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9"/>
  </p:notesMasterIdLst>
  <p:sldIdLst>
    <p:sldId id="298" r:id="rId2"/>
    <p:sldId id="1109" r:id="rId3"/>
    <p:sldId id="1061" r:id="rId4"/>
    <p:sldId id="358" r:id="rId5"/>
    <p:sldId id="1146" r:id="rId6"/>
    <p:sldId id="900" r:id="rId7"/>
    <p:sldId id="1038" r:id="rId8"/>
    <p:sldId id="1039" r:id="rId9"/>
    <p:sldId id="1062" r:id="rId10"/>
    <p:sldId id="1110" r:id="rId11"/>
    <p:sldId id="262" r:id="rId12"/>
    <p:sldId id="288" r:id="rId13"/>
    <p:sldId id="290" r:id="rId14"/>
    <p:sldId id="366" r:id="rId15"/>
    <p:sldId id="371" r:id="rId16"/>
    <p:sldId id="1147" r:id="rId17"/>
    <p:sldId id="1120" r:id="rId18"/>
    <p:sldId id="1121" r:id="rId19"/>
    <p:sldId id="1122" r:id="rId20"/>
    <p:sldId id="1148" r:id="rId21"/>
    <p:sldId id="1123" r:id="rId22"/>
    <p:sldId id="1149" r:id="rId23"/>
    <p:sldId id="1124" r:id="rId24"/>
    <p:sldId id="1125" r:id="rId25"/>
    <p:sldId id="379" r:id="rId26"/>
    <p:sldId id="1150" r:id="rId27"/>
    <p:sldId id="1126" r:id="rId28"/>
    <p:sldId id="1127" r:id="rId29"/>
    <p:sldId id="385" r:id="rId30"/>
    <p:sldId id="386" r:id="rId31"/>
    <p:sldId id="1071" r:id="rId32"/>
    <p:sldId id="1151" r:id="rId33"/>
    <p:sldId id="396" r:id="rId34"/>
    <p:sldId id="1129" r:id="rId35"/>
    <p:sldId id="1073" r:id="rId36"/>
    <p:sldId id="402" r:id="rId37"/>
    <p:sldId id="403" r:id="rId38"/>
    <p:sldId id="406" r:id="rId39"/>
    <p:sldId id="407" r:id="rId40"/>
    <p:sldId id="408" r:id="rId41"/>
    <p:sldId id="1152" r:id="rId42"/>
    <p:sldId id="1130" r:id="rId43"/>
    <p:sldId id="1131" r:id="rId44"/>
    <p:sldId id="1132" r:id="rId45"/>
    <p:sldId id="1133" r:id="rId46"/>
    <p:sldId id="430" r:id="rId47"/>
    <p:sldId id="431" r:id="rId48"/>
    <p:sldId id="432" r:id="rId49"/>
    <p:sldId id="433" r:id="rId50"/>
    <p:sldId id="1135" r:id="rId51"/>
    <p:sldId id="436" r:id="rId52"/>
    <p:sldId id="437" r:id="rId53"/>
    <p:sldId id="438" r:id="rId54"/>
    <p:sldId id="439" r:id="rId55"/>
    <p:sldId id="266" r:id="rId56"/>
    <p:sldId id="347" r:id="rId57"/>
    <p:sldId id="1111" r:id="rId58"/>
    <p:sldId id="1082" r:id="rId59"/>
    <p:sldId id="1118" r:id="rId60"/>
    <p:sldId id="1153" r:id="rId61"/>
    <p:sldId id="1137" r:id="rId62"/>
    <p:sldId id="1154" r:id="rId63"/>
    <p:sldId id="447" r:id="rId64"/>
    <p:sldId id="1138" r:id="rId65"/>
    <p:sldId id="1164" r:id="rId66"/>
    <p:sldId id="1139" r:id="rId67"/>
    <p:sldId id="1140" r:id="rId68"/>
    <p:sldId id="1141" r:id="rId69"/>
    <p:sldId id="1165" r:id="rId70"/>
    <p:sldId id="1142" r:id="rId71"/>
    <p:sldId id="1166" r:id="rId72"/>
    <p:sldId id="1090" r:id="rId73"/>
    <p:sldId id="466" r:id="rId74"/>
    <p:sldId id="1091" r:id="rId75"/>
    <p:sldId id="1092" r:id="rId76"/>
    <p:sldId id="1093" r:id="rId77"/>
    <p:sldId id="474" r:id="rId78"/>
    <p:sldId id="1112" r:id="rId79"/>
    <p:sldId id="1094" r:id="rId80"/>
    <p:sldId id="1163" r:id="rId81"/>
    <p:sldId id="270" r:id="rId82"/>
    <p:sldId id="1095" r:id="rId83"/>
    <p:sldId id="1096" r:id="rId84"/>
    <p:sldId id="1097" r:id="rId85"/>
    <p:sldId id="272" r:id="rId86"/>
    <p:sldId id="1041" r:id="rId87"/>
    <p:sldId id="1040" r:id="rId88"/>
    <p:sldId id="1099" r:id="rId89"/>
    <p:sldId id="1100" r:id="rId90"/>
    <p:sldId id="1161" r:id="rId91"/>
    <p:sldId id="1162" r:id="rId92"/>
    <p:sldId id="1113" r:id="rId93"/>
    <p:sldId id="1058" r:id="rId94"/>
    <p:sldId id="268" r:id="rId95"/>
    <p:sldId id="1155" r:id="rId96"/>
    <p:sldId id="1060" r:id="rId97"/>
    <p:sldId id="1156" r:id="rId98"/>
    <p:sldId id="1101" r:id="rId99"/>
    <p:sldId id="1157" r:id="rId100"/>
    <p:sldId id="1102" r:id="rId101"/>
    <p:sldId id="1103" r:id="rId102"/>
    <p:sldId id="1104" r:id="rId103"/>
    <p:sldId id="1143" r:id="rId104"/>
    <p:sldId id="1106" r:id="rId105"/>
    <p:sldId id="1158" r:id="rId106"/>
    <p:sldId id="1117" r:id="rId107"/>
    <p:sldId id="1159" r:id="rId108"/>
    <p:sldId id="549" r:id="rId109"/>
    <p:sldId id="1145" r:id="rId110"/>
    <p:sldId id="1160" r:id="rId111"/>
    <p:sldId id="280" r:id="rId112"/>
    <p:sldId id="286" r:id="rId113"/>
    <p:sldId id="294" r:id="rId114"/>
    <p:sldId id="297" r:id="rId115"/>
    <p:sldId id="293" r:id="rId116"/>
    <p:sldId id="1003" r:id="rId117"/>
    <p:sldId id="376" r:id="rId1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2550" autoAdjust="0"/>
  </p:normalViewPr>
  <p:slideViewPr>
    <p:cSldViewPr snapToGrid="0">
      <p:cViewPr varScale="1">
        <p:scale>
          <a:sx n="71" d="100"/>
          <a:sy n="71" d="100"/>
        </p:scale>
        <p:origin x="831"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 max="2" units="cm"/>
          <inkml:channel name="Y" type="integer" min="-2" max="2" units="cm"/>
        </inkml:traceFormat>
        <inkml:channelProperties>
          <inkml:channelProperty channel="X" name="resolution" value="1000" units="1/cm"/>
          <inkml:channelProperty channel="Y" name="resolution" value="1000" units="1/cm"/>
        </inkml:channelProperties>
      </inkml:inkSource>
      <inkml:timestamp xml:id="ts0" timeString="2021-05-23T16:17:06"/>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 1,'0'0</inkml:trace>
</inkml:ink>
</file>

<file path=ppt/ink/ink2.xml><?xml version="1.0" encoding="utf-8"?>
<inkml:ink xmlns:inkml="http://www.w3.org/2003/InkML">
  <inkml:definitions>
    <inkml:context xml:id="ctx0">
      <inkml:inkSource xml:id="inkSrc0">
        <inkml:traceFormat>
          <inkml:channel name="X" type="integer" min="-2" max="2" units="cm"/>
          <inkml:channel name="Y" type="integer" min="-2" max="2" units="cm"/>
        </inkml:traceFormat>
        <inkml:channelProperties>
          <inkml:channelProperty channel="X" name="resolution" value="1000" units="1/cm"/>
          <inkml:channelProperty channel="Y" name="resolution" value="1000" units="1/cm"/>
        </inkml:channelProperties>
      </inkml:inkSource>
      <inkml:timestamp xml:id="ts0" timeString="2021-05-23T16:17:19"/>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0 2893,'15'0,"-10"1,1-1,-1 0,1 0,-1-1,1 0,-1 0,1 0,-1 0,10-5,-4 1,0 1,1 0,20-5,6-1,-24 6,0 1,21-1,-16 1,-12 2,1-1,-1 1,1-2,-1 1,0-1,0-1,0 1,0-1,0 0,6-6,-7 6,0 1,0 0,0 1,0 0,0 0,1 0,7-1,-5 2,0-1,-1-1,11-3,5-3,-20 8,0 0,0 0,0 0,0-1,-1 0,1 0,5-4,-6 4,0 0,0 1,0-1,1 1,-1-1,1 1,-1 0,7-1,-6 2,-1-1,1 0,-1 0,1 0,-1-1,0 1,1-1,5-4,-5 4,0-1,0 0,0 1,0 0,1 0,-1 0,1 1,-1 0,6-1,1-1,47-22,-22 5,-33 19,0 0,-1 0,1-1,0 1,-1-1,1 0,-1 1,0-1,0 0,1-1,-1 1,0 0,-1-1,1 1,3-6,-3 5,1 0,0-1,0 1,0 1,6-6,-6 6,0 0,0 0,-1-1,1 1,-1-1,1 0,-1 1,0-1,3-5,-3 2,2 0,-1 0,1 1,0-1,0 1,0 0,0 0,1 0,5-3,-8 6,-1 0,1 0,-1 0,0 0,0 0,0 0,0 0,0 0,0 0,1-3,6-14,-6 15,0 0,0-1,-1 1,3-8,2-7,6 2,-11 16,1 0,-1-1,0 1,0-1,0 1,0-1,0 0,0 1,0-1,-1 0,1 0,-1 1,1-3,0 0,-1 0,1 0,-1 0,0 0,0 0,-1 0,1 0,-1 0,1 1,-1-1,-1 0,1 0,0 1,-4-8,3 9,1-1,0 0,-1 0,0 0,1 0,-1 1,0-1,0 0,-1 1,1 0,0 0,-1-1,1 1,-1 1,0-1,1 0,-1 1,0 0,-4-2,3 2,1 0,-1 0,0 0,0-1,1 1,-1-1,1 0,-1 0,1-1,0 1,0-1,0 1,0-1,-3-4,2 2,-1-1,0 1,0 0,-1 0,1 1,-1 0,0 0,0 0,-1 1,-11-5,16 6,-1 1,1-1,-1 0,1 0,0 0,0-1,0 1,0-1,0 1,0-1,1 1,-3-6,2 4,-1 0,1 0,-1 0,1 0,-6-5,4 5,0 0,0 0,1-1,0 0,0 0,0 0,0 0,1 0,0 0,0-1,0 1,1-1,-1 1,0-9,-6-25,6 30,-1 1,2-1,-1 0,1-12,1-180,0 196,1 0,0 0,0 1,0-1,0 0,3-6,-2 6,0 0,-1 0,1 0,-1 0,0-6,-1 5,1 0,-1 0,1 1,0-1,0 0,1 1,0-1,0 1,0 0,0-1,1 1,5-8,-5 9,0 0,-1 0,1 0,-1 0,0-1,0 1,0-1,2-8,7-19,-9 29,0-1,1 1,0 0,-1 0,5-4,-3 4,-1-1,0 1,0-1,3-4,2-7,-5 10,0-1,0 1,0-1,1 1,0 0,0 0,9-8,4-4,-15 14,0 1,0 0,0-1,0 1,1 0,-1 0,1 0,-1 1,1-1,0 1,0-1,4-1,-4 2,0 0,1-1,-1 0,0 1,0-2,0 1,0 0,0 0,0-1,-1 0,4-4,17-15,30-6,-44 16,-8 11,-1-1,1 1,0 0,0 0,0 0,0 0,0 0,0 0,0 0,2-2,6-3,1 0,-1-1,-1-1,0 0,0 0,12-15,-15 18,-1 1,1-1,0 1,0 1,6-4,-6 4,-1 0,1 0,-1 0,0 0,0-1,0 0,0 0,3-5,-4 6,0-1,0 1,0 0,0 1,1-1,-1 0,1 1,-1 0,1 0,0 0,0 0,5-1,-4 2,-1-1,0 1,0-1,0 0,-1 0,1-1,0 1,-1-1,1 0,-1 0,5-6,-6 6,0 1,1 0,-1-1,1 1,-1 0,1 0,-1 1,1-1,0 0,0 1,0 0,0 0,6-2,2 1,1 0,17-1,7 1,37 4,-60 0,-1 1,1 0,-1 1,12 6,0-1,1 3,-20-9,0-1,-1 1,1-1,8 2,-7-2,0 0,0 1,9 5,6 3,15 12,-32-20,0 0,0 0,0 0,-1 0,1 1,-1-1,0 1,1 0,-2 0,4 5,-4-7,0 1,0-1,0 0,0 0,1 0,-1 0,1 0,4 2,-4-3,0 1,-1 0,1-1,-1 1,1 0,-1 1,0-1,4 4,-2 0,1 0,0-1,1 0,8 7,9 9,-20-17,1-1,0 0,0 1,0-1,0-1,1 1,-1-1,1 0,-1 0,1 0,8 1,-11-2,0 1,1-1,-1 0,0 0,0 1,0 0,0-1,0 1,0 0,0 0,-1 0,3 4,-2-4,0 1,0-1,0 0,0 1,0-1,1 0,-1 0,1-1,-1 1,4 1,1-1,-1 0,1 0,-1-1,1-1,9 1,21 3,-26-2,-1-1,18 0,-18-1,0 1,0 0,11 2,-8 0,1-1,-1-1,1-1,-1 0,16-2,26-8,-45 8,0 0,-1-1,14-5,16-5,-32 11,0-1,0 1,8-5,-8 3,-1 1,1 1,10-4,-15 6,0-1,0 1,0-1,0 1,0-1,0 0,0 0,0 0,0 0,0 0,0-1,-1 1,1 0,0-1,-1 0,1 1,-1-1,0 0,1 0,-1 1,0-1,0 0,1-3,-1 3,0 0,0 0,1 0,-1 0,1 1,-1-1,1 0,0 1,0 0,0-1,-1 1,1 0,3-1,31-9,-31 10,0 0,0-1,0 1,0-1,0 0,0-1,0 1,5-5,54-51,-55 49,-7 6,-1 1,1 0,0 0,0 0,0 1,0-1,1 0,-1 1,0-1,3 0,-2 0,0 1,0-1,0 0,0-1,0 1,0 0,3-5,-4 5,0-1,0 1,0 0,0 0,1 0,-1 1,0-1,1 1,0-1,-1 1,5-1,-4 0,0 1,-1 0,1-1,-1 1,1-1,-1 0,1 0,-1 0,0 0,0-1,0 1,3-5,-3 4,1 0,-1 1,0-1,1 0,-1 1,1 0,0-1,0 1,5-2,-4 2,-1 0,1 0,0 0,-1-1,0 1,1-1,-1 0,0 0,0 0,-1 0,4-4,-3 3,-1 2,0 0,0 1,0-1,0 1,0-1,0 1,0 0,4-2,-4 2,1 0,-1 0,0 0,0-1,1 1,-1-1,0 1,0-1,2-2,-1-1,0 1,0 1,0-1,1 0,0 1,-1 0,1 0,0 0,1 0,-1 1,0-1,1 1,-1 0,6-1,-8 3,1-1,0 0,-1 0,1 0,-1 0,1-1,-1 1,1 0,-1-1,0 0,0 0,0 0,0 0,0 0,0 0,0 0,-1-1,1 1,-1 0,3-6,-2 5,-1 1,1 0,-1 0,1 0,0 1,0-1,0 1,0-1,0 1,0-1,0 1,0 0,0 0,4-1,-4 2,1-1,-1 0,0 0,0 0,0 0,0 0,0-1,0 1,0-1,0 1,0-1,-1 0,1 0,-1 0,1 0,1-2,-2 1,1 0,0 0,1 0,-1 0,0 0,1 1,0-1,-1 1,1 0,3-2,-2 1,0 0,-1 1,1-1,-1 0,5-7,-4 5,0 0,1 0,6-5,-7 7,0-1,0 0,0 0,6-10,-3 4,0 0,0 1,1 0,0 0,16-13,-13 13,-1 0,-1-1,10-12,0 0,-5 11,-12 10,-1 0,1 0,-1-1,1 1,-1 0,1-1,-1 1,0-1,1 0,-1 1,0-1,1-2,0 1,0-1,0 1,0 0,0 0,0 1,1-1,-1 0,5-3,26-18,-27 20,0 0,0-1,0 0,-1-1,0 1,0-1,5-7,-7 9,-1 1,1 0,0 1,0 0,0 0,0-1,0 2,0-1,0 0,5-1,-4 2,-1-1,0 1,0-1,0 0,0 1,0-1,0-1,0 1,-1 0,5-6,-5 6,0-1,1 1,-1 0,0 0,1 0,-1 0,1 0,0 1,-1-1,1 1,0 0,0 0,5-2,-4 2,0 0,0 0,-1-1,1 0,-1 0,1 0,5-5,0-5,-8 11,-1 0,1-1,0 1,0 0,0-1,0 1,0 0,0 0,3-2,41-22,-28 17,17-11,-9 3,-15 10,-1 1,0-2,14-12,-21 17,1 0,0 0,0 0,0 0,0 0,0 1,0-1,1 1,-1 0,0 0,1 0,3 0,9-3,-13 3,-1 0,1 0,0-1,-1 1,1-1,-1 0,1 0,-1 0,0 0,4-5,-3 5,-1-1,0 0,1 1,0 0,-1 0,1 0,6-3,17-4,-21 8,0-1,-1 1,1-1,0 0,-1-1,1 1,-1-1,0 1,0-1,6-6,-4 4,1 0,0 0,0 1,0 0,0 1,1-1,-1 1,9-1,-1-2,2 1,-12 3,0 1,-1-1,1 0,-1 0,1 0,-1 0,5-4,-8 5,1-1,0 2,0-1,0 0,0 0,0 0,0 1,0-1,0 1,4 0,-4 0,0-1,0 1,0 0,-1-1,1 1,0-1,0 1,0-1,-1 0,1 0,2-1,0-2</inkml:trace>
</inkml:ink>
</file>

<file path=ppt/ink/ink3.xml><?xml version="1.0" encoding="utf-8"?>
<inkml:ink xmlns:inkml="http://www.w3.org/2003/InkML">
  <inkml:definitions>
    <inkml:context xml:id="ctx0">
      <inkml:inkSource xml:id="inkSrc0">
        <inkml:traceFormat>
          <inkml:channel name="X" type="integer" min="-2" max="2" units="cm"/>
          <inkml:channel name="Y" type="integer" min="-2" max="2" units="cm"/>
        </inkml:traceFormat>
        <inkml:channelProperties>
          <inkml:channelProperty channel="X" name="resolution" value="1000" units="1/cm"/>
          <inkml:channelProperty channel="Y" name="resolution" value="1000" units="1/cm"/>
        </inkml:channelProperties>
      </inkml:inkSource>
      <inkml:timestamp xml:id="ts0" timeString="2021-05-23T16:20:22"/>
    </inkml:context>
    <inkml:brush xml:id="br0">
      <inkml:brushProperty name="width" value="0.1" units="cm"/>
      <inkml:brushProperty name="height" value="0.2" units="cm"/>
      <inkml:brushProperty name="color" value="#00B44B"/>
      <inkml:brushProperty name="tip" value="rectangle"/>
      <inkml:brushProperty name="rasterOp" value="maskPen"/>
    </inkml:brush>
  </inkml:definitions>
  <inkml:trace contextRef="#ctx0" brushRef="#br0">211 2386,'8'-1,"1"0,-1-1,1 0,-1-1,0 0,0 0,0-1,0 0,-1 0,8-6,-11 7,0 0,1-1,-1 2,1-1,0 0,-1 1,1 0,0 0,0 0,9-1,7-2,28-11,-20 6,6-5,-29 11,0 1,0 1,0-1,1 1,10-3,-8 3,0-1,0 0,0-1,-1 0,9-5,13-6,-2-2,-24 14,0 0,1 0,-1 1,0-1,1 1,7-2,-9 3,0-1,0 1,0-1,0 0,0 0,0 0,-1 0,1 0,-1 0,0-1,0 1,0-1,0 0,0 1,0-1,-1 0,2-4,-1 4,0-1,0 1,0 0,0 0,0 0,0 0,1 0,0 0,0 0,-1 1,1 0,1-1,3-1,-1 2,-1-1,1 1,-1-1,0 0,0 0,-1-1,1 1,-1-1,1 0,-1-1,-1 1,1 0,0-1,-1 0,3-6,-2 4,0 0,-1 0,0 0,0 0,-1-1,1 1,0-13,-2 16,-1 1,0 0,0-1,0 1,0 0,0-1,-1 1,0 0,1 0,-1-1,0 1,-1 0,1 0,-1 0,1 0,-1 0,0 1,0-1,0 0,-4-3,2 3,0 0,-1 0,1 1,-1 0,-7-3,6 3,1-1,0 1,1 0,-10-7,-42-27,18 9,30 22,1 0,0 0,-12-12,17 15,-1-1,1 0,0 0,1 1,-1-2,0 1,1 0,-1 0,1 0,0-1,0 1,1 0,-1-7,0 1,0 0,1 0,0 0,1 0,0-1,0 1,1 0,0 0,1 1,6-15,-7 15,1 1,-1-1,-1 1,1-1,-1 0,0-13,4-25,-3 31,0-1,0 1,-2-17,0 16,0 1,2-1,2-16,-1 22,-2 1,1-1,-1 0,-1 0,0 0,0 0,-1 0,0 0,-1 0,0 0,0 0,-1 1,-4-10,0 3,5 12,1 0,-1 0,0 0,0 0,0 1,-1-1,0 1,1-1,-1 1,0 0,0 0,-1 0,-5-4,-17-10,19 11,-1 1,0 0,0 0,-1 0,0 1,1 0,-1 1,0 0,-1 1,1 0,-15-2,19 4,0-1,0 1,0-1,0 0,0-1,0 1,1-1,-1 0,0 0,-6-5,1 0,1-1,0 0,-11-11,0 2,18 16,0 0,0 0,1 0,-1-1,0 1,0-1,1 1,-1-1,1 0,-1 1,1-1,0 0,0 0,0 0,0 0,0 0,0 0,1-1,-1 1,0-3,-1-4,-1 1,0-1,0 1,-1 0,0 0,0 0,-1 1,0 0,0-1,-1 2,-11-12,-43-18,34 21,23 14,0 0,0 0,1-1,-1 1,0-1,1 0,-1 0,1 0,-4-4,2 2,0 0,0 1,0-1,0 1,-1 0,-7-4,9 5,-1 0,1 0,-1 0,1 0,0-1,0 1,0-1,1 0,-1 0,0 0,1 0,0 0,0 0,-3-7,3 6,0 0,0 1,0-1,-1 1,1 0,-1-1,0 1,0 0,0 1,-4-4,4 4,0 0,1 0,-1 0,1-1,-1 1,1-1,0 1,0-1,0 0,0 0,1 0,-1 0,1 0,0 0,0 0,-2-6,2-13,0-1,4-36,-2 56,-1 0,1 0,1 0,-1 0,0 0,1 0,-1 0,1 0,0 1,0-1,0 1,0-1,5-3,-4 3,0 0,0 0,-1 0,1 0,-1 0,0-1,0 1,3-8,1-2,-1 1,2 0,0 0,1 0,0 0,0 1,1 1,12-12,-3 2,24-39,-19 26,5 4,-24 25,1 0,-1 0,0 0,0-1,-1 0,7-9,-8 10,1 0,-1 0,1 1,0-1,0 0,0 1,1 0,-1 0,1 0,-1 0,9-3,3-4,-3 1,-7 4,2 1,-1-1,0 1,1 0,0 1,0-1,0 1,0 1,0-1,1 1,-1 1,1-1,11 0,29 2,100 2,-144-2,0 0,0 1,0 0,0 0,0 0,0 0,0 1,0-1,-1 1,1 0,-1 0,1 1,5 4,-5-3,-1 0,0 1,1-1,-2 1,1 0,0 0,-1-1,0 2,2 8,-3-12,0 0,0 0,0 0,1-1,-1 1,0 0,1 0,-1-1,1 1,-1-1,1 1,0-1,0 0,0 1,0-1,-1 0,1 0,4 1,-4-2,0 1,0 0,0-1,0 1,0 0,-1 0,1 0,0 1,-1-1,1 0,-1 1,1-1,-1 1,0-1,1 1,-1-1,0 1,0 0,0 0,0 0,-1 0,2 3,-1 5,1 1,-2-1,0 1,0 0,-1-1,0 1,0-1,-1 1,-1-1,0 0,-6 14,-20 38,24-47,1 0,1 0,0 0,0 17,-7 31,6-36,3-20,0 0,-1 0,1-1,-1 1,-5 10,0 0,0 0,2 1,0-1,-5 31,10-47,0 1,1-1,-1 1,0-1,0 1,1-1,-1 0,1 1,-1-1,1 0,0 1,-1-1,1 0,0 0,0 1,0-1,0 0,0 0,0 0,0 0,0 0,1-1,-1 1,0 0,0-1,3 2,43 15,-35-13,23 10,-26-10,1 0,0 0,-1-1,14 2,6 0,-16-2,0-1,1 0,-1-1,1 0,0-1,-1-1,19-2,-26 1,0-1,0 1,0-1,0 0,-1-1,1 1,7-8,-9 8,1-1,-1 1,1 0,0 0,0 0,0 0,0 1,1 0,-1 0,11-2,2 2,-4 2,0-2,0 0,-1 0,26-9,-37 10,95-38,-83 34,0 1,1 0,0 2,29-3,-28 4,1-1,31-8,-32 6,0 1,0 0,24 0,-31 3,10 0,0 1,33 5,-46-5,0 1,0 0,0 0,0 0,-1 1,1 0,-1 0,1 0,-1 0,0 1,-1 0,8 8,-8-9,0 1,0 0,1-1,0 0,-1 0,1-1,0 1,0-1,0 0,1 0,-1-1,0 1,1-1,-1 0,1-1,5 1,32 6,-36-5,0 1,0 0,12 7,8 3,39 27,-54-35,2 0,0 1,-1 0,0 1,0 0,0 1,16 14,-23-17,0 0,0-1,0 0,1 0,-1 0,1-1,0 0,0 0,13 3,5-1,38 4,-51-8,26 5,-22-3,0-1,18 0,-23-1,0-1,0 0,0-1,-1 0,1-1,0 0,-1 0,1-1,-1-1,0 0,14-7,3-12,-25 20,1 1,0-1,0 1,0-1,0 1,0 0,0 0,0 0,1 0,-1 1,5-2,3-2,1 0,-2-1,1 0,0-1,-1 0,-1 0,1-1,10-11,-13 12,0 1,1 0,0 0,0 1,0 0,0 0,15-5,-20 9,1-1,0 0,-1-1,1 1,-1-1,0 1,0-1,0 0,0 0,0 0,-1-1,3-3,17-19,-19 23,0 1,1 0,-1 0,1 0,-1 1,1-1,0 1,0 0,6-1,-5 1,-1-1,1 1,-1 0,1-1,-1 0,0 0,6-4,7-5,1 0,0 0,1 2,26-10,-25 11,27-19,-1 1,0 0,-36 19,1 1,-1 0,13-4,-21 9,14-4,-1-1,0 0,0-1,-1 0,0-2,0 1,16-15,-22 18,-1 1,1 0,0 0,0 1,0 0,1 0,-1 1,1 0,8 0,-3-1,136-15,-143 17,71-11,-68 11,0 0,0-1,0 0,-1-1,18-7,-18 6,1 0,-1 1,1 0,0 1,-1 0,14 0,-7 1,-1 1,1-2,-1 0,0-1,0-1,0 0,0-1,0 0,16-10,-20 8,-8 5,0 0,0 0,0 0,0 1,0-1,0 1,1-1,-1 1,1 0,4 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3D8332-F006-4A60-BEF7-F4C36E657E9E}" type="datetimeFigureOut">
              <a:rPr lang="zh-CN" altLang="en-US" smtClean="0"/>
              <a:t>2022/10/15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1C34EC-DEA8-4716-8844-2DA5CA4AC789}" type="slidenum">
              <a:rPr lang="zh-CN" altLang="en-US" smtClean="0"/>
              <a:t>‹#›</a:t>
            </a:fld>
            <a:endParaRPr lang="zh-CN" altLang="en-US"/>
          </a:p>
        </p:txBody>
      </p:sp>
    </p:spTree>
    <p:extLst>
      <p:ext uri="{BB962C8B-B14F-4D97-AF65-F5344CB8AC3E}">
        <p14:creationId xmlns:p14="http://schemas.microsoft.com/office/powerpoint/2010/main" val="3095874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baike.baidu.com/item/%E5%B7%B4%E6%8B%BF%E8%B5%AB%E7%A9%BA%E9%97%B4"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baike.baidu.com/item/%E5%B7%B4%E6%8B%BF%E8%B5%AB%E7%A9%BA%E9%97%B4"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4D4D4D"/>
                </a:solidFill>
                <a:effectLst/>
                <a:latin typeface="-apple-system"/>
              </a:rPr>
              <a:t>5.2 </a:t>
            </a:r>
            <a:r>
              <a:rPr lang="zh-CN" altLang="en-US" b="0" i="0" dirty="0">
                <a:solidFill>
                  <a:srgbClr val="4D4D4D"/>
                </a:solidFill>
                <a:effectLst/>
                <a:latin typeface="-apple-system"/>
              </a:rPr>
              <a:t>线性完备内积空间称</a:t>
            </a:r>
            <a:r>
              <a:rPr lang="en-US" altLang="zh-CN" b="0" i="0" dirty="0">
                <a:solidFill>
                  <a:srgbClr val="4D4D4D"/>
                </a:solidFill>
                <a:effectLst/>
                <a:latin typeface="-apple-system"/>
              </a:rPr>
              <a:t>===&gt;</a:t>
            </a:r>
            <a:r>
              <a:rPr lang="zh-CN" altLang="en-US" b="1" i="0" dirty="0">
                <a:solidFill>
                  <a:srgbClr val="4D4D4D"/>
                </a:solidFill>
                <a:effectLst/>
                <a:latin typeface="-apple-system"/>
              </a:rPr>
              <a:t>希尔伯特空间，</a:t>
            </a:r>
            <a:r>
              <a:rPr lang="zh-CN" altLang="en-US" b="0" i="0" strike="sngStrike" dirty="0">
                <a:solidFill>
                  <a:srgbClr val="F33B45"/>
                </a:solidFill>
                <a:effectLst/>
                <a:latin typeface="-apple-system"/>
              </a:rPr>
              <a:t>任何一个希尔伯特空间都是</a:t>
            </a:r>
            <a:r>
              <a:rPr lang="zh-CN" altLang="en-US" b="0" i="0" u="none" strike="noStrike" dirty="0">
                <a:solidFill>
                  <a:srgbClr val="F33B45"/>
                </a:solidFill>
                <a:effectLst/>
                <a:latin typeface="-apple-system"/>
                <a:hlinkClick r:id="rId3"/>
              </a:rPr>
              <a:t>巴拿赫空间</a:t>
            </a:r>
            <a:br>
              <a:rPr lang="zh-CN" altLang="en-US" dirty="0"/>
            </a:br>
            <a:r>
              <a:rPr lang="en-US" altLang="zh-CN" b="0" i="0" dirty="0">
                <a:solidFill>
                  <a:srgbClr val="4D4D4D"/>
                </a:solidFill>
                <a:effectLst/>
                <a:latin typeface="-apple-system"/>
              </a:rPr>
              <a:t>5.3 </a:t>
            </a:r>
            <a:r>
              <a:rPr lang="zh-CN" altLang="en-US" b="0" i="0" dirty="0">
                <a:solidFill>
                  <a:srgbClr val="4D4D4D"/>
                </a:solidFill>
                <a:effectLst/>
                <a:latin typeface="-apple-system"/>
              </a:rPr>
              <a:t>有限维线性内积空间称作</a:t>
            </a:r>
            <a:r>
              <a:rPr lang="en-US" altLang="zh-CN" b="0" i="0" dirty="0">
                <a:solidFill>
                  <a:srgbClr val="4D4D4D"/>
                </a:solidFill>
                <a:effectLst/>
                <a:latin typeface="-apple-system"/>
              </a:rPr>
              <a:t>===&gt;</a:t>
            </a:r>
            <a:r>
              <a:rPr lang="zh-CN" altLang="en-US" b="1" i="0" dirty="0">
                <a:solidFill>
                  <a:srgbClr val="4D4D4D"/>
                </a:solidFill>
                <a:effectLst/>
                <a:latin typeface="-apple-system"/>
              </a:rPr>
              <a:t>欧几里得空间</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20F7E6-B6AB-4685-9920-66673A4976C0}" type="slidenum">
              <a:rPr kumimoji="0" lang="en-US" altLang="zh-CN"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17</a:t>
            </a:fld>
            <a:endParaRPr lang="zh-CN" altLang="en-US"/>
          </a:p>
        </p:txBody>
      </p:sp>
    </p:spTree>
    <p:extLst>
      <p:ext uri="{BB962C8B-B14F-4D97-AF65-F5344CB8AC3E}">
        <p14:creationId xmlns:p14="http://schemas.microsoft.com/office/powerpoint/2010/main" val="3849436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18</a:t>
            </a:fld>
            <a:endParaRPr lang="zh-CN" altLang="en-US"/>
          </a:p>
        </p:txBody>
      </p:sp>
    </p:spTree>
    <p:extLst>
      <p:ext uri="{BB962C8B-B14F-4D97-AF65-F5344CB8AC3E}">
        <p14:creationId xmlns:p14="http://schemas.microsoft.com/office/powerpoint/2010/main" val="2543450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19</a:t>
            </a:fld>
            <a:endParaRPr lang="zh-CN" altLang="en-US"/>
          </a:p>
        </p:txBody>
      </p:sp>
    </p:spTree>
    <p:extLst>
      <p:ext uri="{BB962C8B-B14F-4D97-AF65-F5344CB8AC3E}">
        <p14:creationId xmlns:p14="http://schemas.microsoft.com/office/powerpoint/2010/main" val="491930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20</a:t>
            </a:fld>
            <a:endParaRPr lang="zh-CN" altLang="en-US"/>
          </a:p>
        </p:txBody>
      </p:sp>
    </p:spTree>
    <p:extLst>
      <p:ext uri="{BB962C8B-B14F-4D97-AF65-F5344CB8AC3E}">
        <p14:creationId xmlns:p14="http://schemas.microsoft.com/office/powerpoint/2010/main" val="1217361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21</a:t>
            </a:fld>
            <a:endParaRPr lang="zh-CN" altLang="en-US"/>
          </a:p>
        </p:txBody>
      </p:sp>
    </p:spTree>
    <p:extLst>
      <p:ext uri="{BB962C8B-B14F-4D97-AF65-F5344CB8AC3E}">
        <p14:creationId xmlns:p14="http://schemas.microsoft.com/office/powerpoint/2010/main" val="17527444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22</a:t>
            </a:fld>
            <a:endParaRPr lang="zh-CN" altLang="en-US"/>
          </a:p>
        </p:txBody>
      </p:sp>
    </p:spTree>
    <p:extLst>
      <p:ext uri="{BB962C8B-B14F-4D97-AF65-F5344CB8AC3E}">
        <p14:creationId xmlns:p14="http://schemas.microsoft.com/office/powerpoint/2010/main" val="1174999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23</a:t>
            </a:fld>
            <a:endParaRPr lang="zh-CN" altLang="en-US"/>
          </a:p>
        </p:txBody>
      </p:sp>
    </p:spTree>
    <p:extLst>
      <p:ext uri="{BB962C8B-B14F-4D97-AF65-F5344CB8AC3E}">
        <p14:creationId xmlns:p14="http://schemas.microsoft.com/office/powerpoint/2010/main" val="42621405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24</a:t>
            </a:fld>
            <a:endParaRPr lang="zh-CN" altLang="en-US"/>
          </a:p>
        </p:txBody>
      </p:sp>
    </p:spTree>
    <p:extLst>
      <p:ext uri="{BB962C8B-B14F-4D97-AF65-F5344CB8AC3E}">
        <p14:creationId xmlns:p14="http://schemas.microsoft.com/office/powerpoint/2010/main" val="24335792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26</a:t>
            </a:fld>
            <a:endParaRPr lang="zh-CN" altLang="en-US"/>
          </a:p>
        </p:txBody>
      </p:sp>
    </p:spTree>
    <p:extLst>
      <p:ext uri="{BB962C8B-B14F-4D97-AF65-F5344CB8AC3E}">
        <p14:creationId xmlns:p14="http://schemas.microsoft.com/office/powerpoint/2010/main" val="29718723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27</a:t>
            </a:fld>
            <a:endParaRPr lang="zh-CN" altLang="en-US"/>
          </a:p>
        </p:txBody>
      </p:sp>
    </p:spTree>
    <p:extLst>
      <p:ext uri="{BB962C8B-B14F-4D97-AF65-F5344CB8AC3E}">
        <p14:creationId xmlns:p14="http://schemas.microsoft.com/office/powerpoint/2010/main" val="416770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20F7E6-B6AB-4685-9920-66673A4976C0}" type="slidenum">
              <a:rPr kumimoji="0" lang="en-US" altLang="zh-CN"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altLang="zh-CN"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854237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28</a:t>
            </a:fld>
            <a:endParaRPr lang="zh-CN" altLang="en-US"/>
          </a:p>
        </p:txBody>
      </p:sp>
    </p:spTree>
    <p:extLst>
      <p:ext uri="{BB962C8B-B14F-4D97-AF65-F5344CB8AC3E}">
        <p14:creationId xmlns:p14="http://schemas.microsoft.com/office/powerpoint/2010/main" val="36150305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31</a:t>
            </a:fld>
            <a:endParaRPr lang="zh-CN" altLang="en-US"/>
          </a:p>
        </p:txBody>
      </p:sp>
    </p:spTree>
    <p:extLst>
      <p:ext uri="{BB962C8B-B14F-4D97-AF65-F5344CB8AC3E}">
        <p14:creationId xmlns:p14="http://schemas.microsoft.com/office/powerpoint/2010/main" val="2286805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32</a:t>
            </a:fld>
            <a:endParaRPr lang="zh-CN" altLang="en-US"/>
          </a:p>
        </p:txBody>
      </p:sp>
    </p:spTree>
    <p:extLst>
      <p:ext uri="{BB962C8B-B14F-4D97-AF65-F5344CB8AC3E}">
        <p14:creationId xmlns:p14="http://schemas.microsoft.com/office/powerpoint/2010/main" val="4940302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34</a:t>
            </a:fld>
            <a:endParaRPr lang="zh-CN" altLang="en-US"/>
          </a:p>
        </p:txBody>
      </p:sp>
    </p:spTree>
    <p:extLst>
      <p:ext uri="{BB962C8B-B14F-4D97-AF65-F5344CB8AC3E}">
        <p14:creationId xmlns:p14="http://schemas.microsoft.com/office/powerpoint/2010/main" val="21519844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zh-CN" altLang="en-US" b="0" i="0" dirty="0">
                <a:solidFill>
                  <a:srgbClr val="121212"/>
                </a:solidFill>
                <a:effectLst/>
                <a:latin typeface="-apple-system"/>
              </a:rPr>
              <a:t>在约束最优化问题中，常常利用拉格朗日对偶性</a:t>
            </a:r>
            <a:r>
              <a:rPr lang="en-US" altLang="zh-CN" b="0" i="0" dirty="0">
                <a:solidFill>
                  <a:srgbClr val="121212"/>
                </a:solidFill>
                <a:effectLst/>
                <a:latin typeface="-apple-system"/>
              </a:rPr>
              <a:t>(Lagrange duality)</a:t>
            </a:r>
            <a:r>
              <a:rPr lang="zh-CN" altLang="en-US" b="0" i="0" dirty="0">
                <a:solidFill>
                  <a:srgbClr val="121212"/>
                </a:solidFill>
                <a:effectLst/>
                <a:latin typeface="-apple-system"/>
              </a:rPr>
              <a:t>将原始问题转为对偶问题，通过解决对偶问题而得到原始问题的解。</a:t>
            </a:r>
          </a:p>
          <a:p>
            <a:pPr algn="l"/>
            <a:r>
              <a:rPr lang="zh-CN" altLang="en-US" b="0" i="0" dirty="0">
                <a:solidFill>
                  <a:srgbClr val="121212"/>
                </a:solidFill>
                <a:effectLst/>
                <a:latin typeface="-apple-system"/>
              </a:rPr>
              <a:t>对偶问题有非常良好的性质，以下列举几个：</a:t>
            </a:r>
          </a:p>
          <a:p>
            <a:pPr algn="l">
              <a:buFont typeface="+mj-lt"/>
              <a:buAutoNum type="arabicPeriod"/>
            </a:pPr>
            <a:r>
              <a:rPr lang="zh-CN" altLang="en-US" b="0" i="0" dirty="0">
                <a:solidFill>
                  <a:srgbClr val="121212"/>
                </a:solidFill>
                <a:effectLst/>
                <a:latin typeface="-apple-system"/>
              </a:rPr>
              <a:t>对偶问题的对偶是原问题；</a:t>
            </a:r>
          </a:p>
          <a:p>
            <a:pPr algn="l">
              <a:buFont typeface="+mj-lt"/>
              <a:buAutoNum type="arabicPeriod"/>
            </a:pPr>
            <a:r>
              <a:rPr lang="zh-CN" altLang="en-US" b="0" i="0" dirty="0">
                <a:solidFill>
                  <a:srgbClr val="121212"/>
                </a:solidFill>
                <a:effectLst/>
                <a:latin typeface="-apple-system"/>
              </a:rPr>
              <a:t>无论原始问题是否是凸的，对偶问题都是凸优化问题；</a:t>
            </a:r>
          </a:p>
          <a:p>
            <a:pPr algn="l">
              <a:buFont typeface="+mj-lt"/>
              <a:buAutoNum type="arabicPeriod"/>
            </a:pPr>
            <a:r>
              <a:rPr lang="zh-CN" altLang="en-US" b="0" i="0" dirty="0">
                <a:solidFill>
                  <a:srgbClr val="121212"/>
                </a:solidFill>
                <a:effectLst/>
                <a:latin typeface="-apple-system"/>
              </a:rPr>
              <a:t>对偶问题可以给出原始问题一个下界；</a:t>
            </a:r>
          </a:p>
          <a:p>
            <a:pPr algn="l">
              <a:buFont typeface="+mj-lt"/>
              <a:buAutoNum type="arabicPeriod"/>
            </a:pPr>
            <a:r>
              <a:rPr lang="zh-CN" altLang="en-US" b="0" i="0" dirty="0">
                <a:solidFill>
                  <a:srgbClr val="121212"/>
                </a:solidFill>
                <a:effectLst/>
                <a:latin typeface="-apple-system"/>
              </a:rPr>
              <a:t>当满足一定条件时，原始问题与对偶问题的解是完全等价的；</a:t>
            </a:r>
          </a:p>
          <a:p>
            <a:endParaRPr lang="en-US" dirty="0"/>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35</a:t>
            </a:fld>
            <a:endParaRPr lang="zh-CN" altLang="en-US"/>
          </a:p>
        </p:txBody>
      </p:sp>
    </p:spTree>
    <p:extLst>
      <p:ext uri="{BB962C8B-B14F-4D97-AF65-F5344CB8AC3E}">
        <p14:creationId xmlns:p14="http://schemas.microsoft.com/office/powerpoint/2010/main" val="7013388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支持向量机对偶算法</a:t>
            </a:r>
            <a:endParaRPr lang="en-US" dirty="0"/>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41</a:t>
            </a:fld>
            <a:endParaRPr lang="zh-CN" altLang="en-US"/>
          </a:p>
        </p:txBody>
      </p:sp>
    </p:spTree>
    <p:extLst>
      <p:ext uri="{BB962C8B-B14F-4D97-AF65-F5344CB8AC3E}">
        <p14:creationId xmlns:p14="http://schemas.microsoft.com/office/powerpoint/2010/main" val="8655543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42</a:t>
            </a:fld>
            <a:endParaRPr lang="zh-CN" altLang="en-US"/>
          </a:p>
        </p:txBody>
      </p:sp>
    </p:spTree>
    <p:extLst>
      <p:ext uri="{BB962C8B-B14F-4D97-AF65-F5344CB8AC3E}">
        <p14:creationId xmlns:p14="http://schemas.microsoft.com/office/powerpoint/2010/main" val="29457525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43</a:t>
            </a:fld>
            <a:endParaRPr lang="zh-CN" altLang="en-US"/>
          </a:p>
        </p:txBody>
      </p:sp>
    </p:spTree>
    <p:extLst>
      <p:ext uri="{BB962C8B-B14F-4D97-AF65-F5344CB8AC3E}">
        <p14:creationId xmlns:p14="http://schemas.microsoft.com/office/powerpoint/2010/main" val="31233646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44</a:t>
            </a:fld>
            <a:endParaRPr lang="zh-CN" altLang="en-US"/>
          </a:p>
        </p:txBody>
      </p:sp>
    </p:spTree>
    <p:extLst>
      <p:ext uri="{BB962C8B-B14F-4D97-AF65-F5344CB8AC3E}">
        <p14:creationId xmlns:p14="http://schemas.microsoft.com/office/powerpoint/2010/main" val="28549839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45</a:t>
            </a:fld>
            <a:endParaRPr lang="zh-CN" altLang="en-US"/>
          </a:p>
        </p:txBody>
      </p:sp>
    </p:spTree>
    <p:extLst>
      <p:ext uri="{BB962C8B-B14F-4D97-AF65-F5344CB8AC3E}">
        <p14:creationId xmlns:p14="http://schemas.microsoft.com/office/powerpoint/2010/main" val="880639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20F7E6-B6AB-4685-9920-66673A4976C0}" type="slidenum">
              <a:rPr kumimoji="0" lang="en-US" altLang="zh-CN"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altLang="zh-CN"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213178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50</a:t>
            </a:fld>
            <a:endParaRPr lang="zh-CN" altLang="en-US"/>
          </a:p>
        </p:txBody>
      </p:sp>
    </p:spTree>
    <p:extLst>
      <p:ext uri="{BB962C8B-B14F-4D97-AF65-F5344CB8AC3E}">
        <p14:creationId xmlns:p14="http://schemas.microsoft.com/office/powerpoint/2010/main" val="37332900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该点不满足约束条件</a:t>
                </a:r>
                <a14:m>
                  <m:oMath xmlns:m="http://schemas.openxmlformats.org/officeDocument/2006/math">
                    <m:sSub>
                      <m:sSubPr>
                        <m:ctrlPr>
                          <a:rPr lang="en-US" altLang="zh-CN" sz="1200" i="1">
                            <a:latin typeface="Cambria Math" panose="02040503050406030204" pitchFamily="18" charset="0"/>
                          </a:rPr>
                        </m:ctrlPr>
                      </m:sSubPr>
                      <m:e>
                        <m:r>
                          <a:rPr lang="zh-CN" altLang="en-US" sz="1200" i="1">
                            <a:latin typeface="Cambria Math" panose="02040503050406030204" pitchFamily="18" charset="0"/>
                          </a:rPr>
                          <m:t>𝛼</m:t>
                        </m:r>
                      </m:e>
                      <m:sub>
                        <m:r>
                          <a:rPr lang="en-US" altLang="zh-CN" sz="1200" i="1">
                            <a:latin typeface="Cambria Math" panose="02040503050406030204" pitchFamily="18" charset="0"/>
                          </a:rPr>
                          <m:t>2</m:t>
                        </m:r>
                      </m:sub>
                    </m:sSub>
                    <m:r>
                      <a:rPr lang="en-US" altLang="zh-CN" sz="1200" i="1">
                        <a:latin typeface="Cambria Math" panose="02040503050406030204" pitchFamily="18" charset="0"/>
                        <a:ea typeface="Cambria Math" panose="02040503050406030204" pitchFamily="18" charset="0"/>
                      </a:rPr>
                      <m:t>≥0</m:t>
                    </m:r>
                    <m:r>
                      <a:rPr lang="zh-CN" altLang="en-US" sz="1200" i="1">
                        <a:latin typeface="Cambria Math" panose="02040503050406030204" pitchFamily="18" charset="0"/>
                        <a:ea typeface="Cambria Math" panose="02040503050406030204" pitchFamily="18" charset="0"/>
                      </a:rPr>
                      <m:t>，</m:t>
                    </m:r>
                  </m:oMath>
                </a14:m>
                <a:r>
                  <a:rPr lang="zh-CN" altLang="en-US" sz="1200" dirty="0"/>
                  <a:t>所以最小值在边界</a:t>
                </a:r>
                <a:r>
                  <a:rPr lang="zh-CN" altLang="en-US" sz="1200"/>
                  <a:t>上达到？为什么？</a:t>
                </a: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该点不满足约束条件</a:t>
                </a:r>
                <a:r>
                  <a:rPr lang="zh-CN" altLang="en-US" sz="1200" i="0">
                    <a:latin typeface="Cambria Math" panose="02040503050406030204" pitchFamily="18" charset="0"/>
                  </a:rPr>
                  <a:t>𝛼</a:t>
                </a:r>
                <a:r>
                  <a:rPr lang="en-US" altLang="zh-CN" sz="1200" i="0">
                    <a:latin typeface="Cambria Math" panose="02040503050406030204" pitchFamily="18" charset="0"/>
                  </a:rPr>
                  <a:t>_2</a:t>
                </a:r>
                <a:r>
                  <a:rPr lang="en-US" altLang="zh-CN" sz="1200" i="0">
                    <a:latin typeface="Cambria Math" panose="02040503050406030204" pitchFamily="18" charset="0"/>
                    <a:ea typeface="Cambria Math" panose="02040503050406030204" pitchFamily="18" charset="0"/>
                  </a:rPr>
                  <a:t>≥0</a:t>
                </a:r>
                <a:r>
                  <a:rPr lang="zh-CN" altLang="en-US" sz="1200" i="0">
                    <a:latin typeface="Cambria Math" panose="02040503050406030204" pitchFamily="18" charset="0"/>
                    <a:ea typeface="Cambria Math" panose="02040503050406030204" pitchFamily="18" charset="0"/>
                  </a:rPr>
                  <a:t>，</a:t>
                </a:r>
                <a:r>
                  <a:rPr lang="zh-CN" altLang="en-US" sz="1200" dirty="0"/>
                  <a:t>所以最小值在边界</a:t>
                </a:r>
                <a:r>
                  <a:rPr lang="zh-CN" altLang="en-US" sz="1200"/>
                  <a:t>上达到？为什么？</a:t>
                </a:r>
                <a:endParaRPr lang="zh-CN" altLang="en-US" dirty="0"/>
              </a:p>
            </p:txBody>
          </p:sp>
        </mc:Fallback>
      </mc:AlternateContent>
      <p:sp>
        <p:nvSpPr>
          <p:cNvPr id="4" name="灯片编号占位符 3"/>
          <p:cNvSpPr>
            <a:spLocks noGrp="1"/>
          </p:cNvSpPr>
          <p:nvPr>
            <p:ph type="sldNum" sz="quarter" idx="5"/>
          </p:nvPr>
        </p:nvSpPr>
        <p:spPr/>
        <p:txBody>
          <a:bodyPr/>
          <a:lstStyle/>
          <a:p>
            <a:fld id="{C71C34EC-DEA8-4716-8844-2DA5CA4AC789}" type="slidenum">
              <a:rPr lang="zh-CN" altLang="en-US" smtClean="0"/>
              <a:t>53</a:t>
            </a:fld>
            <a:endParaRPr lang="zh-CN" altLang="en-US"/>
          </a:p>
        </p:txBody>
      </p:sp>
    </p:spTree>
    <p:extLst>
      <p:ext uri="{BB962C8B-B14F-4D97-AF65-F5344CB8AC3E}">
        <p14:creationId xmlns:p14="http://schemas.microsoft.com/office/powerpoint/2010/main" val="1039515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20F7E6-B6AB-4685-9920-66673A4976C0}" type="slidenum">
              <a:rPr kumimoji="0" lang="en-US" altLang="zh-CN"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altLang="zh-CN"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49542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58</a:t>
            </a:fld>
            <a:endParaRPr lang="zh-CN" altLang="en-US"/>
          </a:p>
        </p:txBody>
      </p:sp>
    </p:spTree>
    <p:extLst>
      <p:ext uri="{BB962C8B-B14F-4D97-AF65-F5344CB8AC3E}">
        <p14:creationId xmlns:p14="http://schemas.microsoft.com/office/powerpoint/2010/main" val="25595986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61</a:t>
            </a:fld>
            <a:endParaRPr lang="zh-CN" altLang="en-US"/>
          </a:p>
        </p:txBody>
      </p:sp>
    </p:spTree>
    <p:extLst>
      <p:ext uri="{BB962C8B-B14F-4D97-AF65-F5344CB8AC3E}">
        <p14:creationId xmlns:p14="http://schemas.microsoft.com/office/powerpoint/2010/main" val="28186070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62</a:t>
            </a:fld>
            <a:endParaRPr lang="zh-CN" altLang="en-US"/>
          </a:p>
        </p:txBody>
      </p:sp>
    </p:spTree>
    <p:extLst>
      <p:ext uri="{BB962C8B-B14F-4D97-AF65-F5344CB8AC3E}">
        <p14:creationId xmlns:p14="http://schemas.microsoft.com/office/powerpoint/2010/main" val="18846274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64</a:t>
            </a:fld>
            <a:endParaRPr lang="zh-CN" altLang="en-US"/>
          </a:p>
        </p:txBody>
      </p:sp>
    </p:spTree>
    <p:extLst>
      <p:ext uri="{BB962C8B-B14F-4D97-AF65-F5344CB8AC3E}">
        <p14:creationId xmlns:p14="http://schemas.microsoft.com/office/powerpoint/2010/main" val="22806311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推导上页如何得到</a:t>
            </a:r>
            <a:endParaRPr lang="en-US" dirty="0"/>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65</a:t>
            </a:fld>
            <a:endParaRPr lang="zh-CN" altLang="en-US"/>
          </a:p>
        </p:txBody>
      </p:sp>
    </p:spTree>
    <p:extLst>
      <p:ext uri="{BB962C8B-B14F-4D97-AF65-F5344CB8AC3E}">
        <p14:creationId xmlns:p14="http://schemas.microsoft.com/office/powerpoint/2010/main" val="38431470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66</a:t>
            </a:fld>
            <a:endParaRPr lang="zh-CN" altLang="en-US"/>
          </a:p>
        </p:txBody>
      </p:sp>
    </p:spTree>
    <p:extLst>
      <p:ext uri="{BB962C8B-B14F-4D97-AF65-F5344CB8AC3E}">
        <p14:creationId xmlns:p14="http://schemas.microsoft.com/office/powerpoint/2010/main" val="27856486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67</a:t>
            </a:fld>
            <a:endParaRPr lang="zh-CN" altLang="en-US"/>
          </a:p>
        </p:txBody>
      </p:sp>
    </p:spTree>
    <p:extLst>
      <p:ext uri="{BB962C8B-B14F-4D97-AF65-F5344CB8AC3E}">
        <p14:creationId xmlns:p14="http://schemas.microsoft.com/office/powerpoint/2010/main" val="1564770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5</a:t>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68</a:t>
            </a:fld>
            <a:endParaRPr lang="zh-CN" altLang="en-US"/>
          </a:p>
        </p:txBody>
      </p:sp>
    </p:spTree>
    <p:extLst>
      <p:ext uri="{BB962C8B-B14F-4D97-AF65-F5344CB8AC3E}">
        <p14:creationId xmlns:p14="http://schemas.microsoft.com/office/powerpoint/2010/main" val="14783890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69</a:t>
            </a:fld>
            <a:endParaRPr lang="zh-CN" altLang="en-US"/>
          </a:p>
        </p:txBody>
      </p:sp>
    </p:spTree>
    <p:extLst>
      <p:ext uri="{BB962C8B-B14F-4D97-AF65-F5344CB8AC3E}">
        <p14:creationId xmlns:p14="http://schemas.microsoft.com/office/powerpoint/2010/main" val="22380753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70</a:t>
            </a:fld>
            <a:endParaRPr lang="zh-CN" altLang="en-US"/>
          </a:p>
        </p:txBody>
      </p:sp>
    </p:spTree>
    <p:extLst>
      <p:ext uri="{BB962C8B-B14F-4D97-AF65-F5344CB8AC3E}">
        <p14:creationId xmlns:p14="http://schemas.microsoft.com/office/powerpoint/2010/main" val="34497697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71</a:t>
            </a:fld>
            <a:endParaRPr lang="zh-CN" altLang="en-US"/>
          </a:p>
        </p:txBody>
      </p:sp>
    </p:spTree>
    <p:extLst>
      <p:ext uri="{BB962C8B-B14F-4D97-AF65-F5344CB8AC3E}">
        <p14:creationId xmlns:p14="http://schemas.microsoft.com/office/powerpoint/2010/main" val="14171656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20F7E6-B6AB-4685-9920-66673A4976C0}" type="slidenum">
              <a:rPr kumimoji="0" lang="en-US" altLang="zh-CN"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altLang="zh-CN"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912705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20F7E6-B6AB-4685-9920-66673A4976C0}" type="slidenum">
              <a:rPr kumimoji="0" lang="en-US" altLang="zh-CN"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altLang="zh-CN"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619479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20F7E6-B6AB-4685-9920-66673A4976C0}" type="slidenum">
              <a:rPr kumimoji="0" lang="en-US" altLang="zh-CN"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altLang="zh-CN"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691000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20F7E6-B6AB-4685-9920-66673A4976C0}" type="slidenum">
              <a:rPr kumimoji="0" lang="en-US" altLang="zh-CN"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altLang="zh-CN"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363694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20F7E6-B6AB-4685-9920-66673A4976C0}" type="slidenum">
              <a:rPr kumimoji="0" lang="en-US" altLang="zh-CN"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altLang="zh-CN"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159350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20F7E6-B6AB-4685-9920-66673A4976C0}" type="slidenum">
              <a:rPr kumimoji="0" lang="en-US" altLang="zh-CN"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altLang="zh-CN"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7059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20220927</a:t>
            </a:r>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6</a:t>
            </a:fld>
            <a:endParaRPr lang="zh-CN" altLang="en-US"/>
          </a:p>
        </p:txBody>
      </p:sp>
    </p:spTree>
    <p:extLst>
      <p:ext uri="{BB962C8B-B14F-4D97-AF65-F5344CB8AC3E}">
        <p14:creationId xmlns:p14="http://schemas.microsoft.com/office/powerpoint/2010/main" val="19338968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20F7E6-B6AB-4685-9920-66673A4976C0}" type="slidenum">
              <a:rPr kumimoji="0" lang="en-US" altLang="zh-CN"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altLang="zh-CN"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513994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2022.09.30</a:t>
            </a:r>
            <a:endParaRPr lang="zh-CN" altLang="en-US" dirty="0"/>
          </a:p>
        </p:txBody>
      </p:sp>
      <p:sp>
        <p:nvSpPr>
          <p:cNvPr id="4" name="灯片编号占位符 3"/>
          <p:cNvSpPr>
            <a:spLocks noGrp="1"/>
          </p:cNvSpPr>
          <p:nvPr>
            <p:ph type="sldNum" sz="quarter" idx="5"/>
          </p:nvPr>
        </p:nvSpPr>
        <p:spPr/>
        <p:txBody>
          <a:bodyPr/>
          <a:lstStyle/>
          <a:p>
            <a:fld id="{C71C34EC-DEA8-4716-8844-2DA5CA4AC789}" type="slidenum">
              <a:rPr lang="zh-CN" altLang="en-US" smtClean="0"/>
              <a:t>88</a:t>
            </a:fld>
            <a:endParaRPr lang="zh-CN" altLang="en-US"/>
          </a:p>
        </p:txBody>
      </p:sp>
    </p:spTree>
    <p:extLst>
      <p:ext uri="{BB962C8B-B14F-4D97-AF65-F5344CB8AC3E}">
        <p14:creationId xmlns:p14="http://schemas.microsoft.com/office/powerpoint/2010/main" val="37533199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20F7E6-B6AB-4685-9920-66673A4976C0}" type="slidenum">
              <a:rPr kumimoji="0" lang="en-US" altLang="zh-CN"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altLang="zh-CN"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942554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96</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97</a:t>
            </a:fld>
            <a:endParaRPr lang="zh-CN" altLang="en-US"/>
          </a:p>
        </p:txBody>
      </p:sp>
    </p:spTree>
    <p:extLst>
      <p:ext uri="{BB962C8B-B14F-4D97-AF65-F5344CB8AC3E}">
        <p14:creationId xmlns:p14="http://schemas.microsoft.com/office/powerpoint/2010/main" val="10010675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98</a:t>
            </a:fld>
            <a:endParaRPr lang="zh-CN" altLang="en-US"/>
          </a:p>
        </p:txBody>
      </p:sp>
    </p:spTree>
    <p:extLst>
      <p:ext uri="{BB962C8B-B14F-4D97-AF65-F5344CB8AC3E}">
        <p14:creationId xmlns:p14="http://schemas.microsoft.com/office/powerpoint/2010/main" val="651909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99</a:t>
            </a:fld>
            <a:endParaRPr lang="zh-CN" altLang="en-US"/>
          </a:p>
        </p:txBody>
      </p:sp>
    </p:spTree>
    <p:extLst>
      <p:ext uri="{BB962C8B-B14F-4D97-AF65-F5344CB8AC3E}">
        <p14:creationId xmlns:p14="http://schemas.microsoft.com/office/powerpoint/2010/main" val="16578510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100</a:t>
            </a:fld>
            <a:endParaRPr lang="zh-CN" altLang="en-US"/>
          </a:p>
        </p:txBody>
      </p:sp>
    </p:spTree>
    <p:extLst>
      <p:ext uri="{BB962C8B-B14F-4D97-AF65-F5344CB8AC3E}">
        <p14:creationId xmlns:p14="http://schemas.microsoft.com/office/powerpoint/2010/main" val="14367567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101</a:t>
            </a:fld>
            <a:endParaRPr lang="zh-CN" altLang="en-US"/>
          </a:p>
        </p:txBody>
      </p:sp>
    </p:spTree>
    <p:extLst>
      <p:ext uri="{BB962C8B-B14F-4D97-AF65-F5344CB8AC3E}">
        <p14:creationId xmlns:p14="http://schemas.microsoft.com/office/powerpoint/2010/main" val="31848764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102</a:t>
            </a:fld>
            <a:endParaRPr lang="zh-CN" altLang="en-US"/>
          </a:p>
        </p:txBody>
      </p:sp>
    </p:spTree>
    <p:extLst>
      <p:ext uri="{BB962C8B-B14F-4D97-AF65-F5344CB8AC3E}">
        <p14:creationId xmlns:p14="http://schemas.microsoft.com/office/powerpoint/2010/main" val="2902636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9</a:t>
            </a:fld>
            <a:endParaRPr lang="zh-CN" altLang="en-US"/>
          </a:p>
        </p:txBody>
      </p:sp>
    </p:spTree>
    <p:extLst>
      <p:ext uri="{BB962C8B-B14F-4D97-AF65-F5344CB8AC3E}">
        <p14:creationId xmlns:p14="http://schemas.microsoft.com/office/powerpoint/2010/main" val="4729803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103</a:t>
            </a:fld>
            <a:endParaRPr lang="zh-CN" altLang="en-US"/>
          </a:p>
        </p:txBody>
      </p:sp>
    </p:spTree>
    <p:extLst>
      <p:ext uri="{BB962C8B-B14F-4D97-AF65-F5344CB8AC3E}">
        <p14:creationId xmlns:p14="http://schemas.microsoft.com/office/powerpoint/2010/main" val="4375256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104</a:t>
            </a:fld>
            <a:endParaRPr lang="zh-CN" altLang="en-US"/>
          </a:p>
        </p:txBody>
      </p:sp>
    </p:spTree>
    <p:extLst>
      <p:ext uri="{BB962C8B-B14F-4D97-AF65-F5344CB8AC3E}">
        <p14:creationId xmlns:p14="http://schemas.microsoft.com/office/powerpoint/2010/main" val="22093399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105</a:t>
            </a:fld>
            <a:endParaRPr lang="zh-CN" altLang="en-US"/>
          </a:p>
        </p:txBody>
      </p:sp>
    </p:spTree>
    <p:extLst>
      <p:ext uri="{BB962C8B-B14F-4D97-AF65-F5344CB8AC3E}">
        <p14:creationId xmlns:p14="http://schemas.microsoft.com/office/powerpoint/2010/main" val="28010389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106</a:t>
            </a:fld>
            <a:endParaRPr lang="zh-CN" altLang="en-US"/>
          </a:p>
        </p:txBody>
      </p:sp>
    </p:spTree>
    <p:extLst>
      <p:ext uri="{BB962C8B-B14F-4D97-AF65-F5344CB8AC3E}">
        <p14:creationId xmlns:p14="http://schemas.microsoft.com/office/powerpoint/2010/main" val="35248564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107</a:t>
            </a:fld>
            <a:endParaRPr lang="zh-CN" altLang="en-US"/>
          </a:p>
        </p:txBody>
      </p:sp>
    </p:spTree>
    <p:extLst>
      <p:ext uri="{BB962C8B-B14F-4D97-AF65-F5344CB8AC3E}">
        <p14:creationId xmlns:p14="http://schemas.microsoft.com/office/powerpoint/2010/main" val="1783835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117</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20F7E6-B6AB-4685-9920-66673A4976C0}" type="slidenum">
              <a:rPr kumimoji="0" lang="en-US" altLang="zh-CN"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altLang="zh-CN"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79249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4D4D4D"/>
                </a:solidFill>
                <a:effectLst/>
                <a:latin typeface="-apple-system"/>
              </a:rPr>
              <a:t>5.2 </a:t>
            </a:r>
            <a:r>
              <a:rPr lang="zh-CN" altLang="en-US" b="0" i="0" dirty="0">
                <a:solidFill>
                  <a:srgbClr val="4D4D4D"/>
                </a:solidFill>
                <a:effectLst/>
                <a:latin typeface="-apple-system"/>
              </a:rPr>
              <a:t>线性完备内积空间称</a:t>
            </a:r>
            <a:r>
              <a:rPr lang="en-US" altLang="zh-CN" b="0" i="0" dirty="0">
                <a:solidFill>
                  <a:srgbClr val="4D4D4D"/>
                </a:solidFill>
                <a:effectLst/>
                <a:latin typeface="-apple-system"/>
              </a:rPr>
              <a:t>===&gt;</a:t>
            </a:r>
            <a:r>
              <a:rPr lang="zh-CN" altLang="en-US" b="1" i="0" dirty="0">
                <a:solidFill>
                  <a:srgbClr val="4D4D4D"/>
                </a:solidFill>
                <a:effectLst/>
                <a:latin typeface="-apple-system"/>
              </a:rPr>
              <a:t>希尔伯特空间，</a:t>
            </a:r>
            <a:r>
              <a:rPr lang="zh-CN" altLang="en-US" b="0" i="0" strike="sngStrike" dirty="0">
                <a:solidFill>
                  <a:srgbClr val="F33B45"/>
                </a:solidFill>
                <a:effectLst/>
                <a:latin typeface="-apple-system"/>
              </a:rPr>
              <a:t>任何一个希尔伯特空间都是</a:t>
            </a:r>
            <a:r>
              <a:rPr lang="zh-CN" altLang="en-US" b="0" i="0" u="none" strike="noStrike" dirty="0">
                <a:solidFill>
                  <a:srgbClr val="F33B45"/>
                </a:solidFill>
                <a:effectLst/>
                <a:latin typeface="-apple-system"/>
                <a:hlinkClick r:id="rId3"/>
              </a:rPr>
              <a:t>巴拿赫空间</a:t>
            </a:r>
            <a:br>
              <a:rPr lang="zh-CN" altLang="en-US" dirty="0"/>
            </a:br>
            <a:r>
              <a:rPr lang="en-US" altLang="zh-CN" b="0" i="0" dirty="0">
                <a:solidFill>
                  <a:srgbClr val="4D4D4D"/>
                </a:solidFill>
                <a:effectLst/>
                <a:latin typeface="-apple-system"/>
              </a:rPr>
              <a:t>5.3 </a:t>
            </a:r>
            <a:r>
              <a:rPr lang="zh-CN" altLang="en-US" b="0" i="0" dirty="0">
                <a:solidFill>
                  <a:srgbClr val="4D4D4D"/>
                </a:solidFill>
                <a:effectLst/>
                <a:latin typeface="-apple-system"/>
              </a:rPr>
              <a:t>有限维线性内积空间称作</a:t>
            </a:r>
            <a:r>
              <a:rPr lang="en-US" altLang="zh-CN" b="0" i="0" dirty="0">
                <a:solidFill>
                  <a:srgbClr val="4D4D4D"/>
                </a:solidFill>
                <a:effectLst/>
                <a:latin typeface="-apple-system"/>
              </a:rPr>
              <a:t>===&gt;</a:t>
            </a:r>
            <a:r>
              <a:rPr lang="zh-CN" altLang="en-US" b="1" i="0" dirty="0">
                <a:solidFill>
                  <a:srgbClr val="4D4D4D"/>
                </a:solidFill>
                <a:effectLst/>
                <a:latin typeface="-apple-system"/>
              </a:rPr>
              <a:t>欧几里得空间</a:t>
            </a:r>
            <a:endParaRPr lang="zh-CN" altLang="en-US" dirty="0"/>
          </a:p>
        </p:txBody>
      </p:sp>
      <p:sp>
        <p:nvSpPr>
          <p:cNvPr id="4" name="灯片编号占位符 3"/>
          <p:cNvSpPr>
            <a:spLocks noGrp="1"/>
          </p:cNvSpPr>
          <p:nvPr>
            <p:ph type="sldNum" sz="quarter" idx="5"/>
          </p:nvPr>
        </p:nvSpPr>
        <p:spPr/>
        <p:txBody>
          <a:bodyPr/>
          <a:lstStyle/>
          <a:p>
            <a:fld id="{C71C34EC-DEA8-4716-8844-2DA5CA4AC789}" type="slidenum">
              <a:rPr lang="zh-CN" altLang="en-US" smtClean="0"/>
              <a:t>14</a:t>
            </a:fld>
            <a:endParaRPr lang="zh-CN" altLang="en-US"/>
          </a:p>
        </p:txBody>
      </p:sp>
    </p:spTree>
    <p:extLst>
      <p:ext uri="{BB962C8B-B14F-4D97-AF65-F5344CB8AC3E}">
        <p14:creationId xmlns:p14="http://schemas.microsoft.com/office/powerpoint/2010/main" val="1198534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线下分割超平面</a:t>
            </a:r>
          </a:p>
        </p:txBody>
      </p:sp>
      <p:sp>
        <p:nvSpPr>
          <p:cNvPr id="4" name="灯片编号占位符 3"/>
          <p:cNvSpPr>
            <a:spLocks noGrp="1"/>
          </p:cNvSpPr>
          <p:nvPr>
            <p:ph type="sldNum" sz="quarter" idx="5"/>
          </p:nvPr>
        </p:nvSpPr>
        <p:spPr/>
        <p:txBody>
          <a:bodyPr/>
          <a:lstStyle/>
          <a:p>
            <a:fld id="{C71C34EC-DEA8-4716-8844-2DA5CA4AC789}" type="slidenum">
              <a:rPr lang="zh-CN" altLang="en-US" smtClean="0"/>
              <a:t>15</a:t>
            </a:fld>
            <a:endParaRPr lang="zh-CN" altLang="en-US"/>
          </a:p>
        </p:txBody>
      </p:sp>
    </p:spTree>
    <p:extLst>
      <p:ext uri="{BB962C8B-B14F-4D97-AF65-F5344CB8AC3E}">
        <p14:creationId xmlns:p14="http://schemas.microsoft.com/office/powerpoint/2010/main" val="26535082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pic>
        <p:nvPicPr>
          <p:cNvPr id="4"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1412" y="117930"/>
            <a:ext cx="3384376" cy="8512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649320" y="117931"/>
            <a:ext cx="1714332"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841489" y="111580"/>
            <a:ext cx="1262062"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pic>
      <p:pic>
        <p:nvPicPr>
          <p:cNvPr id="7" name="Picture 1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241089" y="117930"/>
            <a:ext cx="1204913"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8446002" y="117930"/>
            <a:ext cx="1203318"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2786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13970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36567" y="222253"/>
            <a:ext cx="2880784" cy="590391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94219" y="222253"/>
            <a:ext cx="8439149" cy="590391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7146612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表格占位符 2"/>
          <p:cNvSpPr>
            <a:spLocks noGrp="1"/>
          </p:cNvSpPr>
          <p:nvPr>
            <p:ph type="tbl" idx="1"/>
          </p:nvPr>
        </p:nvSpPr>
        <p:spPr>
          <a:xfrm>
            <a:off x="609600" y="1600201"/>
            <a:ext cx="10972800" cy="4530725"/>
          </a:xfrm>
        </p:spPr>
        <p:txBody>
          <a:bodyPr/>
          <a:lstStyle/>
          <a:p>
            <a:pPr lvl="0"/>
            <a:endParaRPr lang="zh-CN" altLang="en-US" noProof="0"/>
          </a:p>
        </p:txBody>
      </p:sp>
      <p:sp>
        <p:nvSpPr>
          <p:cNvPr id="4" name="Rectangle 9"/>
          <p:cNvSpPr>
            <a:spLocks noGrp="1" noChangeArrowheads="1"/>
          </p:cNvSpPr>
          <p:nvPr>
            <p:ph type="dt" sz="half" idx="10"/>
          </p:nvPr>
        </p:nvSpPr>
        <p:spPr/>
        <p:txBody>
          <a:bodyPr/>
          <a:lstStyle>
            <a:lvl1pPr>
              <a:defRPr/>
            </a:lvl1pPr>
          </a:lstStyle>
          <a:p>
            <a:pPr>
              <a:defRPr/>
            </a:pPr>
            <a:endParaRPr lang="en-US" altLang="zh-CN"/>
          </a:p>
        </p:txBody>
      </p:sp>
      <p:sp>
        <p:nvSpPr>
          <p:cNvPr id="5" name="Rectangle 10"/>
          <p:cNvSpPr>
            <a:spLocks noGrp="1" noChangeArrowheads="1"/>
          </p:cNvSpPr>
          <p:nvPr>
            <p:ph type="ftr" sz="quarter" idx="11"/>
          </p:nvPr>
        </p:nvSpPr>
        <p:spPr/>
        <p:txBody>
          <a:bodyPr/>
          <a:lstStyle>
            <a:lvl1pPr>
              <a:defRPr/>
            </a:lvl1pPr>
          </a:lstStyle>
          <a:p>
            <a:pPr>
              <a:defRPr/>
            </a:pPr>
            <a:endParaRPr lang="en-US" altLang="zh-CN"/>
          </a:p>
        </p:txBody>
      </p:sp>
      <p:sp>
        <p:nvSpPr>
          <p:cNvPr id="6" name="Rectangle 11"/>
          <p:cNvSpPr>
            <a:spLocks noGrp="1" noChangeArrowheads="1"/>
          </p:cNvSpPr>
          <p:nvPr>
            <p:ph type="sldNum" sz="quarter" idx="12"/>
          </p:nvPr>
        </p:nvSpPr>
        <p:spPr/>
        <p:txBody>
          <a:bodyPr/>
          <a:lstStyle>
            <a:lvl1pPr>
              <a:defRPr/>
            </a:lvl1pPr>
          </a:lstStyle>
          <a:p>
            <a:fld id="{18A54C05-12C6-4ED5-8C42-25DA65BDDB23}" type="slidenum">
              <a:rPr lang="en-US" altLang="zh-CN"/>
              <a:t>‹#›</a:t>
            </a:fld>
            <a:endParaRPr lang="en-US" altLang="zh-CN"/>
          </a:p>
        </p:txBody>
      </p:sp>
    </p:spTree>
    <p:extLst>
      <p:ext uri="{BB962C8B-B14F-4D97-AF65-F5344CB8AC3E}">
        <p14:creationId xmlns:p14="http://schemas.microsoft.com/office/powerpoint/2010/main" val="22077690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347134" y="50800"/>
            <a:ext cx="9592733" cy="787400"/>
          </a:xfrm>
        </p:spPr>
        <p:txBody>
          <a:bodyPr>
            <a:normAutofit/>
          </a:bodyPr>
          <a:lstStyle>
            <a:lvl1pPr>
              <a:defRPr sz="3600" baseline="0"/>
            </a:lvl1pPr>
          </a:lstStyle>
          <a:p>
            <a:r>
              <a:rPr lang="zh-CN" altLang="en-US" dirty="0"/>
              <a:t>单击此处编辑母版标题样式</a:t>
            </a:r>
          </a:p>
        </p:txBody>
      </p:sp>
      <p:sp>
        <p:nvSpPr>
          <p:cNvPr id="7" name="文本占位符 6"/>
          <p:cNvSpPr>
            <a:spLocks noGrp="1"/>
          </p:cNvSpPr>
          <p:nvPr>
            <p:ph type="body" sz="quarter" idx="13"/>
          </p:nvPr>
        </p:nvSpPr>
        <p:spPr>
          <a:xfrm>
            <a:off x="347133" y="1149013"/>
            <a:ext cx="11506200" cy="457200"/>
          </a:xfrm>
        </p:spPr>
        <p:txBody>
          <a:bodyPr>
            <a:normAutofit/>
          </a:bodyPr>
          <a:lstStyle>
            <a:lvl1pPr marL="0" indent="0">
              <a:buFont typeface="Arial" panose="020B0604020202020204" pitchFamily="34" charset="0"/>
              <a:buNone/>
              <a:defRPr sz="2200" b="1" baseline="0">
                <a:solidFill>
                  <a:schemeClr val="tx2"/>
                </a:solidFill>
                <a:latin typeface="+mn-ea"/>
                <a:ea typeface="+mn-ea"/>
              </a:defRPr>
            </a:lvl1pPr>
            <a:lvl2pPr marL="457200" indent="0">
              <a:buNone/>
              <a:defRPr/>
            </a:lvl2pPr>
          </a:lstStyle>
          <a:p>
            <a:pPr lvl="0"/>
            <a:r>
              <a:rPr lang="zh-CN" altLang="en-US" dirty="0"/>
              <a:t>单击此处编辑母版文本样式</a:t>
            </a:r>
          </a:p>
        </p:txBody>
      </p:sp>
      <p:sp>
        <p:nvSpPr>
          <p:cNvPr id="9" name="内容占位符 8"/>
          <p:cNvSpPr>
            <a:spLocks noGrp="1"/>
          </p:cNvSpPr>
          <p:nvPr>
            <p:ph sz="quarter" idx="14"/>
          </p:nvPr>
        </p:nvSpPr>
        <p:spPr>
          <a:xfrm>
            <a:off x="347133" y="1720513"/>
            <a:ext cx="11506200" cy="4343400"/>
          </a:xfrm>
        </p:spPr>
        <p:txBody>
          <a:bodyPr/>
          <a:lstStyle>
            <a:lvl1pPr>
              <a:buClr>
                <a:schemeClr val="accent1"/>
              </a:buClr>
              <a:defRPr sz="2000" baseline="0"/>
            </a:lvl1pPr>
            <a:lvl2pPr>
              <a:buClr>
                <a:schemeClr val="accent1"/>
              </a:buClr>
              <a:defRPr baseline="0"/>
            </a:lvl2pPr>
            <a:lvl3pPr>
              <a:buClr>
                <a:schemeClr val="accent1"/>
              </a:buClr>
              <a:defRPr baseline="0"/>
            </a:lvl3pPr>
            <a:lvl4pPr>
              <a:buClr>
                <a:schemeClr val="accent1"/>
              </a:buClr>
              <a:defRPr baseline="0"/>
            </a:lvl4pPr>
            <a:lvl5pPr>
              <a:buClr>
                <a:schemeClr val="accent1"/>
              </a:buClr>
              <a:defRPr baseline="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844926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0033CC"/>
                </a:solidFill>
              </a:defRPr>
            </a:lvl1pPr>
          </a:lstStyle>
          <a:p>
            <a:r>
              <a:rPr lang="zh-CN" altLang="en-US" dirty="0"/>
              <a:t>单击此处编辑母版标题样式</a:t>
            </a:r>
          </a:p>
        </p:txBody>
      </p:sp>
      <p:sp>
        <p:nvSpPr>
          <p:cNvPr id="3" name="内容占位符 2"/>
          <p:cNvSpPr>
            <a:spLocks noGrp="1"/>
          </p:cNvSpPr>
          <p:nvPr>
            <p:ph idx="1"/>
          </p:nvPr>
        </p:nvSpPr>
        <p:spPr>
          <a:xfrm>
            <a:off x="293688" y="1452881"/>
            <a:ext cx="11523662" cy="4673286"/>
          </a:xfrm>
          <a:prstGeom prst="rect">
            <a:avLst/>
          </a:prstGeom>
        </p:spPr>
        <p:txBody>
          <a:bodyPr/>
          <a:lstStyle>
            <a:lvl1pPr>
              <a:defRPr>
                <a:latin typeface="+mj-ea"/>
                <a:ea typeface="+mj-ea"/>
              </a:defRPr>
            </a:lvl1pPr>
            <a:lvl2pPr>
              <a:defRPr b="1"/>
            </a:lvl2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450251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375165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0033CC"/>
                </a:solidFill>
              </a:defRPr>
            </a:lvl1pPr>
          </a:lstStyle>
          <a:p>
            <a:r>
              <a:rPr lang="zh-CN" altLang="en-US" dirty="0"/>
              <a:t>单击此处编辑母版标题样式</a:t>
            </a:r>
          </a:p>
        </p:txBody>
      </p:sp>
      <p:sp>
        <p:nvSpPr>
          <p:cNvPr id="3" name="内容占位符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457258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63979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0033CC"/>
                </a:solidFill>
              </a:defRPr>
            </a:lvl1pPr>
          </a:lstStyle>
          <a:p>
            <a:r>
              <a:rPr lang="zh-CN" altLang="en-US" dirty="0"/>
              <a:t>单击此处编辑母版标题样式</a:t>
            </a:r>
          </a:p>
        </p:txBody>
      </p:sp>
    </p:spTree>
    <p:extLst>
      <p:ext uri="{BB962C8B-B14F-4D97-AF65-F5344CB8AC3E}">
        <p14:creationId xmlns:p14="http://schemas.microsoft.com/office/powerpoint/2010/main" val="576381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77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3"/>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014805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635344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9"/>
          <p:cNvSpPr>
            <a:spLocks noChangeArrowheads="1"/>
          </p:cNvSpPr>
          <p:nvPr/>
        </p:nvSpPr>
        <p:spPr bwMode="auto">
          <a:xfrm>
            <a:off x="0" y="1000125"/>
            <a:ext cx="646113" cy="178435"/>
          </a:xfrm>
          <a:prstGeom prst="rect">
            <a:avLst/>
          </a:prstGeom>
          <a:solidFill>
            <a:srgbClr val="A500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微软雅黑" panose="020B0503020204020204" charset="-122"/>
              </a:defRPr>
            </a:lvl1pPr>
            <a:lvl2pPr marL="742950" indent="-285750" eaLnBrk="0" hangingPunct="0">
              <a:defRPr sz="2400">
                <a:solidFill>
                  <a:schemeClr val="tx1"/>
                </a:solidFill>
                <a:latin typeface="Arial" panose="020B0604020202020204" pitchFamily="34" charset="0"/>
                <a:ea typeface="微软雅黑" panose="020B0503020204020204" charset="-122"/>
              </a:defRPr>
            </a:lvl2pPr>
            <a:lvl3pPr marL="1143000" indent="-228600" eaLnBrk="0" hangingPunct="0">
              <a:defRPr sz="2400">
                <a:solidFill>
                  <a:schemeClr val="tx1"/>
                </a:solidFill>
                <a:latin typeface="Arial" panose="020B0604020202020204" pitchFamily="34" charset="0"/>
                <a:ea typeface="微软雅黑" panose="020B0503020204020204" charset="-122"/>
              </a:defRPr>
            </a:lvl3pPr>
            <a:lvl4pPr marL="1600200" indent="-228600" eaLnBrk="0" hangingPunct="0">
              <a:defRPr sz="2400">
                <a:solidFill>
                  <a:schemeClr val="tx1"/>
                </a:solidFill>
                <a:latin typeface="Arial" panose="020B0604020202020204" pitchFamily="34" charset="0"/>
                <a:ea typeface="微软雅黑" panose="020B0503020204020204" charset="-122"/>
              </a:defRPr>
            </a:lvl4pPr>
            <a:lvl5pPr marL="2057400" indent="-228600" eaLnBrk="0" hangingPunct="0">
              <a:defRPr sz="2400">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9pPr>
          </a:lstStyle>
          <a:p>
            <a:pPr eaLnBrk="1" hangingPunct="1">
              <a:defRPr/>
            </a:pPr>
            <a:endParaRPr lang="zh-CN" altLang="en-US"/>
          </a:p>
        </p:txBody>
      </p:sp>
      <p:sp>
        <p:nvSpPr>
          <p:cNvPr id="1027" name="Rectangle 10"/>
          <p:cNvSpPr>
            <a:spLocks noChangeArrowheads="1"/>
          </p:cNvSpPr>
          <p:nvPr/>
        </p:nvSpPr>
        <p:spPr bwMode="auto">
          <a:xfrm>
            <a:off x="703263" y="996950"/>
            <a:ext cx="11488737" cy="181610"/>
          </a:xfrm>
          <a:prstGeom prst="rect">
            <a:avLst/>
          </a:prstGeom>
          <a:solidFill>
            <a:srgbClr val="0066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微软雅黑" panose="020B0503020204020204" charset="-122"/>
              </a:defRPr>
            </a:lvl1pPr>
            <a:lvl2pPr marL="742950" indent="-285750" eaLnBrk="0" hangingPunct="0">
              <a:defRPr sz="2400">
                <a:solidFill>
                  <a:schemeClr val="tx1"/>
                </a:solidFill>
                <a:latin typeface="Arial" panose="020B0604020202020204" pitchFamily="34" charset="0"/>
                <a:ea typeface="微软雅黑" panose="020B0503020204020204" charset="-122"/>
              </a:defRPr>
            </a:lvl2pPr>
            <a:lvl3pPr marL="1143000" indent="-228600" eaLnBrk="0" hangingPunct="0">
              <a:defRPr sz="2400">
                <a:solidFill>
                  <a:schemeClr val="tx1"/>
                </a:solidFill>
                <a:latin typeface="Arial" panose="020B0604020202020204" pitchFamily="34" charset="0"/>
                <a:ea typeface="微软雅黑" panose="020B0503020204020204" charset="-122"/>
              </a:defRPr>
            </a:lvl3pPr>
            <a:lvl4pPr marL="1600200" indent="-228600" eaLnBrk="0" hangingPunct="0">
              <a:defRPr sz="2400">
                <a:solidFill>
                  <a:schemeClr val="tx1"/>
                </a:solidFill>
                <a:latin typeface="Arial" panose="020B0604020202020204" pitchFamily="34" charset="0"/>
                <a:ea typeface="微软雅黑" panose="020B0503020204020204" charset="-122"/>
              </a:defRPr>
            </a:lvl4pPr>
            <a:lvl5pPr marL="2057400" indent="-228600" eaLnBrk="0" hangingPunct="0">
              <a:defRPr sz="2400">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9pPr>
          </a:lstStyle>
          <a:p>
            <a:pPr eaLnBrk="1" hangingPunct="1">
              <a:defRPr/>
            </a:pPr>
            <a:endParaRPr lang="zh-CN" altLang="en-US"/>
          </a:p>
        </p:txBody>
      </p:sp>
      <p:sp>
        <p:nvSpPr>
          <p:cNvPr id="1028" name="Text Box 11"/>
          <p:cNvSpPr txBox="1">
            <a:spLocks noChangeArrowheads="1"/>
          </p:cNvSpPr>
          <p:nvPr/>
        </p:nvSpPr>
        <p:spPr bwMode="auto">
          <a:xfrm>
            <a:off x="261938" y="943293"/>
            <a:ext cx="4032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微软雅黑" panose="020B0503020204020204" charset="-122"/>
              </a:defRPr>
            </a:lvl1pPr>
            <a:lvl2pPr marL="742950" indent="-285750">
              <a:defRPr sz="2400">
                <a:solidFill>
                  <a:schemeClr val="tx1"/>
                </a:solidFill>
                <a:latin typeface="Arial" panose="020B0604020202020204" pitchFamily="34" charset="0"/>
                <a:ea typeface="微软雅黑" panose="020B0503020204020204" charset="-122"/>
              </a:defRPr>
            </a:lvl2pPr>
            <a:lvl3pPr marL="1143000" indent="-228600">
              <a:defRPr sz="2400">
                <a:solidFill>
                  <a:schemeClr val="tx1"/>
                </a:solidFill>
                <a:latin typeface="Arial" panose="020B0604020202020204" pitchFamily="34" charset="0"/>
                <a:ea typeface="微软雅黑" panose="020B0503020204020204" charset="-122"/>
              </a:defRPr>
            </a:lvl3pPr>
            <a:lvl4pPr marL="1600200" indent="-228600">
              <a:defRPr sz="2400">
                <a:solidFill>
                  <a:schemeClr val="tx1"/>
                </a:solidFill>
                <a:latin typeface="Arial" panose="020B0604020202020204" pitchFamily="34" charset="0"/>
                <a:ea typeface="微软雅黑" panose="020B0503020204020204" charset="-122"/>
              </a:defRPr>
            </a:lvl4pPr>
            <a:lvl5pPr marL="2057400" indent="-228600">
              <a:defRPr sz="2400">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9pPr>
          </a:lstStyle>
          <a:p>
            <a:pPr algn="r" eaLnBrk="1" hangingPunct="1">
              <a:defRPr/>
            </a:pPr>
            <a:fld id="{679EA1FA-98DD-462E-800D-6ADA9E20B4EE}" type="slidenum">
              <a:rPr lang="en-US" altLang="zh-CN" sz="1400" b="1" smtClean="0">
                <a:solidFill>
                  <a:schemeClr val="bg1"/>
                </a:solidFill>
                <a:ea typeface="宋体" panose="02010600030101010101" pitchFamily="2" charset="-122"/>
              </a:rPr>
              <a:t>‹#›</a:t>
            </a:fld>
            <a:endParaRPr lang="en-US" altLang="zh-CN" sz="1400" b="1" dirty="0">
              <a:solidFill>
                <a:schemeClr val="bg1"/>
              </a:solidFill>
              <a:ea typeface="宋体" panose="02010600030101010101" pitchFamily="2" charset="-122"/>
            </a:endParaRPr>
          </a:p>
        </p:txBody>
      </p:sp>
      <p:sp>
        <p:nvSpPr>
          <p:cNvPr id="1029" name="Rectangle 12"/>
          <p:cNvSpPr>
            <a:spLocks noGrp="1" noChangeArrowheads="1"/>
          </p:cNvSpPr>
          <p:nvPr>
            <p:ph type="title"/>
          </p:nvPr>
        </p:nvSpPr>
        <p:spPr bwMode="auto">
          <a:xfrm>
            <a:off x="293688" y="222250"/>
            <a:ext cx="11523662" cy="67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p>
        </p:txBody>
      </p:sp>
    </p:spTree>
    <p:extLst>
      <p:ext uri="{BB962C8B-B14F-4D97-AF65-F5344CB8AC3E}">
        <p14:creationId xmlns:p14="http://schemas.microsoft.com/office/powerpoint/2010/main" val="20522026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charset="-122"/>
        </a:defRPr>
      </a:lvl9pPr>
    </p:titleStyle>
    <p:bodyStyle>
      <a:lvl1pPr marL="341630" indent="-341630" algn="l" rtl="0" eaLnBrk="0" fontAlgn="base" hangingPunct="0">
        <a:spcBef>
          <a:spcPct val="20000"/>
        </a:spcBef>
        <a:spcAft>
          <a:spcPct val="0"/>
        </a:spcAft>
        <a:buChar char="•"/>
        <a:defRPr sz="3200">
          <a:solidFill>
            <a:schemeClr val="tx1"/>
          </a:solidFill>
          <a:latin typeface="+mn-lt"/>
          <a:ea typeface="+mn-ea"/>
          <a:cs typeface="+mn-cs"/>
        </a:defRPr>
      </a:lvl1pPr>
      <a:lvl2pPr marL="741680" indent="-284480" algn="l" rtl="0" eaLnBrk="0" fontAlgn="base" hangingPunct="0">
        <a:spcBef>
          <a:spcPct val="20000"/>
        </a:spcBef>
        <a:spcAft>
          <a:spcPct val="0"/>
        </a:spcAft>
        <a:buChar char="–"/>
        <a:defRPr sz="2800">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10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10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openxmlformats.org/officeDocument/2006/relationships/image" Target="../media/image8.wmf"/><Relationship Id="rId4" Type="http://schemas.openxmlformats.org/officeDocument/2006/relationships/oleObject" Target="../embeddings/oleObject2.bin"/></Relationships>
</file>

<file path=ppt/slides/_rels/slide11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8" Type="http://schemas.openxmlformats.org/officeDocument/2006/relationships/image" Target="../media/image95.wmf"/><Relationship Id="rId13" Type="http://schemas.openxmlformats.org/officeDocument/2006/relationships/oleObject" Target="../embeddings/oleObject21.bin"/><Relationship Id="rId3" Type="http://schemas.openxmlformats.org/officeDocument/2006/relationships/oleObject" Target="../embeddings/oleObject16.bin"/><Relationship Id="rId7" Type="http://schemas.openxmlformats.org/officeDocument/2006/relationships/oleObject" Target="../embeddings/oleObject18.bin"/><Relationship Id="rId12" Type="http://schemas.openxmlformats.org/officeDocument/2006/relationships/image" Target="../media/image97.wmf"/><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94.wmf"/><Relationship Id="rId11" Type="http://schemas.openxmlformats.org/officeDocument/2006/relationships/oleObject" Target="../embeddings/oleObject20.bin"/><Relationship Id="rId5" Type="http://schemas.openxmlformats.org/officeDocument/2006/relationships/oleObject" Target="../embeddings/oleObject17.bin"/><Relationship Id="rId15" Type="http://schemas.openxmlformats.org/officeDocument/2006/relationships/image" Target="../media/image100.png"/><Relationship Id="rId10" Type="http://schemas.openxmlformats.org/officeDocument/2006/relationships/image" Target="../media/image96.wmf"/><Relationship Id="rId4" Type="http://schemas.openxmlformats.org/officeDocument/2006/relationships/image" Target="../media/image93.wmf"/><Relationship Id="rId9" Type="http://schemas.openxmlformats.org/officeDocument/2006/relationships/oleObject" Target="../embeddings/oleObject19.bin"/><Relationship Id="rId14" Type="http://schemas.openxmlformats.org/officeDocument/2006/relationships/image" Target="../media/image98.wmf"/></Relationships>
</file>

<file path=ppt/slides/_rels/slide112.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image" Target="../media/image101.wmf"/><Relationship Id="rId7" Type="http://schemas.openxmlformats.org/officeDocument/2006/relationships/image" Target="../media/image103.wmf"/><Relationship Id="rId2" Type="http://schemas.openxmlformats.org/officeDocument/2006/relationships/oleObject" Target="../embeddings/oleObject22.bin"/><Relationship Id="rId1" Type="http://schemas.openxmlformats.org/officeDocument/2006/relationships/slideLayout" Target="../slideLayouts/slideLayout2.xml"/><Relationship Id="rId6" Type="http://schemas.openxmlformats.org/officeDocument/2006/relationships/oleObject" Target="../embeddings/oleObject24.bin"/><Relationship Id="rId11" Type="http://schemas.openxmlformats.org/officeDocument/2006/relationships/image" Target="../media/image98.wmf"/><Relationship Id="rId5" Type="http://schemas.openxmlformats.org/officeDocument/2006/relationships/image" Target="../media/image102.wmf"/><Relationship Id="rId10" Type="http://schemas.openxmlformats.org/officeDocument/2006/relationships/oleObject" Target="../embeddings/oleObject26.bin"/><Relationship Id="rId4" Type="http://schemas.openxmlformats.org/officeDocument/2006/relationships/oleObject" Target="../embeddings/oleObject23.bin"/><Relationship Id="rId9" Type="http://schemas.openxmlformats.org/officeDocument/2006/relationships/image" Target="../media/image104.wmf"/></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http://www.csie.ntu.edu.tw/~cjlin/liblinear/" TargetMode="External"/><Relationship Id="rId2" Type="http://schemas.openxmlformats.org/officeDocument/2006/relationships/hyperlink" Target="http://www.csie.ntu.edu.tw/~cjlin/libsvm/" TargetMode="External"/><Relationship Id="rId1" Type="http://schemas.openxmlformats.org/officeDocument/2006/relationships/slideLayout" Target="../slideLayouts/slideLayout2.xml"/><Relationship Id="rId5" Type="http://schemas.openxmlformats.org/officeDocument/2006/relationships/hyperlink" Target="http://www.cs.huji.ac.il/~shais/code/index.html" TargetMode="External"/><Relationship Id="rId4" Type="http://schemas.openxmlformats.org/officeDocument/2006/relationships/hyperlink" Target="http://svmlight.joachims.org/svm_struct.html"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oleObject" Target="../embeddings/oleObject3.bin"/><Relationship Id="rId1" Type="http://schemas.openxmlformats.org/officeDocument/2006/relationships/slideLayout" Target="../slideLayouts/slideLayout2.xml"/><Relationship Id="rId5" Type="http://schemas.openxmlformats.org/officeDocument/2006/relationships/image" Target="../media/image8.wmf"/><Relationship Id="rId4" Type="http://schemas.openxmlformats.org/officeDocument/2006/relationships/oleObject" Target="../embeddings/oleObject4.bin"/></Relationships>
</file>

<file path=ppt/slides/_rels/slide13.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oleObject" Target="../embeddings/oleObject5.bin"/><Relationship Id="rId1" Type="http://schemas.openxmlformats.org/officeDocument/2006/relationships/slideLayout" Target="../slideLayouts/slideLayout2.xml"/><Relationship Id="rId5" Type="http://schemas.openxmlformats.org/officeDocument/2006/relationships/image" Target="../media/image8.wmf"/><Relationship Id="rId4" Type="http://schemas.openxmlformats.org/officeDocument/2006/relationships/oleObject" Target="../embeddings/oleObject6.bin"/></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40.png"/></Relationships>
</file>

<file path=ppt/slides/_rels/slide43.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customXml" Target="../ink/ink2.xml"/><Relationship Id="rId4" Type="http://schemas.openxmlformats.org/officeDocument/2006/relationships/image" Target="../media/image310.png"/></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4.png"/><Relationship Id="rId7" Type="http://schemas.openxmlformats.org/officeDocument/2006/relationships/image" Target="../media/image51.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7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81.x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oleObject" Target="../embeddings/oleObject7.bin"/><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oleObject" Target="../embeddings/oleObject12.bin"/><Relationship Id="rId13" Type="http://schemas.openxmlformats.org/officeDocument/2006/relationships/image" Target="../media/image84.png"/><Relationship Id="rId3" Type="http://schemas.openxmlformats.org/officeDocument/2006/relationships/image" Target="../media/image79.wmf"/><Relationship Id="rId7" Type="http://schemas.openxmlformats.org/officeDocument/2006/relationships/oleObject" Target="../embeddings/oleObject11.bin"/><Relationship Id="rId12" Type="http://schemas.openxmlformats.org/officeDocument/2006/relationships/image" Target="../media/image49.png"/><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oleObject" Target="../embeddings/oleObject10.bin"/><Relationship Id="rId11" Type="http://schemas.openxmlformats.org/officeDocument/2006/relationships/oleObject" Target="../embeddings/oleObject15.bin"/><Relationship Id="rId5" Type="http://schemas.openxmlformats.org/officeDocument/2006/relationships/image" Target="../media/image80.wmf"/><Relationship Id="rId15" Type="http://schemas.openxmlformats.org/officeDocument/2006/relationships/image" Target="../media/image91.png"/><Relationship Id="rId10" Type="http://schemas.openxmlformats.org/officeDocument/2006/relationships/oleObject" Target="../embeddings/oleObject14.bin"/><Relationship Id="rId4" Type="http://schemas.openxmlformats.org/officeDocument/2006/relationships/oleObject" Target="../embeddings/oleObject9.bin"/><Relationship Id="rId9" Type="http://schemas.openxmlformats.org/officeDocument/2006/relationships/oleObject" Target="../embeddings/oleObject13.bin"/><Relationship Id="rId14" Type="http://schemas.openxmlformats.org/officeDocument/2006/relationships/image" Target="../media/image87.png"/></Relationships>
</file>

<file path=ppt/slides/_rels/slide9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9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0" name="矩形 13"/>
          <p:cNvSpPr>
            <a:spLocks noChangeArrowheads="1"/>
          </p:cNvSpPr>
          <p:nvPr/>
        </p:nvSpPr>
        <p:spPr bwMode="auto">
          <a:xfrm>
            <a:off x="4862195" y="4980164"/>
            <a:ext cx="2459990" cy="460375"/>
          </a:xfrm>
          <a:prstGeom prst="rect">
            <a:avLst/>
          </a:prstGeom>
          <a:noFill/>
          <a:ln w="9525">
            <a:noFill/>
            <a:miter lim="800000"/>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2022</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年</a:t>
            </a:r>
            <a:r>
              <a:rPr lang="en-US" altLang="zh-CN" sz="2400" b="1" dirty="0">
                <a:solidFill>
                  <a:srgbClr val="000000"/>
                </a:solidFill>
                <a:latin typeface="Times New Roman" panose="02020603050405020304" pitchFamily="18" charset="0"/>
                <a:ea typeface="微软雅黑" panose="020B0503020204020204" charset="-122"/>
              </a:rPr>
              <a:t>9</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月</a:t>
            </a:r>
          </a:p>
        </p:txBody>
      </p:sp>
      <p:sp>
        <p:nvSpPr>
          <p:cNvPr id="3074" name="Rectangle 2"/>
          <p:cNvSpPr>
            <a:spLocks noGrp="1" noChangeArrowheads="1"/>
          </p:cNvSpPr>
          <p:nvPr>
            <p:ph type="ctrTitle"/>
          </p:nvPr>
        </p:nvSpPr>
        <p:spPr>
          <a:xfrm>
            <a:off x="-7426" y="2953385"/>
            <a:ext cx="12199426" cy="1263015"/>
          </a:xfrm>
          <a:solidFill>
            <a:srgbClr val="0070C0"/>
          </a:solidFill>
          <a:effectLst>
            <a:outerShdw blurRad="50800" dist="38100" dir="2700000" algn="tl" rotWithShape="0">
              <a:prstClr val="black">
                <a:alpha val="40000"/>
              </a:prstClr>
            </a:outerShdw>
          </a:effectLst>
        </p:spPr>
        <p:txBody>
          <a:bodyPr/>
          <a:lstStyle/>
          <a:p>
            <a:pPr eaLnBrk="1" hangingPunct="1"/>
            <a:r>
              <a:rPr lang="zh-CN" altLang="en-US" sz="4800" dirty="0">
                <a:solidFill>
                  <a:schemeClr val="bg1"/>
                </a:solidFill>
                <a:latin typeface="微软雅黑" panose="020B0503020204020204" charset="-122"/>
                <a:ea typeface="微软雅黑" panose="020B0503020204020204" charset="-122"/>
                <a:sym typeface="+mn-ea"/>
              </a:rPr>
              <a:t>第四章 支持向量机</a:t>
            </a:r>
            <a:endParaRPr lang="zh-CN" altLang="en-US" sz="2400" dirty="0">
              <a:solidFill>
                <a:schemeClr val="bg1"/>
              </a:solidFill>
              <a:latin typeface="+mj-ea"/>
            </a:endParaRPr>
          </a:p>
        </p:txBody>
      </p:sp>
      <p:sp>
        <p:nvSpPr>
          <p:cNvPr id="8" name="文本框 7"/>
          <p:cNvSpPr txBox="1"/>
          <p:nvPr/>
        </p:nvSpPr>
        <p:spPr>
          <a:xfrm>
            <a:off x="3013710" y="1647648"/>
            <a:ext cx="6156960" cy="9233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dirty="0">
                <a:ln>
                  <a:noFill/>
                </a:ln>
                <a:solidFill>
                  <a:srgbClr val="0070C0"/>
                </a:solidFill>
                <a:effectLst/>
                <a:uLnTx/>
                <a:uFillTx/>
                <a:latin typeface="微软雅黑" panose="020B0503020204020204" charset="-122"/>
                <a:ea typeface="微软雅黑" panose="020B0503020204020204" charset="-122"/>
                <a:cs typeface="+mn-cs"/>
                <a:sym typeface="+mn-ea"/>
              </a:rPr>
              <a:t>机器学习</a:t>
            </a:r>
            <a:endParaRPr kumimoji="0" lang="zh-CN" altLang="en-US" sz="5400" b="1" i="0" u="none" strike="noStrike" kern="1200" cap="none" spc="0" normalizeH="0" baseline="0" noProof="0" dirty="0">
              <a:ln>
                <a:noFill/>
              </a:ln>
              <a:solidFill>
                <a:srgbClr val="0070C0"/>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Tm="7175"/>
    </mc:Choice>
    <mc:Fallback xmlns="">
      <p:transition spd="slow" advTm="717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8">
            <a:extLst>
              <a:ext uri="{FF2B5EF4-FFF2-40B4-BE49-F238E27FC236}">
                <a16:creationId xmlns:a16="http://schemas.microsoft.com/office/drawing/2014/main" id="{FDAAF300-73DA-D80C-EABF-1141DBA6B78F}"/>
              </a:ext>
            </a:extLst>
          </p:cNvPr>
          <p:cNvSpPr/>
          <p:nvPr/>
        </p:nvSpPr>
        <p:spPr>
          <a:xfrm>
            <a:off x="2511642" y="2607471"/>
            <a:ext cx="8552180"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目录</a:t>
            </a:r>
          </a:p>
        </p:txBody>
      </p:sp>
      <p:grpSp>
        <p:nvGrpSpPr>
          <p:cNvPr id="4" name="组合 3"/>
          <p:cNvGrpSpPr/>
          <p:nvPr/>
        </p:nvGrpSpPr>
        <p:grpSpPr>
          <a:xfrm>
            <a:off x="2621584" y="1987117"/>
            <a:ext cx="8879840" cy="3335230"/>
            <a:chOff x="4728" y="2779"/>
            <a:chExt cx="13984" cy="5505"/>
          </a:xfrm>
        </p:grpSpPr>
        <p:sp>
          <p:nvSpPr>
            <p:cNvPr id="3" name="TextBox 6"/>
            <p:cNvSpPr txBox="1">
              <a:spLocks noChangeArrowheads="1"/>
            </p:cNvSpPr>
            <p:nvPr/>
          </p:nvSpPr>
          <p:spPr bwMode="auto">
            <a:xfrm>
              <a:off x="4771" y="2779"/>
              <a:ext cx="8040"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Impact" panose="020B0806030902050204" pitchFamily="34" charset="0"/>
                  <a:ea typeface="微软雅黑" panose="020B0503020204020204" charset="-122"/>
                  <a:cs typeface="+mn-cs"/>
                </a:rPr>
                <a:t>01    </a:t>
              </a:r>
              <a:r>
                <a:rPr kumimoji="0" lang="zh-CN" altLang="en-US" sz="3600" b="0" i="0" u="none" strike="noStrike" kern="1200" cap="none" spc="0" normalizeH="0" baseline="0" noProof="0" dirty="0">
                  <a:ln>
                    <a:noFill/>
                  </a:ln>
                  <a:effectLst/>
                  <a:uLnTx/>
                  <a:uFillTx/>
                  <a:latin typeface="Impact" panose="020B0806030902050204" pitchFamily="34" charset="0"/>
                  <a:ea typeface="微软雅黑" panose="020B0503020204020204" charset="-122"/>
                  <a:cs typeface="+mn-cs"/>
                </a:rPr>
                <a:t>支持向量机相关概念</a:t>
              </a:r>
              <a:r>
                <a:rPr kumimoji="0" lang="en-US" altLang="zh-CN" sz="4000" b="0" i="0" u="none" strike="noStrike" kern="1200" cap="none" spc="0" normalizeH="0" baseline="0" noProof="0" dirty="0">
                  <a:ln>
                    <a:noFill/>
                  </a:ln>
                  <a:effectLst/>
                  <a:uLnTx/>
                  <a:uFillTx/>
                  <a:latin typeface="Impact" panose="020B0806030902050204" pitchFamily="34" charset="0"/>
                  <a:ea typeface="微软雅黑" panose="020B0503020204020204" charset="-122"/>
                  <a:cs typeface="+mn-cs"/>
                </a:rPr>
                <a:t> </a:t>
              </a:r>
              <a:r>
                <a:rPr kumimoji="0" lang="en-US" altLang="zh-CN" sz="3600" b="0" i="0" u="none" strike="noStrike" kern="1200" cap="none" spc="0" normalizeH="0" baseline="0" noProof="0" dirty="0">
                  <a:ln>
                    <a:noFill/>
                  </a:ln>
                  <a:effectLst/>
                  <a:uLnTx/>
                  <a:uFillTx/>
                  <a:latin typeface="Impact" panose="020B0806030902050204" pitchFamily="34" charset="0"/>
                  <a:ea typeface="微软雅黑" panose="020B0503020204020204" charset="-122"/>
                  <a:cs typeface="+mn-cs"/>
                </a:rPr>
                <a:t>  </a:t>
              </a:r>
            </a:p>
          </p:txBody>
        </p:sp>
        <p:sp>
          <p:nvSpPr>
            <p:cNvPr id="5" name="TextBox 10"/>
            <p:cNvSpPr txBox="1">
              <a:spLocks noChangeArrowheads="1"/>
            </p:cNvSpPr>
            <p:nvPr/>
          </p:nvSpPr>
          <p:spPr bwMode="auto">
            <a:xfrm>
              <a:off x="4728" y="3958"/>
              <a:ext cx="13468"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chemeClr val="bg1"/>
                  </a:solidFill>
                  <a:effectLst/>
                  <a:uLnTx/>
                  <a:uFillTx/>
                  <a:latin typeface="Impact" panose="020B0806030902050204" pitchFamily="34" charset="0"/>
                  <a:ea typeface="微软雅黑" panose="020B0503020204020204" charset="-122"/>
                  <a:cs typeface="+mn-cs"/>
                </a:rPr>
                <a:t>02    </a:t>
              </a:r>
              <a:r>
                <a:rPr lang="zh-CN" altLang="en-US" sz="3600" dirty="0">
                  <a:solidFill>
                    <a:schemeClr val="bg1"/>
                  </a:solidFill>
                  <a:latin typeface="Impact" panose="020B0806030902050204" pitchFamily="34" charset="0"/>
                  <a:ea typeface="微软雅黑" panose="020B0503020204020204" charset="-122"/>
                </a:rPr>
                <a:t>线性可分支持向量机与硬间隔最大化</a:t>
              </a:r>
              <a:endParaRPr kumimoji="0" lang="zh-CN" altLang="en-US" sz="3600" b="0" i="0" u="none" strike="noStrike" kern="1200" cap="none" spc="0" normalizeH="0" baseline="0" noProof="0" dirty="0">
                <a:ln>
                  <a:noFill/>
                </a:ln>
                <a:solidFill>
                  <a:schemeClr val="bg1"/>
                </a:solidFill>
                <a:effectLst/>
                <a:uLnTx/>
                <a:uFillTx/>
                <a:latin typeface="Impact" panose="020B0806030902050204" pitchFamily="34" charset="0"/>
                <a:ea typeface="微软雅黑" panose="020B0503020204020204" charset="-122"/>
                <a:cs typeface="+mn-cs"/>
              </a:endParaRPr>
            </a:p>
          </p:txBody>
        </p:sp>
        <p:sp>
          <p:nvSpPr>
            <p:cNvPr id="6" name="TextBox 11"/>
            <p:cNvSpPr txBox="1">
              <a:spLocks noChangeArrowheads="1"/>
            </p:cNvSpPr>
            <p:nvPr/>
          </p:nvSpPr>
          <p:spPr bwMode="auto">
            <a:xfrm>
              <a:off x="4728" y="5115"/>
              <a:ext cx="13984"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rPr>
                <a:t>03    </a:t>
              </a:r>
              <a:r>
                <a:rPr lang="zh-CN" altLang="en-US" sz="3600" dirty="0">
                  <a:solidFill>
                    <a:srgbClr val="000000"/>
                  </a:solidFill>
                  <a:latin typeface="Impact" panose="020B0806030902050204" pitchFamily="34" charset="0"/>
                  <a:ea typeface="微软雅黑" panose="020B0503020204020204" charset="-122"/>
                </a:rPr>
                <a:t>线性支持向量机与软间隔最大化</a:t>
              </a:r>
              <a:r>
                <a:rPr kumimoji="0" lang="en-US" altLang="zh-CN"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rPr>
                <a:t>    </a:t>
              </a:r>
              <a:endParaRPr kumimoji="0" lang="zh-CN" altLang="en-US"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endParaRPr>
            </a:p>
          </p:txBody>
        </p:sp>
        <p:sp>
          <p:nvSpPr>
            <p:cNvPr id="7" name="TextBox 10"/>
            <p:cNvSpPr txBox="1">
              <a:spLocks noChangeArrowheads="1"/>
            </p:cNvSpPr>
            <p:nvPr/>
          </p:nvSpPr>
          <p:spPr bwMode="auto">
            <a:xfrm>
              <a:off x="4771" y="6272"/>
              <a:ext cx="11491"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rPr>
                <a:t>04    </a:t>
              </a:r>
              <a:r>
                <a:rPr lang="zh-CN" altLang="en-US" sz="3600" dirty="0">
                  <a:solidFill>
                    <a:srgbClr val="000000"/>
                  </a:solidFill>
                  <a:latin typeface="Impact" panose="020B0806030902050204" pitchFamily="34" charset="0"/>
                  <a:ea typeface="微软雅黑" panose="020B0503020204020204" charset="-122"/>
                </a:rPr>
                <a:t>非线性支持向量机与核函数</a:t>
              </a:r>
              <a:endParaRPr kumimoji="0" lang="zh-CN" altLang="en-US"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endParaRPr>
            </a:p>
          </p:txBody>
        </p:sp>
        <p:sp>
          <p:nvSpPr>
            <p:cNvPr id="8" name="TextBox 11"/>
            <p:cNvSpPr txBox="1">
              <a:spLocks noChangeArrowheads="1"/>
            </p:cNvSpPr>
            <p:nvPr/>
          </p:nvSpPr>
          <p:spPr bwMode="auto">
            <a:xfrm>
              <a:off x="4771" y="7370"/>
              <a:ext cx="9917"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rPr>
                <a:t>05    </a:t>
              </a:r>
              <a:r>
                <a:rPr kumimoji="0" lang="zh-CN" altLang="en-US"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rPr>
                <a:t>序列最小最优化算法</a:t>
              </a:r>
            </a:p>
          </p:txBody>
        </p:sp>
      </p:grpSp>
    </p:spTree>
    <p:extLst>
      <p:ext uri="{BB962C8B-B14F-4D97-AF65-F5344CB8AC3E}">
        <p14:creationId xmlns:p14="http://schemas.microsoft.com/office/powerpoint/2010/main" val="2898300464"/>
      </p:ext>
    </p:extLst>
  </p:cSld>
  <p:clrMapOvr>
    <a:masterClrMapping/>
  </p:clrMapOvr>
  <p:transition advTm="8005"/>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98277" y="1309130"/>
                <a:ext cx="10765668" cy="5548869"/>
              </a:xfrm>
            </p:spPr>
            <p:txBody>
              <a:bodyPr>
                <a:normAutofit/>
              </a:bodyPr>
              <a:lstStyle/>
              <a:p>
                <a:pPr>
                  <a:lnSpc>
                    <a:spcPct val="120000"/>
                  </a:lnSpc>
                </a:pPr>
                <a:r>
                  <a:rPr lang="zh-CN" altLang="en-US" sz="2400" dirty="0"/>
                  <a:t>假设</a:t>
                </a:r>
                <a:r>
                  <a:rPr lang="en-US" altLang="zh-CN" sz="2400" dirty="0"/>
                  <a:t>(4.68)~(4.70)</a:t>
                </a:r>
                <a:r>
                  <a:rPr lang="zh-CN" altLang="en-US" sz="2400" dirty="0"/>
                  <a:t>问题的初始可行解为</a:t>
                </a:r>
                <a14:m>
                  <m:oMath xmlns:m="http://schemas.openxmlformats.org/officeDocument/2006/math">
                    <m:sSubSup>
                      <m:sSubSupPr>
                        <m:ctrlPr>
                          <a:rPr lang="en-US" altLang="zh-CN" sz="2400" i="1" smtClean="0">
                            <a:latin typeface="Cambria Math" panose="02040503050406030204" pitchFamily="18" charset="0"/>
                          </a:rPr>
                        </m:ctrlPr>
                      </m:sSubSupPr>
                      <m:e>
                        <m:r>
                          <a:rPr lang="zh-CN" altLang="en-US" sz="2400" i="1" smtClean="0">
                            <a:latin typeface="Cambria Math" panose="02040503050406030204" pitchFamily="18" charset="0"/>
                          </a:rPr>
                          <m:t>𝛼</m:t>
                        </m:r>
                      </m:e>
                      <m:sub>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𝑜𝑙𝑑</m:t>
                        </m:r>
                      </m:sup>
                    </m:sSubSup>
                  </m:oMath>
                </a14:m>
                <a:r>
                  <a:rPr lang="en-US" altLang="zh-CN" sz="2400" dirty="0"/>
                  <a:t>, </a:t>
                </a:r>
                <a14:m>
                  <m:oMath xmlns:m="http://schemas.openxmlformats.org/officeDocument/2006/math">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b="0" i="1" smtClean="0">
                            <a:latin typeface="Cambria Math" panose="02040503050406030204" pitchFamily="18" charset="0"/>
                          </a:rPr>
                          <m:t>2</m:t>
                        </m:r>
                      </m:sub>
                      <m:sup>
                        <m:r>
                          <a:rPr lang="en-US" altLang="zh-CN" sz="2400" i="1">
                            <a:latin typeface="Cambria Math" panose="02040503050406030204" pitchFamily="18" charset="0"/>
                          </a:rPr>
                          <m:t>𝑜𝑙𝑑</m:t>
                        </m:r>
                      </m:sup>
                    </m:sSubSup>
                    <m:r>
                      <a:rPr lang="en-US" altLang="zh-CN" sz="2400" i="1">
                        <a:latin typeface="Cambria Math" panose="02040503050406030204" pitchFamily="18" charset="0"/>
                      </a:rPr>
                      <m:t> </m:t>
                    </m:r>
                  </m:oMath>
                </a14:m>
                <a:r>
                  <a:rPr lang="zh-CN" altLang="en-US" sz="2400" dirty="0"/>
                  <a:t>，最优解为</a:t>
                </a:r>
                <a14:m>
                  <m:oMath xmlns:m="http://schemas.openxmlformats.org/officeDocument/2006/math">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up>
                        <m:r>
                          <a:rPr lang="en-US" altLang="zh-CN" sz="2400" b="0" i="1" smtClean="0">
                            <a:latin typeface="Cambria Math" panose="02040503050406030204" pitchFamily="18" charset="0"/>
                          </a:rPr>
                          <m:t>𝑛𝑒𝑤</m:t>
                        </m:r>
                      </m:sup>
                    </m:sSubSup>
                  </m:oMath>
                </a14:m>
                <a:r>
                  <a:rPr lang="en-US" altLang="zh-CN" sz="2400" dirty="0"/>
                  <a:t>,</a:t>
                </a:r>
                <a14:m>
                  <m:oMath xmlns:m="http://schemas.openxmlformats.org/officeDocument/2006/math">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b="0" i="1" smtClean="0">
                            <a:latin typeface="Cambria Math" panose="02040503050406030204" pitchFamily="18" charset="0"/>
                          </a:rPr>
                          <m:t>2</m:t>
                        </m:r>
                      </m:sub>
                      <m:sup>
                        <m:r>
                          <a:rPr lang="en-US" altLang="zh-CN" sz="2400" b="0" i="1" smtClean="0">
                            <a:latin typeface="Cambria Math" panose="02040503050406030204" pitchFamily="18" charset="0"/>
                          </a:rPr>
                          <m:t>𝑛𝑒𝑤</m:t>
                        </m:r>
                      </m:sup>
                    </m:sSubSup>
                    <m:r>
                      <a:rPr lang="en-US" altLang="zh-CN" sz="2400" i="1">
                        <a:latin typeface="Cambria Math" panose="02040503050406030204" pitchFamily="18" charset="0"/>
                      </a:rPr>
                      <m:t> </m:t>
                    </m:r>
                  </m:oMath>
                </a14:m>
                <a:r>
                  <a:rPr lang="zh-CN" altLang="en-US" sz="2400" dirty="0"/>
                  <a:t>，并且假设在沿着约束方向未经剪辑时</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Sub>
                  </m:oMath>
                </a14:m>
                <a:r>
                  <a:rPr lang="zh-CN" altLang="en-US" sz="2400" dirty="0"/>
                  <a:t>的最优解为</a:t>
                </a:r>
                <a14:m>
                  <m:oMath xmlns:m="http://schemas.openxmlformats.org/officeDocument/2006/math">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b="0" i="1" smtClean="0">
                            <a:latin typeface="Cambria Math" panose="02040503050406030204" pitchFamily="18" charset="0"/>
                          </a:rPr>
                          <m:t>2</m:t>
                        </m:r>
                      </m:sub>
                      <m:sup>
                        <m:r>
                          <a:rPr lang="en-US" altLang="zh-CN" sz="2400" b="0" i="1" smtClean="0">
                            <a:latin typeface="Cambria Math" panose="02040503050406030204" pitchFamily="18" charset="0"/>
                          </a:rPr>
                          <m:t>𝑛𝑒𝑤</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𝑢𝑛𝑐</m:t>
                        </m:r>
                      </m:sup>
                    </m:sSubSup>
                    <m:r>
                      <a:rPr lang="zh-CN" altLang="en-US" sz="2400" i="1">
                        <a:latin typeface="Cambria Math" panose="02040503050406030204" pitchFamily="18" charset="0"/>
                      </a:rPr>
                      <m:t>。</m:t>
                    </m:r>
                  </m:oMath>
                </a14:m>
                <a:endParaRPr lang="en-US" altLang="zh-CN" sz="2400" dirty="0"/>
              </a:p>
              <a:p>
                <a:pPr>
                  <a:lnSpc>
                    <a:spcPct val="120000"/>
                  </a:lnSpc>
                </a:pPr>
                <a:r>
                  <a:rPr lang="zh-CN" altLang="en-US" sz="2400" dirty="0"/>
                  <a:t>由于</a:t>
                </a:r>
                <a14:m>
                  <m:oMath xmlns:m="http://schemas.openxmlformats.org/officeDocument/2006/math">
                    <m:sSubSup>
                      <m:sSubSupPr>
                        <m:ctrlPr>
                          <a:rPr lang="en-US" altLang="zh-CN" sz="2400" i="1" smtClean="0">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b="0" i="1" smtClean="0">
                            <a:latin typeface="Cambria Math" panose="02040503050406030204" pitchFamily="18" charset="0"/>
                          </a:rPr>
                          <m:t>2</m:t>
                        </m:r>
                      </m:sub>
                      <m:sup>
                        <m:r>
                          <a:rPr lang="en-US" altLang="zh-CN" sz="2400" b="0" i="1" smtClean="0">
                            <a:latin typeface="Cambria Math" panose="02040503050406030204" pitchFamily="18" charset="0"/>
                          </a:rPr>
                          <m:t>𝑛𝑒𝑤</m:t>
                        </m:r>
                      </m:sup>
                    </m:sSubSup>
                  </m:oMath>
                </a14:m>
                <a:r>
                  <a:rPr lang="zh-CN" altLang="en-US" sz="2400" dirty="0"/>
                  <a:t>需满足不等式约束</a:t>
                </a:r>
                <a:r>
                  <a:rPr lang="en-US" altLang="zh-CN" sz="2400" dirty="0"/>
                  <a:t>(4.70)</a:t>
                </a:r>
                <a:r>
                  <a:rPr lang="zh-CN" altLang="en-US" sz="2400" dirty="0"/>
                  <a:t>，所以最优值</a:t>
                </a:r>
                <a14:m>
                  <m:oMath xmlns:m="http://schemas.openxmlformats.org/officeDocument/2006/math">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up>
                        <m:r>
                          <a:rPr lang="en-US" altLang="zh-CN" sz="2400" i="1">
                            <a:latin typeface="Cambria Math" panose="02040503050406030204" pitchFamily="18" charset="0"/>
                          </a:rPr>
                          <m:t>𝑛𝑒𝑤</m:t>
                        </m:r>
                      </m:sup>
                    </m:sSubSup>
                  </m:oMath>
                </a14:m>
                <a:r>
                  <a:rPr lang="zh-CN" altLang="en-US" sz="2400" dirty="0"/>
                  <a:t>的取值范围必须满足条件</a:t>
                </a:r>
                <a14:m>
                  <m:oMath xmlns:m="http://schemas.openxmlformats.org/officeDocument/2006/math">
                    <m:r>
                      <a:rPr lang="en-US" altLang="zh-CN" sz="2400" b="0" i="0" smtClean="0">
                        <a:latin typeface="Cambria Math" panose="02040503050406030204" pitchFamily="18" charset="0"/>
                      </a:rPr>
                      <m:t>   </m:t>
                    </m:r>
                    <m:r>
                      <a:rPr lang="en-US" altLang="zh-CN" sz="2400" b="0" i="1" smtClean="0">
                        <a:latin typeface="Cambria Math" panose="02040503050406030204" pitchFamily="18" charset="0"/>
                      </a:rPr>
                      <m:t>𝐿</m:t>
                    </m:r>
                    <m:r>
                      <a:rPr lang="en-US" altLang="zh-CN" sz="240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up>
                        <m:r>
                          <a:rPr lang="en-US" altLang="zh-CN" sz="2400" i="1">
                            <a:latin typeface="Cambria Math" panose="02040503050406030204" pitchFamily="18" charset="0"/>
                          </a:rPr>
                          <m:t>𝑛𝑒𝑤</m:t>
                        </m:r>
                      </m:sup>
                    </m:sSubSup>
                    <m:r>
                      <a:rPr lang="en-US" altLang="zh-CN" sz="2400" i="1" smtClean="0">
                        <a:latin typeface="Cambria Math" panose="02040503050406030204" pitchFamily="18" charset="0"/>
                      </a:rPr>
                      <m:t>≪</m:t>
                    </m:r>
                    <m:r>
                      <a:rPr lang="en-US" altLang="zh-CN" sz="2400" b="0" i="1" smtClean="0">
                        <a:latin typeface="Cambria Math" panose="02040503050406030204" pitchFamily="18" charset="0"/>
                      </a:rPr>
                      <m:t>𝐻</m:t>
                    </m:r>
                  </m:oMath>
                </a14:m>
                <a:r>
                  <a:rPr lang="zh-CN" altLang="en-US" sz="2400" b="0" dirty="0"/>
                  <a:t>，</a:t>
                </a:r>
                <a:r>
                  <a:rPr lang="zh-CN" altLang="en-US" sz="2400" dirty="0"/>
                  <a:t>其中，</a:t>
                </a:r>
                <a:r>
                  <a:rPr lang="en-US" altLang="zh-CN" sz="2400" dirty="0"/>
                  <a:t>L</a:t>
                </a:r>
                <a:r>
                  <a:rPr lang="zh-CN" altLang="en-US" sz="2400" dirty="0"/>
                  <a:t>与</a:t>
                </a:r>
                <a:r>
                  <a:rPr lang="en-US" altLang="zh-CN" sz="2400" dirty="0"/>
                  <a:t>H</a:t>
                </a:r>
                <a:r>
                  <a:rPr lang="zh-CN" altLang="en-US" sz="2400" dirty="0"/>
                  <a:t>是</a:t>
                </a:r>
                <a14:m>
                  <m:oMath xmlns:m="http://schemas.openxmlformats.org/officeDocument/2006/math">
                    <m:sSubSup>
                      <m:sSubSupPr>
                        <m:ctrlPr>
                          <a:rPr lang="en-US" altLang="zh-CN" sz="2400" i="1" smtClean="0">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b="0" i="1" smtClean="0">
                            <a:latin typeface="Cambria Math" panose="02040503050406030204" pitchFamily="18" charset="0"/>
                          </a:rPr>
                          <m:t>2</m:t>
                        </m:r>
                      </m:sub>
                      <m:sup>
                        <m:r>
                          <a:rPr lang="en-US" altLang="zh-CN" sz="2400" b="0" i="1" smtClean="0">
                            <a:latin typeface="Cambria Math" panose="02040503050406030204" pitchFamily="18" charset="0"/>
                          </a:rPr>
                          <m:t>𝑛𝑒𝑤</m:t>
                        </m:r>
                      </m:sup>
                    </m:sSubSup>
                  </m:oMath>
                </a14:m>
                <a:r>
                  <a:rPr lang="zh-CN" altLang="en-US" sz="2400" dirty="0"/>
                  <a:t>所在的对角线段端点的界。</a:t>
                </a:r>
                <a:endParaRPr lang="en-US" altLang="zh-CN" sz="2400" dirty="0"/>
              </a:p>
              <a:p>
                <a:pPr>
                  <a:lnSpc>
                    <a:spcPct val="120000"/>
                  </a:lnSpc>
                </a:pPr>
                <a:endParaRPr lang="en-US" altLang="zh-CN" sz="2400" dirty="0"/>
              </a:p>
              <a:p>
                <a:pPr marL="400050" lvl="1" indent="0">
                  <a:lnSpc>
                    <a:spcPct val="120000"/>
                  </a:lnSpc>
                  <a:buNone/>
                </a:pPr>
                <a:r>
                  <a:rPr lang="zh-CN" altLang="en-US" sz="2400" dirty="0"/>
                  <a:t>如果</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1</m:t>
                        </m:r>
                      </m:sub>
                    </m:sSub>
                    <m:r>
                      <a:rPr lang="en-US" altLang="zh-CN" sz="2400" i="1" smtClean="0">
                        <a:latin typeface="Cambria Math" panose="02040503050406030204" pitchFamily="18" charset="0"/>
                      </a:rPr>
                      <m:t>≠</m:t>
                    </m:r>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r>
                      <a:rPr lang="zh-CN" altLang="en-US" sz="2400" i="1">
                        <a:latin typeface="Cambria Math" panose="02040503050406030204" pitchFamily="18" charset="0"/>
                      </a:rPr>
                      <m:t>则</m:t>
                    </m:r>
                  </m:oMath>
                </a14:m>
                <a:endParaRPr lang="en-US" altLang="zh-CN" sz="2400" dirty="0"/>
              </a:p>
              <a:p>
                <a:pPr marL="400050" lvl="1" indent="0">
                  <a:lnSpc>
                    <a:spcPct val="120000"/>
                  </a:lnSpc>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𝐿</m:t>
                      </m:r>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max</m:t>
                          </m:r>
                        </m:fName>
                        <m:e>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0,</m:t>
                              </m:r>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up>
                                  <m:r>
                                    <a:rPr lang="en-US" altLang="zh-CN" sz="2400" i="1">
                                      <a:latin typeface="Cambria Math" panose="02040503050406030204" pitchFamily="18" charset="0"/>
                                    </a:rPr>
                                    <m:t>𝑜𝑙𝑑</m:t>
                                  </m:r>
                                </m:sup>
                              </m:sSubSup>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up>
                                  <m:r>
                                    <a:rPr lang="en-US" altLang="zh-CN" sz="2400" i="1">
                                      <a:latin typeface="Cambria Math" panose="02040503050406030204" pitchFamily="18" charset="0"/>
                                    </a:rPr>
                                    <m:t>𝑜𝑙𝑑</m:t>
                                  </m:r>
                                </m:sup>
                              </m:sSubSup>
                            </m:e>
                          </m:d>
                        </m:e>
                      </m:func>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𝐻</m:t>
                      </m:r>
                      <m:r>
                        <a:rPr lang="en-US" altLang="zh-CN" sz="2400" b="0" i="1" smtClean="0">
                          <a:latin typeface="Cambria Math" panose="02040503050406030204" pitchFamily="18" charset="0"/>
                        </a:rPr>
                        <m:t>=</m:t>
                      </m:r>
                      <m:r>
                        <m:rPr>
                          <m:sty m:val="p"/>
                        </m:rPr>
                        <a:rPr lang="en-US" altLang="zh-CN" sz="2400" b="0" i="0" smtClean="0">
                          <a:latin typeface="Cambria Math" panose="02040503050406030204" pitchFamily="18" charset="0"/>
                        </a:rPr>
                        <m:t>min</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𝐶</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𝐶</m:t>
                      </m:r>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up>
                          <m:r>
                            <a:rPr lang="en-US" altLang="zh-CN" sz="2400" i="1">
                              <a:latin typeface="Cambria Math" panose="02040503050406030204" pitchFamily="18" charset="0"/>
                            </a:rPr>
                            <m:t>𝑜𝑙𝑑</m:t>
                          </m:r>
                        </m:sup>
                      </m:sSubSup>
                      <m:sSubSup>
                        <m:sSubSupPr>
                          <m:ctrlPr>
                            <a:rPr lang="en-US" altLang="zh-CN" sz="2400" i="1">
                              <a:latin typeface="Cambria Math" panose="02040503050406030204" pitchFamily="18" charset="0"/>
                            </a:rPr>
                          </m:ctrlPr>
                        </m:sSubSupPr>
                        <m:e>
                          <m:r>
                            <a:rPr lang="en-US" altLang="zh-CN" sz="2400" b="0" i="1" smtClean="0">
                              <a:latin typeface="Cambria Math" panose="02040503050406030204" pitchFamily="18" charset="0"/>
                            </a:rPr>
                            <m:t>−</m:t>
                          </m:r>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up>
                          <m:r>
                            <a:rPr lang="en-US" altLang="zh-CN" sz="2400" i="1">
                              <a:latin typeface="Cambria Math" panose="02040503050406030204" pitchFamily="18" charset="0"/>
                            </a:rPr>
                            <m:t>𝑜𝑙𝑑</m:t>
                          </m:r>
                        </m:sup>
                      </m:sSubSup>
                      <m:r>
                        <a:rPr lang="en-US" altLang="zh-CN" sz="2400" b="0" i="1" smtClean="0">
                          <a:latin typeface="Cambria Math" panose="02040503050406030204" pitchFamily="18" charset="0"/>
                        </a:rPr>
                        <m:t>)</m:t>
                      </m:r>
                    </m:oMath>
                  </m:oMathPara>
                </a14:m>
                <a:endParaRPr lang="en-US" altLang="zh-CN" sz="2400" dirty="0"/>
              </a:p>
              <a:p>
                <a:pPr marL="400050" lvl="1" indent="0">
                  <a:lnSpc>
                    <a:spcPct val="120000"/>
                  </a:lnSpc>
                  <a:buNone/>
                </a:pPr>
                <a:r>
                  <a:rPr lang="zh-CN" altLang="en-US" sz="2400" dirty="0"/>
                  <a:t>如果</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r>
                      <a:rPr lang="zh-CN" altLang="en-US" sz="2400" i="1">
                        <a:latin typeface="Cambria Math" panose="02040503050406030204" pitchFamily="18" charset="0"/>
                      </a:rPr>
                      <m:t>则</m:t>
                    </m:r>
                  </m:oMath>
                </a14:m>
                <a:endParaRPr lang="en-US" altLang="zh-CN" sz="2400" dirty="0"/>
              </a:p>
              <a:p>
                <a:pPr marL="400050" lvl="1" indent="0">
                  <a:lnSpc>
                    <a:spcPct val="120000"/>
                  </a:lnSpc>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𝐿</m:t>
                      </m:r>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max</m:t>
                          </m:r>
                        </m:fName>
                        <m:e>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0,</m:t>
                              </m:r>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up>
                                  <m:r>
                                    <a:rPr lang="en-US" altLang="zh-CN" sz="2400" i="1">
                                      <a:latin typeface="Cambria Math" panose="02040503050406030204" pitchFamily="18" charset="0"/>
                                    </a:rPr>
                                    <m:t>𝑜𝑙𝑑</m:t>
                                  </m:r>
                                </m:sup>
                              </m:sSubSup>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up>
                                  <m:r>
                                    <a:rPr lang="en-US" altLang="zh-CN" sz="2400" i="1">
                                      <a:latin typeface="Cambria Math" panose="02040503050406030204" pitchFamily="18" charset="0"/>
                                    </a:rPr>
                                    <m:t>𝑜𝑙𝑑</m:t>
                                  </m:r>
                                </m:sup>
                              </m:sSub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𝐶</m:t>
                              </m:r>
                            </m:e>
                          </m:d>
                        </m:e>
                      </m:func>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𝐻</m:t>
                      </m:r>
                      <m:r>
                        <a:rPr lang="en-US" altLang="zh-CN" sz="2400" b="0" i="1" smtClean="0">
                          <a:latin typeface="Cambria Math" panose="02040503050406030204" pitchFamily="18" charset="0"/>
                        </a:rPr>
                        <m:t>=</m:t>
                      </m:r>
                      <m:r>
                        <m:rPr>
                          <m:sty m:val="p"/>
                        </m:rPr>
                        <a:rPr lang="en-US" altLang="zh-CN" sz="2400" b="0" i="0" smtClean="0">
                          <a:latin typeface="Cambria Math" panose="02040503050406030204" pitchFamily="18" charset="0"/>
                        </a:rPr>
                        <m:t>min</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𝐶</m:t>
                      </m:r>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up>
                          <m:r>
                            <a:rPr lang="en-US" altLang="zh-CN" sz="2400" i="1">
                              <a:latin typeface="Cambria Math" panose="02040503050406030204" pitchFamily="18" charset="0"/>
                            </a:rPr>
                            <m:t>𝑜𝑙𝑑</m:t>
                          </m:r>
                        </m:sup>
                      </m:sSubSup>
                      <m:sSubSup>
                        <m:sSubSupPr>
                          <m:ctrlPr>
                            <a:rPr lang="en-US" altLang="zh-CN" sz="2400" i="1">
                              <a:latin typeface="Cambria Math" panose="02040503050406030204" pitchFamily="18" charset="0"/>
                            </a:rPr>
                          </m:ctrlPr>
                        </m:sSubSupPr>
                        <m:e>
                          <m:r>
                            <a:rPr lang="en-US" altLang="zh-CN" sz="2400" b="0" i="1" smtClean="0">
                              <a:latin typeface="Cambria Math" panose="02040503050406030204" pitchFamily="18" charset="0"/>
                            </a:rPr>
                            <m:t>+</m:t>
                          </m:r>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up>
                          <m:r>
                            <a:rPr lang="en-US" altLang="zh-CN" sz="2400" i="1">
                              <a:latin typeface="Cambria Math" panose="02040503050406030204" pitchFamily="18" charset="0"/>
                            </a:rPr>
                            <m:t>𝑜𝑙𝑑</m:t>
                          </m:r>
                        </m:sup>
                      </m:sSubSup>
                      <m:r>
                        <a:rPr lang="en-US" altLang="zh-CN" sz="2400" b="0" i="1" smtClean="0">
                          <a:latin typeface="Cambria Math" panose="02040503050406030204" pitchFamily="18" charset="0"/>
                        </a:rPr>
                        <m:t>)</m:t>
                      </m:r>
                    </m:oMath>
                  </m:oMathPara>
                </a14:m>
                <a:endParaRPr lang="en-US" altLang="zh-CN" sz="2400" dirty="0"/>
              </a:p>
              <a:p>
                <a:pPr marL="0" indent="0">
                  <a:lnSpc>
                    <a:spcPct val="120000"/>
                  </a:lnSpc>
                  <a:buNone/>
                </a:pPr>
                <a:endParaRPr lang="en-US" altLang="zh-CN" sz="2400" dirty="0"/>
              </a:p>
              <a:p>
                <a:pPr marL="0" indent="0">
                  <a:lnSpc>
                    <a:spcPct val="120000"/>
                  </a:lnSpc>
                  <a:buNone/>
                </a:pPr>
                <a:endParaRPr lang="en-US" altLang="zh-CN" sz="2400" dirty="0"/>
              </a:p>
              <a:p>
                <a:pPr marL="0" indent="0">
                  <a:lnSpc>
                    <a:spcPct val="120000"/>
                  </a:lnSpc>
                  <a:buNone/>
                </a:pPr>
                <a:endParaRPr lang="en-US" altLang="zh-CN" sz="2400" dirty="0"/>
              </a:p>
              <a:p>
                <a:pPr marL="0" indent="0">
                  <a:lnSpc>
                    <a:spcPct val="120000"/>
                  </a:lnSpc>
                  <a:buNone/>
                </a:pPr>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98277" y="1309130"/>
                <a:ext cx="10765668" cy="5548869"/>
              </a:xfrm>
              <a:blipFill>
                <a:blip r:embed="rId3"/>
                <a:stretch>
                  <a:fillRect l="-1076" t="-440"/>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BE77303B-CF92-4CCC-1E61-7B33FE914916}"/>
              </a:ext>
            </a:extLst>
          </p:cNvPr>
          <p:cNvSpPr>
            <a:spLocks noGrp="1"/>
          </p:cNvSpPr>
          <p:nvPr>
            <p:ph type="title"/>
          </p:nvPr>
        </p:nvSpPr>
        <p:spPr>
          <a:xfrm>
            <a:off x="293688" y="222250"/>
            <a:ext cx="11523662" cy="677863"/>
          </a:xfrm>
        </p:spPr>
        <p:txBody>
          <a:bodyPr/>
          <a:lstStyle/>
          <a:p>
            <a:pPr algn="l"/>
            <a:r>
              <a:rPr lang="zh-CN" altLang="en-US" dirty="0">
                <a:solidFill>
                  <a:schemeClr val="tx1"/>
                </a:solidFill>
              </a:rPr>
              <a:t>两个变量二次规划的求解方法</a:t>
            </a:r>
          </a:p>
        </p:txBody>
      </p:sp>
    </p:spTree>
    <p:extLst>
      <p:ext uri="{BB962C8B-B14F-4D97-AF65-F5344CB8AC3E}">
        <p14:creationId xmlns:p14="http://schemas.microsoft.com/office/powerpoint/2010/main" val="324916891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98277" y="1309130"/>
                <a:ext cx="10765668" cy="5548869"/>
              </a:xfrm>
            </p:spPr>
            <p:txBody>
              <a:bodyPr>
                <a:normAutofit/>
              </a:bodyPr>
              <a:lstStyle/>
              <a:p>
                <a:pPr marL="0" indent="0">
                  <a:lnSpc>
                    <a:spcPct val="120000"/>
                  </a:lnSpc>
                  <a:buNone/>
                </a:pPr>
                <a:r>
                  <a:rPr lang="zh-CN" altLang="en-US" sz="2400" dirty="0"/>
                  <a:t>下面，首先求沿着约束方向未经剪辑即未考虑不等式约束时</a:t>
                </a:r>
                <a14:m>
                  <m:oMath xmlns:m="http://schemas.openxmlformats.org/officeDocument/2006/math">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𝛼</m:t>
                        </m:r>
                      </m:e>
                      <m:sub>
                        <m:r>
                          <a:rPr lang="en-US" altLang="zh-CN" sz="2400" b="0" i="1" smtClean="0">
                            <a:latin typeface="Cambria Math" panose="02040503050406030204" pitchFamily="18" charset="0"/>
                          </a:rPr>
                          <m:t>2</m:t>
                        </m:r>
                      </m:sub>
                    </m:sSub>
                    <m:r>
                      <a:rPr lang="zh-CN" altLang="en-US" sz="2400" i="1">
                        <a:latin typeface="Cambria Math" panose="02040503050406030204" pitchFamily="18" charset="0"/>
                      </a:rPr>
                      <m:t>的</m:t>
                    </m:r>
                  </m:oMath>
                </a14:m>
                <a:r>
                  <a:rPr lang="zh-CN" altLang="en-US" sz="2400" dirty="0"/>
                  <a:t>最优解</a:t>
                </a:r>
                <a14:m>
                  <m:oMath xmlns:m="http://schemas.openxmlformats.org/officeDocument/2006/math">
                    <m:sSubSup>
                      <m:sSubSupPr>
                        <m:ctrlPr>
                          <a:rPr lang="en-US" altLang="zh-CN" sz="2400" i="1" dirty="0" smtClean="0">
                            <a:latin typeface="Cambria Math" panose="02040503050406030204" pitchFamily="18" charset="0"/>
                          </a:rPr>
                        </m:ctrlPr>
                      </m:sSubSupPr>
                      <m:e>
                        <m:r>
                          <a:rPr lang="zh-CN" altLang="en-US" sz="2400" i="1" dirty="0" smtClean="0">
                            <a:latin typeface="Cambria Math" panose="02040503050406030204" pitchFamily="18" charset="0"/>
                          </a:rPr>
                          <m:t>𝛼</m:t>
                        </m:r>
                      </m:e>
                      <m:sub>
                        <m:r>
                          <a:rPr lang="en-US" altLang="zh-CN" sz="2400" b="0" i="1" dirty="0" smtClean="0">
                            <a:latin typeface="Cambria Math" panose="02040503050406030204" pitchFamily="18" charset="0"/>
                          </a:rPr>
                          <m:t>2</m:t>
                        </m:r>
                      </m:sub>
                      <m:sup>
                        <m:r>
                          <m:rPr>
                            <m:sty m:val="p"/>
                          </m:rPr>
                          <a:rPr lang="en-US" altLang="zh-CN" sz="2400" i="1" dirty="0">
                            <a:latin typeface="Cambria Math" panose="02040503050406030204" pitchFamily="18" charset="0"/>
                          </a:rPr>
                          <m:t>new</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𝑢𝑛𝑐</m:t>
                        </m:r>
                      </m:sup>
                    </m:sSubSup>
                    <m:r>
                      <a:rPr lang="zh-CN" altLang="en-US" sz="2400" i="1" dirty="0">
                        <a:latin typeface="Cambria Math" panose="02040503050406030204" pitchFamily="18" charset="0"/>
                      </a:rPr>
                      <m:t>；</m:t>
                    </m:r>
                  </m:oMath>
                </a14:m>
                <a:r>
                  <a:rPr lang="zh-CN" altLang="en-US" sz="2400" dirty="0"/>
                  <a:t>然后再求剪辑后</a:t>
                </a:r>
                <a14:m>
                  <m:oMath xmlns:m="http://schemas.openxmlformats.org/officeDocument/2006/math">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𝛼</m:t>
                        </m:r>
                      </m:e>
                      <m:sub>
                        <m:r>
                          <a:rPr lang="en-US" altLang="zh-CN" sz="2400" b="0" i="1" smtClean="0">
                            <a:latin typeface="Cambria Math" panose="02040503050406030204" pitchFamily="18" charset="0"/>
                          </a:rPr>
                          <m:t>2</m:t>
                        </m:r>
                      </m:sub>
                    </m:sSub>
                    <m:r>
                      <a:rPr lang="zh-CN" altLang="en-US" sz="2400" i="1">
                        <a:latin typeface="Cambria Math" panose="02040503050406030204" pitchFamily="18" charset="0"/>
                      </a:rPr>
                      <m:t>的</m:t>
                    </m:r>
                  </m:oMath>
                </a14:m>
                <a:r>
                  <a:rPr lang="zh-CN" altLang="en-US" sz="2400" dirty="0"/>
                  <a:t>解</a:t>
                </a:r>
                <a14:m>
                  <m:oMath xmlns:m="http://schemas.openxmlformats.org/officeDocument/2006/math">
                    <m:sSubSup>
                      <m:sSubSupPr>
                        <m:ctrlPr>
                          <a:rPr lang="en-US" altLang="zh-CN" sz="2400" i="1" dirty="0" smtClean="0">
                            <a:latin typeface="Cambria Math" panose="02040503050406030204" pitchFamily="18" charset="0"/>
                          </a:rPr>
                        </m:ctrlPr>
                      </m:sSubSupPr>
                      <m:e>
                        <m:r>
                          <a:rPr lang="zh-CN" altLang="en-US" sz="2400" i="1" dirty="0" smtClean="0">
                            <a:latin typeface="Cambria Math" panose="02040503050406030204" pitchFamily="18" charset="0"/>
                          </a:rPr>
                          <m:t>𝛼</m:t>
                        </m:r>
                      </m:e>
                      <m:sub>
                        <m:r>
                          <a:rPr lang="en-US" altLang="zh-CN" sz="2400" b="0" i="1" dirty="0" smtClean="0">
                            <a:latin typeface="Cambria Math" panose="02040503050406030204" pitchFamily="18" charset="0"/>
                          </a:rPr>
                          <m:t>2</m:t>
                        </m:r>
                      </m:sub>
                      <m:sup>
                        <m:r>
                          <m:rPr>
                            <m:sty m:val="p"/>
                          </m:rPr>
                          <a:rPr lang="en-US" altLang="zh-CN" sz="2400" i="1" dirty="0">
                            <a:latin typeface="Cambria Math" panose="02040503050406030204" pitchFamily="18" charset="0"/>
                          </a:rPr>
                          <m:t>new</m:t>
                        </m:r>
                      </m:sup>
                    </m:sSubSup>
                    <m:r>
                      <a:rPr lang="zh-CN" altLang="en-US" sz="2400" i="1" dirty="0">
                        <a:latin typeface="Cambria Math" panose="02040503050406030204" pitchFamily="18" charset="0"/>
                      </a:rPr>
                      <m:t>。</m:t>
                    </m:r>
                  </m:oMath>
                </a14:m>
                <a:r>
                  <a:rPr lang="zh-CN" altLang="en-US" sz="2400" dirty="0"/>
                  <a:t>我们用定理来叙述这个结果。为了叙述简单，记</a:t>
                </a:r>
                <a:endParaRPr lang="en-US" altLang="zh-CN" sz="2400" dirty="0"/>
              </a:p>
              <a:p>
                <a:pPr marL="0" indent="0">
                  <a:lnSpc>
                    <a:spcPct val="120000"/>
                  </a:lnSpc>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𝑔</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nary>
                        <m:naryPr>
                          <m:chr m:val="∑"/>
                          <m:ctrlPr>
                            <a:rPr lang="en-US" altLang="zh-CN" sz="2400" i="1" dirty="0">
                              <a:latin typeface="Cambria Math" panose="02040503050406030204" pitchFamily="18" charset="0"/>
                            </a:rPr>
                          </m:ctrlPr>
                        </m:naryPr>
                        <m:sub>
                          <m:r>
                            <m:rPr>
                              <m:brk m:alnAt="23"/>
                            </m:rPr>
                            <a:rPr lang="en-US" altLang="zh-CN" sz="2400" i="1" dirty="0">
                              <a:latin typeface="Cambria Math" panose="02040503050406030204" pitchFamily="18" charset="0"/>
                            </a:rPr>
                            <m:t>𝑖</m:t>
                          </m:r>
                          <m:r>
                            <a:rPr lang="en-US" altLang="zh-CN" sz="2400" i="1" dirty="0">
                              <a:latin typeface="Cambria Math" panose="02040503050406030204" pitchFamily="18" charset="0"/>
                            </a:rPr>
                            <m:t>=1</m:t>
                          </m:r>
                        </m:sub>
                        <m:sup>
                          <m:r>
                            <a:rPr lang="en-US" altLang="zh-CN" sz="2400" i="1" dirty="0">
                              <a:latin typeface="Cambria Math" panose="02040503050406030204" pitchFamily="18" charset="0"/>
                            </a:rPr>
                            <m:t>𝑁</m:t>
                          </m:r>
                        </m:sup>
                        <m:e>
                          <m:sSub>
                            <m:sSubPr>
                              <m:ctrlPr>
                                <a:rPr lang="en-US" altLang="zh-CN" sz="2400" i="1">
                                  <a:latin typeface="Cambria Math" panose="02040503050406030204" pitchFamily="18" charset="0"/>
                                </a:rPr>
                              </m:ctrlPr>
                            </m:sSubPr>
                            <m:e>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𝛼</m:t>
                                  </m:r>
                                </m:e>
                                <m:sub>
                                  <m:r>
                                    <a:rPr lang="en-US" altLang="zh-CN" sz="2400" b="0" i="1" smtClean="0">
                                      <a:latin typeface="Cambria Math" panose="02040503050406030204" pitchFamily="18" charset="0"/>
                                    </a:rPr>
                                    <m:t>𝑖</m:t>
                                  </m:r>
                                </m:sub>
                              </m:sSub>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𝐾</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a:rPr lang="en-US" altLang="zh-CN" sz="2400" i="1" smtClean="0">
                              <a:latin typeface="Cambria Math" panose="02040503050406030204" pitchFamily="18" charset="0"/>
                            </a:rPr>
                            <m:t>∙</m:t>
                          </m:r>
                          <m:r>
                            <a:rPr lang="en-US" altLang="zh-CN" sz="2400" b="0" i="1" smtClean="0">
                              <a:latin typeface="Cambria Math" panose="02040503050406030204" pitchFamily="18" charset="0"/>
                            </a:rPr>
                            <m:t>𝑥</m:t>
                          </m:r>
                          <m:r>
                            <m:rPr>
                              <m:nor/>
                            </m:rPr>
                            <a:rPr lang="en-US" altLang="zh-CN" sz="2400" dirty="0"/>
                            <m:t>)</m:t>
                          </m:r>
                          <m:r>
                            <m:rPr>
                              <m:nor/>
                            </m:rPr>
                            <a:rPr lang="en-US" altLang="zh-CN" sz="2400" b="0" i="0" dirty="0" smtClean="0"/>
                            <m:t>+</m:t>
                          </m:r>
                          <m:r>
                            <m:rPr>
                              <m:nor/>
                            </m:rPr>
                            <a:rPr lang="en-US" altLang="zh-CN" sz="2400" b="0" i="0" dirty="0" smtClean="0"/>
                            <m:t>b</m:t>
                          </m:r>
                          <m:r>
                            <m:rPr>
                              <m:nor/>
                            </m:rPr>
                            <a:rPr lang="en-US" altLang="zh-CN" sz="2400" b="0" i="0" dirty="0" smtClean="0"/>
                            <m:t>     (4.</m:t>
                          </m:r>
                        </m:e>
                      </m:nary>
                      <m:r>
                        <a:rPr lang="en-US" altLang="zh-CN" sz="2400" b="0" i="1" dirty="0" smtClean="0">
                          <a:latin typeface="Cambria Math" panose="02040503050406030204" pitchFamily="18" charset="0"/>
                        </a:rPr>
                        <m:t>71)</m:t>
                      </m:r>
                    </m:oMath>
                  </m:oMathPara>
                </a14:m>
                <a:endParaRPr lang="en-US" altLang="zh-CN" sz="2400" dirty="0"/>
              </a:p>
              <a:p>
                <a:pPr marL="0" indent="0">
                  <a:lnSpc>
                    <a:spcPct val="120000"/>
                  </a:lnSpc>
                  <a:buNone/>
                </a:pPr>
                <a:r>
                  <a:rPr lang="zh-CN" altLang="en-US" sz="2400" dirty="0"/>
                  <a:t>令</a:t>
                </a:r>
                <a:endParaRPr lang="en-US" altLang="zh-CN" sz="2400" dirty="0"/>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𝐸</m:t>
                          </m:r>
                        </m:e>
                        <m:sub>
                          <m:r>
                            <m:rPr>
                              <m:sty m:val="p"/>
                            </m:rPr>
                            <a:rPr lang="en-US" altLang="zh-CN" sz="2400" i="1">
                              <a:latin typeface="Cambria Math" panose="02040503050406030204" pitchFamily="18" charset="0"/>
                            </a:rPr>
                            <m:t>i</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𝑔</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𝑁</m:t>
                              </m:r>
                            </m:sup>
                            <m:e>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𝛼</m:t>
                                  </m:r>
                                </m:e>
                                <m:sub>
                                  <m:r>
                                    <a:rPr lang="en-US" altLang="zh-CN" sz="2400" b="0" i="1" smtClean="0">
                                      <a:latin typeface="Cambria Math" panose="02040503050406030204" pitchFamily="18" charset="0"/>
                                    </a:rPr>
                                    <m:t>𝑗</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𝑗</m:t>
                                  </m:r>
                                </m:sub>
                              </m:sSub>
                              <m:r>
                                <a:rPr lang="en-US" altLang="zh-CN" sz="2400" b="0" i="1" smtClean="0">
                                  <a:latin typeface="Cambria Math" panose="02040503050406030204" pitchFamily="18" charset="0"/>
                                </a:rPr>
                                <m:t>𝐾</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𝑗</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e>
                          </m:nary>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=1,2     (4.72)</m:t>
                      </m:r>
                    </m:oMath>
                  </m:oMathPara>
                </a14:m>
                <a:endParaRPr lang="en-US" altLang="zh-CN" sz="2400" dirty="0"/>
              </a:p>
              <a:p>
                <a:pPr marL="0" indent="0">
                  <a:lnSpc>
                    <a:spcPct val="120000"/>
                  </a:lnSpc>
                  <a:buNone/>
                </a:pPr>
                <a:r>
                  <a:rPr lang="zh-CN" altLang="en-US" sz="2400" dirty="0"/>
                  <a:t>当</a:t>
                </a:r>
                <a:r>
                  <a:rPr lang="en-US" altLang="zh-CN" sz="2400" dirty="0" err="1"/>
                  <a:t>i</a:t>
                </a:r>
                <a:r>
                  <a:rPr lang="en-US" altLang="zh-CN" sz="2400" dirty="0"/>
                  <a:t>=1,2</a:t>
                </a:r>
                <a:r>
                  <a:rPr lang="zh-CN" altLang="en-US" sz="2400" dirty="0"/>
                  <a:t>时，</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𝑖</m:t>
                        </m:r>
                      </m:sub>
                    </m:sSub>
                    <m:r>
                      <a:rPr lang="zh-CN" altLang="en-US" sz="2400" i="1">
                        <a:latin typeface="Cambria Math" panose="02040503050406030204" pitchFamily="18" charset="0"/>
                      </a:rPr>
                      <m:t>为</m:t>
                    </m:r>
                  </m:oMath>
                </a14:m>
                <a:r>
                  <a:rPr lang="zh-CN" altLang="en-US" sz="2400" dirty="0"/>
                  <a:t>函数</a:t>
                </a:r>
                <a:r>
                  <a:rPr lang="en-US" altLang="zh-CN" sz="2400" dirty="0"/>
                  <a:t>g(x)</a:t>
                </a:r>
                <a:r>
                  <a:rPr lang="zh-CN" altLang="en-US" sz="2400" dirty="0"/>
                  <a:t>对输入</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r>
                      <a:rPr lang="zh-CN" altLang="en-US" sz="2400" i="1">
                        <a:latin typeface="Cambria Math" panose="02040503050406030204" pitchFamily="18" charset="0"/>
                      </a:rPr>
                      <m:t>的</m:t>
                    </m:r>
                  </m:oMath>
                </a14:m>
                <a:r>
                  <a:rPr lang="zh-CN" altLang="en-US" sz="2400" dirty="0"/>
                  <a:t>预测值与真实输出</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r>
                      <a:rPr lang="zh-CN" altLang="en-US" sz="2400" i="1">
                        <a:latin typeface="Cambria Math" panose="02040503050406030204" pitchFamily="18" charset="0"/>
                      </a:rPr>
                      <m:t>之</m:t>
                    </m:r>
                  </m:oMath>
                </a14:m>
                <a:r>
                  <a:rPr lang="zh-CN" altLang="en-US" sz="2400" dirty="0"/>
                  <a:t>差。</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98277" y="1309130"/>
                <a:ext cx="10765668" cy="5548869"/>
              </a:xfrm>
              <a:blipFill>
                <a:blip r:embed="rId3"/>
                <a:stretch>
                  <a:fillRect l="-906"/>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BE77303B-CF92-4CCC-1E61-7B33FE914916}"/>
              </a:ext>
            </a:extLst>
          </p:cNvPr>
          <p:cNvSpPr>
            <a:spLocks noGrp="1"/>
          </p:cNvSpPr>
          <p:nvPr>
            <p:ph type="title"/>
          </p:nvPr>
        </p:nvSpPr>
        <p:spPr>
          <a:xfrm>
            <a:off x="293688" y="222250"/>
            <a:ext cx="11523662" cy="677863"/>
          </a:xfrm>
        </p:spPr>
        <p:txBody>
          <a:bodyPr/>
          <a:lstStyle/>
          <a:p>
            <a:pPr algn="l"/>
            <a:r>
              <a:rPr lang="zh-CN" altLang="en-US" dirty="0">
                <a:solidFill>
                  <a:schemeClr val="tx1"/>
                </a:solidFill>
              </a:rPr>
              <a:t>两个变量二次规划的求解方法</a:t>
            </a:r>
          </a:p>
        </p:txBody>
      </p:sp>
    </p:spTree>
    <p:extLst>
      <p:ext uri="{BB962C8B-B14F-4D97-AF65-F5344CB8AC3E}">
        <p14:creationId xmlns:p14="http://schemas.microsoft.com/office/powerpoint/2010/main" val="28644321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98277" y="1245630"/>
                <a:ext cx="10765668" cy="5548869"/>
              </a:xfrm>
            </p:spPr>
            <p:txBody>
              <a:bodyPr>
                <a:normAutofit/>
              </a:bodyPr>
              <a:lstStyle/>
              <a:p>
                <a:pPr marL="0" indent="0">
                  <a:buNone/>
                </a:pPr>
                <a:r>
                  <a:rPr lang="zh-CN" altLang="en-US" sz="2400" b="1" dirty="0"/>
                  <a:t>定理</a:t>
                </a:r>
                <a:r>
                  <a:rPr lang="en-US" altLang="zh-CN" sz="2400" dirty="0"/>
                  <a:t> </a:t>
                </a:r>
                <a:r>
                  <a:rPr lang="zh-CN" altLang="en-US" sz="2400" dirty="0"/>
                  <a:t>最优化问题</a:t>
                </a:r>
                <a:r>
                  <a:rPr lang="en-US" altLang="zh-CN" sz="2400" dirty="0"/>
                  <a:t>(4.68)~(4.70)</a:t>
                </a:r>
                <a:r>
                  <a:rPr lang="zh-CN" altLang="en-US" sz="2400" dirty="0"/>
                  <a:t>沿着约束方向未经剪辑时的解是</a:t>
                </a:r>
                <a:endParaRPr lang="en-US" altLang="zh-CN" sz="2400" dirty="0"/>
              </a:p>
              <a:p>
                <a:pPr marL="0" indent="0">
                  <a:buNone/>
                </a:pPr>
                <a14:m>
                  <m:oMathPara xmlns:m="http://schemas.openxmlformats.org/officeDocument/2006/math">
                    <m:oMathParaPr>
                      <m:jc m:val="centerGroup"/>
                    </m:oMathParaPr>
                    <m:oMath xmlns:m="http://schemas.openxmlformats.org/officeDocument/2006/math">
                      <m:sSubSup>
                        <m:sSubSupPr>
                          <m:ctrlPr>
                            <a:rPr lang="en-US" altLang="zh-CN" sz="2400" i="1" dirty="0">
                              <a:latin typeface="Cambria Math" panose="02040503050406030204" pitchFamily="18" charset="0"/>
                            </a:rPr>
                          </m:ctrlPr>
                        </m:sSubSupPr>
                        <m:e>
                          <m:r>
                            <a:rPr lang="zh-CN" altLang="en-US" sz="2400" i="1" dirty="0">
                              <a:latin typeface="Cambria Math" panose="02040503050406030204" pitchFamily="18" charset="0"/>
                            </a:rPr>
                            <m:t>𝛼</m:t>
                          </m:r>
                        </m:e>
                        <m:sub>
                          <m:r>
                            <a:rPr lang="en-US" altLang="zh-CN" sz="2400" i="1" dirty="0">
                              <a:latin typeface="Cambria Math" panose="02040503050406030204" pitchFamily="18" charset="0"/>
                            </a:rPr>
                            <m:t>2</m:t>
                          </m:r>
                        </m:sub>
                        <m:sup>
                          <m:r>
                            <m:rPr>
                              <m:sty m:val="p"/>
                            </m:rPr>
                            <a:rPr lang="en-US" altLang="zh-CN" sz="2400" i="1" dirty="0">
                              <a:latin typeface="Cambria Math" panose="02040503050406030204" pitchFamily="18" charset="0"/>
                            </a:rPr>
                            <m:t>new</m:t>
                          </m:r>
                          <m:r>
                            <a:rPr lang="en-US" altLang="zh-CN" sz="2400" i="1" dirty="0">
                              <a:latin typeface="Cambria Math" panose="02040503050406030204" pitchFamily="18" charset="0"/>
                            </a:rPr>
                            <m:t>,</m:t>
                          </m:r>
                          <m:r>
                            <a:rPr lang="en-US" altLang="zh-CN" sz="2400" i="1" dirty="0">
                              <a:latin typeface="Cambria Math" panose="02040503050406030204" pitchFamily="18" charset="0"/>
                            </a:rPr>
                            <m:t>𝑢𝑛𝑐</m:t>
                          </m:r>
                        </m:sup>
                      </m:sSubSup>
                      <m:r>
                        <a:rPr lang="en-US" altLang="zh-CN" sz="2400" b="0" i="1" dirty="0"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up>
                          <m:r>
                            <a:rPr lang="en-US" altLang="zh-CN" sz="2400" i="1">
                              <a:latin typeface="Cambria Math" panose="02040503050406030204" pitchFamily="18" charset="0"/>
                            </a:rPr>
                            <m:t>𝑜𝑙𝑑</m:t>
                          </m:r>
                        </m:sup>
                      </m:sSubSup>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num>
                        <m:den>
                          <m:r>
                            <a:rPr lang="zh-CN" altLang="en-US" sz="2400" b="0" i="1" smtClean="0">
                              <a:latin typeface="Cambria Math" panose="02040503050406030204" pitchFamily="18" charset="0"/>
                            </a:rPr>
                            <m:t>𝜂</m:t>
                          </m:r>
                        </m:den>
                      </m:f>
                      <m:r>
                        <a:rPr lang="en-US" altLang="zh-CN" sz="2400" b="0" i="1" smtClean="0">
                          <a:latin typeface="Cambria Math" panose="02040503050406030204" pitchFamily="18" charset="0"/>
                        </a:rPr>
                        <m:t>     (4.73)</m:t>
                      </m:r>
                    </m:oMath>
                  </m:oMathPara>
                </a14:m>
                <a:endParaRPr lang="en-US" altLang="zh-CN" sz="2400" dirty="0"/>
              </a:p>
              <a:p>
                <a:pPr marL="0" indent="0">
                  <a:buNone/>
                </a:pPr>
                <a:r>
                  <a:rPr lang="zh-CN" altLang="en-US" sz="2400" dirty="0"/>
                  <a:t>其中，</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𝜂</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𝐾</m:t>
                          </m:r>
                        </m:e>
                        <m:sub>
                          <m:r>
                            <a:rPr lang="en-US" altLang="zh-CN" sz="2400" b="0" i="1" smtClean="0">
                              <a:latin typeface="Cambria Math" panose="02040503050406030204" pitchFamily="18" charset="0"/>
                            </a:rPr>
                            <m:t>11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𝐾</m:t>
                          </m:r>
                        </m:e>
                        <m:sub>
                          <m:r>
                            <a:rPr lang="en-US" altLang="zh-CN" sz="2400" b="0" i="1" smtClean="0">
                              <a:latin typeface="Cambria Math" panose="02040503050406030204" pitchFamily="18" charset="0"/>
                            </a:rPr>
                            <m:t>22</m:t>
                          </m:r>
                        </m:sub>
                      </m:sSub>
                      <m:r>
                        <a:rPr lang="en-US" altLang="zh-CN" sz="2400" b="0" i="1" smtClean="0">
                          <a:latin typeface="Cambria Math" panose="02040503050406030204" pitchFamily="18" charset="0"/>
                        </a:rPr>
                        <m:t>−2</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𝐾</m:t>
                          </m:r>
                        </m:e>
                        <m:sub>
                          <m:r>
                            <a:rPr lang="en-US" altLang="zh-CN" sz="2400" b="0" i="1" smtClean="0">
                              <a:latin typeface="Cambria Math" panose="02040503050406030204" pitchFamily="18" charset="0"/>
                            </a:rPr>
                            <m:t>12</m:t>
                          </m:r>
                        </m:sub>
                      </m:sSub>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d>
                            <m:dPr>
                              <m:begChr m:val="‖"/>
                              <m:endChr m:val="‖"/>
                              <m:ctrlPr>
                                <a:rPr lang="en-US" altLang="zh-CN" sz="2400" b="0" i="1" smtClean="0">
                                  <a:latin typeface="Cambria Math" panose="02040503050406030204" pitchFamily="18" charset="0"/>
                                </a:rPr>
                              </m:ctrlPr>
                            </m:dPr>
                            <m:e>
                              <m:r>
                                <m:rPr>
                                  <m:sty m:val="p"/>
                                </m:rPr>
                                <a:rPr lang="el-GR" altLang="zh-CN" sz="2400" b="0" i="0" smtClean="0">
                                  <a:latin typeface="Cambria Math" panose="02040503050406030204" pitchFamily="18" charset="0"/>
                                </a:rPr>
                                <m:t>Φ</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1</m:t>
                                      </m:r>
                                    </m:sub>
                                  </m:sSub>
                                </m:e>
                              </m:d>
                              <m:r>
                                <a:rPr lang="en-US" altLang="zh-CN" sz="2400" b="0" i="1" smtClean="0">
                                  <a:latin typeface="Cambria Math" panose="02040503050406030204" pitchFamily="18" charset="0"/>
                                </a:rPr>
                                <m:t>−</m:t>
                              </m:r>
                              <m:r>
                                <m:rPr>
                                  <m:sty m:val="p"/>
                                </m:rPr>
                                <a:rPr lang="el-GR" altLang="zh-CN" sz="2400" b="0" i="0" smtClean="0">
                                  <a:latin typeface="Cambria Math" panose="02040503050406030204" pitchFamily="18" charset="0"/>
                                </a:rPr>
                                <m:t>Φ</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2</m:t>
                                      </m:r>
                                    </m:sub>
                                  </m:sSub>
                                </m:e>
                              </m:d>
                            </m:e>
                          </m:d>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     (4.74)</m:t>
                      </m:r>
                    </m:oMath>
                  </m:oMathPara>
                </a14:m>
                <a:endParaRPr lang="en-US" altLang="zh-CN" sz="2400" dirty="0"/>
              </a:p>
              <a:p>
                <a:pPr marL="0" indent="0">
                  <a:buNone/>
                </a:pPr>
                <a:endParaRPr lang="en-US" altLang="zh-CN" sz="2400" dirty="0"/>
              </a:p>
              <a:p>
                <a:pPr marL="0" indent="0">
                  <a:buNone/>
                </a:pPr>
                <a14:m>
                  <m:oMath xmlns:m="http://schemas.openxmlformats.org/officeDocument/2006/math">
                    <m:r>
                      <a:rPr lang="zh-CN" altLang="en-US" sz="2400" i="1" smtClean="0">
                        <a:latin typeface="Cambria Math" panose="02040503050406030204" pitchFamily="18" charset="0"/>
                      </a:rPr>
                      <m:t>𝜙</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zh-CN" altLang="en-US" sz="2400" i="1">
                        <a:latin typeface="Cambria Math" panose="02040503050406030204" pitchFamily="18" charset="0"/>
                      </a:rPr>
                      <m:t>是</m:t>
                    </m:r>
                  </m:oMath>
                </a14:m>
                <a:r>
                  <a:rPr lang="zh-CN" altLang="en-US" sz="2400" dirty="0"/>
                  <a:t>输入空间到特征空间的映射，</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=1,2</m:t>
                    </m:r>
                    <m:r>
                      <a:rPr lang="zh-CN" altLang="en-US" sz="2400" i="1">
                        <a:latin typeface="Cambria Math" panose="02040503050406030204" pitchFamily="18" charset="0"/>
                      </a:rPr>
                      <m:t>由</m:t>
                    </m:r>
                  </m:oMath>
                </a14:m>
                <a:r>
                  <a:rPr lang="zh-CN" altLang="en-US" sz="2400" dirty="0"/>
                  <a:t>式</a:t>
                </a:r>
                <a:r>
                  <a:rPr lang="en-US" altLang="zh-CN" sz="2400" dirty="0"/>
                  <a:t>(4.72)</a:t>
                </a:r>
                <a:r>
                  <a:rPr lang="zh-CN" altLang="en-US" sz="2400" dirty="0"/>
                  <a:t>给出，经剪辑后</a:t>
                </a:r>
                <a14:m>
                  <m:oMath xmlns:m="http://schemas.openxmlformats.org/officeDocument/2006/math">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𝛼</m:t>
                        </m:r>
                      </m:e>
                      <m:sub>
                        <m:r>
                          <a:rPr lang="en-US" altLang="zh-CN" sz="2400" b="0" i="1" smtClean="0">
                            <a:latin typeface="Cambria Math" panose="02040503050406030204" pitchFamily="18" charset="0"/>
                          </a:rPr>
                          <m:t>2</m:t>
                        </m:r>
                      </m:sub>
                    </m:sSub>
                    <m:r>
                      <a:rPr lang="zh-CN" altLang="en-US" sz="2400" i="1">
                        <a:latin typeface="Cambria Math" panose="02040503050406030204" pitchFamily="18" charset="0"/>
                      </a:rPr>
                      <m:t>的</m:t>
                    </m:r>
                  </m:oMath>
                </a14:m>
                <a:r>
                  <a:rPr lang="zh-CN" altLang="en-US" sz="2400" dirty="0"/>
                  <a:t>解是</a:t>
                </a:r>
                <a:endParaRPr lang="en-US" altLang="zh-CN" sz="2400" dirty="0"/>
              </a:p>
              <a:p>
                <a:pPr marL="0" indent="0">
                  <a:buNone/>
                </a:pPr>
                <a14:m>
                  <m:oMathPara xmlns:m="http://schemas.openxmlformats.org/officeDocument/2006/math">
                    <m:oMathParaPr>
                      <m:jc m:val="centerGroup"/>
                    </m:oMathParaPr>
                    <m:oMath xmlns:m="http://schemas.openxmlformats.org/officeDocument/2006/math">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up>
                          <m:r>
                            <a:rPr lang="en-US" altLang="zh-CN" sz="2400" i="1">
                              <a:latin typeface="Cambria Math" panose="02040503050406030204" pitchFamily="18" charset="0"/>
                            </a:rPr>
                            <m:t>𝑛𝑒𝑤</m:t>
                          </m:r>
                        </m:sup>
                      </m:sSubSup>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eqArr>
                            <m:eqArrPr>
                              <m:ctrlPr>
                                <a:rPr lang="en-US" altLang="zh-CN" sz="2400" b="0" i="1" smtClean="0">
                                  <a:latin typeface="Cambria Math" panose="02040503050406030204" pitchFamily="18" charset="0"/>
                                </a:rPr>
                              </m:ctrlPr>
                            </m:eqArrPr>
                            <m:e>
                              <m:r>
                                <a:rPr lang="en-US" altLang="zh-CN" sz="2400" b="0" i="1" smtClean="0">
                                  <a:latin typeface="Cambria Math" panose="02040503050406030204" pitchFamily="18" charset="0"/>
                                </a:rPr>
                                <m:t>𝐻</m:t>
                              </m:r>
                              <m:r>
                                <a:rPr lang="en-US" altLang="zh-CN" sz="2400" b="0" i="1" smtClean="0">
                                  <a:latin typeface="Cambria Math" panose="02040503050406030204" pitchFamily="18" charset="0"/>
                                </a:rPr>
                                <m:t>,</m:t>
                              </m:r>
                              <m:sSubSup>
                                <m:sSubSupPr>
                                  <m:ctrlPr>
                                    <a:rPr lang="en-US" altLang="zh-CN" sz="2400" i="1" dirty="0">
                                      <a:latin typeface="Cambria Math" panose="02040503050406030204" pitchFamily="18" charset="0"/>
                                    </a:rPr>
                                  </m:ctrlPr>
                                </m:sSubSupPr>
                                <m:e>
                                  <m:r>
                                    <a:rPr lang="zh-CN" altLang="en-US" sz="2400" i="1" dirty="0">
                                      <a:latin typeface="Cambria Math" panose="02040503050406030204" pitchFamily="18" charset="0"/>
                                    </a:rPr>
                                    <m:t>𝛼</m:t>
                                  </m:r>
                                </m:e>
                                <m:sub>
                                  <m:r>
                                    <a:rPr lang="en-US" altLang="zh-CN" sz="2400" i="1" dirty="0">
                                      <a:latin typeface="Cambria Math" panose="02040503050406030204" pitchFamily="18" charset="0"/>
                                    </a:rPr>
                                    <m:t>2</m:t>
                                  </m:r>
                                </m:sub>
                                <m:sup>
                                  <m:r>
                                    <m:rPr>
                                      <m:sty m:val="p"/>
                                    </m:rPr>
                                    <a:rPr lang="en-US" altLang="zh-CN" sz="2400" i="1" dirty="0">
                                      <a:latin typeface="Cambria Math" panose="02040503050406030204" pitchFamily="18" charset="0"/>
                                    </a:rPr>
                                    <m:t>new</m:t>
                                  </m:r>
                                  <m:r>
                                    <a:rPr lang="en-US" altLang="zh-CN" sz="2400" i="1" dirty="0">
                                      <a:latin typeface="Cambria Math" panose="02040503050406030204" pitchFamily="18" charset="0"/>
                                    </a:rPr>
                                    <m:t>,</m:t>
                                  </m:r>
                                  <m:r>
                                    <a:rPr lang="en-US" altLang="zh-CN" sz="2400" i="1" dirty="0">
                                      <a:latin typeface="Cambria Math" panose="02040503050406030204" pitchFamily="18" charset="0"/>
                                    </a:rPr>
                                    <m:t>𝑢𝑛𝑐</m:t>
                                  </m:r>
                                </m:sup>
                              </m:sSubSup>
                              <m:r>
                                <a:rPr lang="en-US" altLang="zh-CN" sz="2400" b="0" i="1" dirty="0" smtClean="0">
                                  <a:latin typeface="Cambria Math" panose="02040503050406030204" pitchFamily="18" charset="0"/>
                                </a:rPr>
                                <m:t>&gt;</m:t>
                              </m:r>
                              <m:r>
                                <a:rPr lang="en-US" altLang="zh-CN" sz="2400" b="0" i="1" dirty="0" smtClean="0">
                                  <a:latin typeface="Cambria Math" panose="02040503050406030204" pitchFamily="18" charset="0"/>
                                </a:rPr>
                                <m:t>𝐻</m:t>
                              </m:r>
                            </m:e>
                            <m:e>
                              <m:sSubSup>
                                <m:sSubSupPr>
                                  <m:ctrlPr>
                                    <a:rPr lang="en-US" altLang="zh-CN" sz="2400" i="1" dirty="0">
                                      <a:latin typeface="Cambria Math" panose="02040503050406030204" pitchFamily="18" charset="0"/>
                                    </a:rPr>
                                  </m:ctrlPr>
                                </m:sSubSupPr>
                                <m:e>
                                  <m:r>
                                    <a:rPr lang="zh-CN" altLang="en-US" sz="2400" i="1" dirty="0">
                                      <a:latin typeface="Cambria Math" panose="02040503050406030204" pitchFamily="18" charset="0"/>
                                    </a:rPr>
                                    <m:t>𝛼</m:t>
                                  </m:r>
                                </m:e>
                                <m:sub>
                                  <m:r>
                                    <a:rPr lang="en-US" altLang="zh-CN" sz="2400" i="1" dirty="0">
                                      <a:latin typeface="Cambria Math" panose="02040503050406030204" pitchFamily="18" charset="0"/>
                                    </a:rPr>
                                    <m:t>2</m:t>
                                  </m:r>
                                </m:sub>
                                <m:sup>
                                  <m:r>
                                    <m:rPr>
                                      <m:sty m:val="p"/>
                                    </m:rPr>
                                    <a:rPr lang="en-US" altLang="zh-CN" sz="2400" i="1" dirty="0">
                                      <a:latin typeface="Cambria Math" panose="02040503050406030204" pitchFamily="18" charset="0"/>
                                    </a:rPr>
                                    <m:t>new</m:t>
                                  </m:r>
                                  <m:r>
                                    <a:rPr lang="en-US" altLang="zh-CN" sz="2400" i="1" dirty="0">
                                      <a:latin typeface="Cambria Math" panose="02040503050406030204" pitchFamily="18" charset="0"/>
                                    </a:rPr>
                                    <m:t>,</m:t>
                                  </m:r>
                                  <m:r>
                                    <a:rPr lang="en-US" altLang="zh-CN" sz="2400" i="1" dirty="0">
                                      <a:latin typeface="Cambria Math" panose="02040503050406030204" pitchFamily="18" charset="0"/>
                                    </a:rPr>
                                    <m:t>𝑢𝑛𝑐</m:t>
                                  </m:r>
                                </m:sup>
                              </m:sSubSup>
                              <m:r>
                                <a:rPr lang="en-US" altLang="zh-CN" sz="2400" b="0" i="1" dirty="0" smtClean="0">
                                  <a:latin typeface="Cambria Math" panose="02040503050406030204" pitchFamily="18" charset="0"/>
                                </a:rPr>
                                <m:t>,</m:t>
                              </m:r>
                              <m:sSubSup>
                                <m:sSubSupPr>
                                  <m:ctrlPr>
                                    <a:rPr lang="en-US" altLang="zh-CN" sz="2400" i="1" dirty="0">
                                      <a:latin typeface="Cambria Math" panose="02040503050406030204" pitchFamily="18" charset="0"/>
                                    </a:rPr>
                                  </m:ctrlPr>
                                </m:sSubSupPr>
                                <m:e>
                                  <m:r>
                                    <a:rPr lang="en-US" altLang="zh-CN" sz="2400" b="0" i="1" dirty="0" smtClean="0">
                                      <a:latin typeface="Cambria Math" panose="02040503050406030204" pitchFamily="18" charset="0"/>
                                    </a:rPr>
                                    <m:t>𝐿</m:t>
                                  </m:r>
                                  <m:r>
                                    <a:rPr lang="en-US" altLang="zh-CN" sz="2400" i="1" dirty="0" smtClean="0">
                                      <a:latin typeface="Cambria Math" panose="02040503050406030204" pitchFamily="18" charset="0"/>
                                    </a:rPr>
                                    <m:t>≤</m:t>
                                  </m:r>
                                  <m:r>
                                    <a:rPr lang="zh-CN" altLang="en-US" sz="2400" i="1" dirty="0">
                                      <a:latin typeface="Cambria Math" panose="02040503050406030204" pitchFamily="18" charset="0"/>
                                    </a:rPr>
                                    <m:t>𝛼</m:t>
                                  </m:r>
                                </m:e>
                                <m:sub>
                                  <m:r>
                                    <a:rPr lang="en-US" altLang="zh-CN" sz="2400" i="1" dirty="0">
                                      <a:latin typeface="Cambria Math" panose="02040503050406030204" pitchFamily="18" charset="0"/>
                                    </a:rPr>
                                    <m:t>2</m:t>
                                  </m:r>
                                </m:sub>
                                <m:sup>
                                  <m:r>
                                    <m:rPr>
                                      <m:sty m:val="p"/>
                                    </m:rPr>
                                    <a:rPr lang="en-US" altLang="zh-CN" sz="2400" i="1" dirty="0">
                                      <a:latin typeface="Cambria Math" panose="02040503050406030204" pitchFamily="18" charset="0"/>
                                    </a:rPr>
                                    <m:t>new</m:t>
                                  </m:r>
                                  <m:r>
                                    <a:rPr lang="en-US" altLang="zh-CN" sz="2400" i="1" dirty="0">
                                      <a:latin typeface="Cambria Math" panose="02040503050406030204" pitchFamily="18" charset="0"/>
                                    </a:rPr>
                                    <m:t>,</m:t>
                                  </m:r>
                                  <m:r>
                                    <a:rPr lang="en-US" altLang="zh-CN" sz="2400" i="1" dirty="0">
                                      <a:latin typeface="Cambria Math" panose="02040503050406030204" pitchFamily="18" charset="0"/>
                                    </a:rPr>
                                    <m:t>𝑢𝑛𝑐</m:t>
                                  </m:r>
                                </m:sup>
                              </m:sSubSup>
                              <m:r>
                                <a:rPr lang="en-US" altLang="zh-CN" sz="2400" i="1" dirty="0" smtClean="0">
                                  <a:latin typeface="Cambria Math" panose="02040503050406030204" pitchFamily="18" charset="0"/>
                                </a:rPr>
                                <m:t>≤</m:t>
                              </m:r>
                              <m:r>
                                <a:rPr lang="en-US" altLang="zh-CN" sz="2400" b="0" i="1" dirty="0" smtClean="0">
                                  <a:latin typeface="Cambria Math" panose="02040503050406030204" pitchFamily="18" charset="0"/>
                                </a:rPr>
                                <m:t>𝐻</m:t>
                              </m:r>
                            </m:e>
                            <m:e>
                              <m:r>
                                <a:rPr lang="en-US" altLang="zh-CN" sz="2400" b="0" i="1" smtClean="0">
                                  <a:latin typeface="Cambria Math" panose="02040503050406030204" pitchFamily="18" charset="0"/>
                                </a:rPr>
                                <m:t>𝐿</m:t>
                              </m:r>
                              <m:r>
                                <a:rPr lang="en-US" altLang="zh-CN" sz="2400" b="0" i="1" smtClean="0">
                                  <a:latin typeface="Cambria Math" panose="02040503050406030204" pitchFamily="18" charset="0"/>
                                </a:rPr>
                                <m:t>,</m:t>
                              </m:r>
                              <m:sSubSup>
                                <m:sSubSupPr>
                                  <m:ctrlPr>
                                    <a:rPr lang="en-US" altLang="zh-CN" sz="2400" i="1" dirty="0">
                                      <a:latin typeface="Cambria Math" panose="02040503050406030204" pitchFamily="18" charset="0"/>
                                    </a:rPr>
                                  </m:ctrlPr>
                                </m:sSubSupPr>
                                <m:e>
                                  <m:r>
                                    <a:rPr lang="zh-CN" altLang="en-US" sz="2400" i="1" dirty="0">
                                      <a:latin typeface="Cambria Math" panose="02040503050406030204" pitchFamily="18" charset="0"/>
                                    </a:rPr>
                                    <m:t>𝛼</m:t>
                                  </m:r>
                                </m:e>
                                <m:sub>
                                  <m:r>
                                    <a:rPr lang="en-US" altLang="zh-CN" sz="2400" i="1" dirty="0">
                                      <a:latin typeface="Cambria Math" panose="02040503050406030204" pitchFamily="18" charset="0"/>
                                    </a:rPr>
                                    <m:t>2</m:t>
                                  </m:r>
                                </m:sub>
                                <m:sup>
                                  <m:r>
                                    <m:rPr>
                                      <m:sty m:val="p"/>
                                    </m:rPr>
                                    <a:rPr lang="en-US" altLang="zh-CN" sz="2400" i="1" dirty="0">
                                      <a:latin typeface="Cambria Math" panose="02040503050406030204" pitchFamily="18" charset="0"/>
                                    </a:rPr>
                                    <m:t>new</m:t>
                                  </m:r>
                                  <m:r>
                                    <a:rPr lang="en-US" altLang="zh-CN" sz="2400" i="1" dirty="0">
                                      <a:latin typeface="Cambria Math" panose="02040503050406030204" pitchFamily="18" charset="0"/>
                                    </a:rPr>
                                    <m:t>,</m:t>
                                  </m:r>
                                  <m:r>
                                    <a:rPr lang="en-US" altLang="zh-CN" sz="2400" i="1" dirty="0">
                                      <a:latin typeface="Cambria Math" panose="02040503050406030204" pitchFamily="18" charset="0"/>
                                    </a:rPr>
                                    <m:t>𝑢𝑛𝑐</m:t>
                                  </m:r>
                                </m:sup>
                              </m:sSubSup>
                              <m:r>
                                <a:rPr lang="en-US" altLang="zh-CN" sz="2400" b="0" i="1" dirty="0" smtClean="0">
                                  <a:latin typeface="Cambria Math" panose="02040503050406030204" pitchFamily="18" charset="0"/>
                                </a:rPr>
                                <m:t>&lt;</m:t>
                              </m:r>
                              <m:r>
                                <a:rPr lang="en-US" altLang="zh-CN" sz="2400" b="0" i="1" dirty="0" smtClean="0">
                                  <a:latin typeface="Cambria Math" panose="02040503050406030204" pitchFamily="18" charset="0"/>
                                </a:rPr>
                                <m:t>𝐿</m:t>
                              </m:r>
                            </m:e>
                          </m:eqArr>
                        </m:e>
                      </m:d>
                      <m:r>
                        <a:rPr lang="en-US" altLang="zh-CN" sz="2400" b="0" i="1" smtClean="0">
                          <a:latin typeface="Cambria Math" panose="02040503050406030204" pitchFamily="18" charset="0"/>
                        </a:rPr>
                        <m:t>     (4.75)</m:t>
                      </m:r>
                    </m:oMath>
                  </m:oMathPara>
                </a14:m>
                <a:endParaRPr lang="en-US" altLang="zh-CN" sz="2400" dirty="0"/>
              </a:p>
              <a:p>
                <a:pPr marL="0" indent="0">
                  <a:buNone/>
                </a:pPr>
                <a:r>
                  <a:rPr lang="zh-CN" altLang="en-US" sz="2400" dirty="0"/>
                  <a:t>由</a:t>
                </a:r>
                <a14:m>
                  <m:oMath xmlns:m="http://schemas.openxmlformats.org/officeDocument/2006/math">
                    <m:sSubSup>
                      <m:sSubSupPr>
                        <m:ctrlPr>
                          <a:rPr lang="en-US" altLang="zh-CN" sz="2400" i="1" smtClean="0">
                            <a:latin typeface="Cambria Math" panose="02040503050406030204" pitchFamily="18" charset="0"/>
                          </a:rPr>
                        </m:ctrlPr>
                      </m:sSubSupPr>
                      <m:e>
                        <m:r>
                          <a:rPr lang="zh-CN" altLang="en-US" sz="2400" i="1" smtClean="0">
                            <a:latin typeface="Cambria Math" panose="02040503050406030204" pitchFamily="18" charset="0"/>
                          </a:rPr>
                          <m:t>𝛼</m:t>
                        </m:r>
                      </m:e>
                      <m:sub>
                        <m:r>
                          <a:rPr lang="en-US" altLang="zh-CN" sz="2400" b="0" i="1" smtClean="0">
                            <a:latin typeface="Cambria Math" panose="02040503050406030204" pitchFamily="18" charset="0"/>
                          </a:rPr>
                          <m:t>2</m:t>
                        </m:r>
                      </m:sub>
                      <m:sup>
                        <m:r>
                          <a:rPr lang="en-US" altLang="zh-CN" sz="2400" b="0" i="1" smtClean="0">
                            <a:latin typeface="Cambria Math" panose="02040503050406030204" pitchFamily="18" charset="0"/>
                          </a:rPr>
                          <m:t>𝑛𝑒𝑤</m:t>
                        </m:r>
                      </m:sup>
                    </m:sSubSup>
                    <m:r>
                      <a:rPr lang="zh-CN" altLang="en-US" sz="2400" i="1">
                        <a:latin typeface="Cambria Math" panose="02040503050406030204" pitchFamily="18" charset="0"/>
                      </a:rPr>
                      <m:t>求</m:t>
                    </m:r>
                  </m:oMath>
                </a14:m>
                <a:r>
                  <a:rPr lang="zh-CN" altLang="en-US" sz="2400" dirty="0"/>
                  <a:t>得</a:t>
                </a:r>
                <a14:m>
                  <m:oMath xmlns:m="http://schemas.openxmlformats.org/officeDocument/2006/math">
                    <m:sSubSup>
                      <m:sSubSupPr>
                        <m:ctrlPr>
                          <a:rPr lang="en-US" altLang="zh-CN" sz="2400" i="1">
                            <a:latin typeface="Cambria Math" panose="02040503050406030204" pitchFamily="18" charset="0"/>
                          </a:rPr>
                        </m:ctrlPr>
                      </m:sSubSupPr>
                      <m:e>
                        <m:r>
                          <a:rPr lang="zh-CN" altLang="en-US" sz="2400">
                            <a:latin typeface="Cambria Math" panose="02040503050406030204" pitchFamily="18" charset="0"/>
                          </a:rPr>
                          <m:t>𝛼</m:t>
                        </m:r>
                      </m:e>
                      <m:sub>
                        <m:r>
                          <a:rPr lang="en-US" altLang="zh-CN" sz="2400">
                            <a:latin typeface="Cambria Math" panose="02040503050406030204" pitchFamily="18" charset="0"/>
                          </a:rPr>
                          <m:t>1</m:t>
                        </m:r>
                      </m:sub>
                      <m:sup>
                        <m:r>
                          <a:rPr lang="en-US" altLang="zh-CN" sz="2400">
                            <a:latin typeface="Cambria Math" panose="02040503050406030204" pitchFamily="18" charset="0"/>
                          </a:rPr>
                          <m:t>𝑛𝑒𝑤</m:t>
                        </m:r>
                      </m:sup>
                    </m:sSubSup>
                    <m:r>
                      <a:rPr lang="zh-CN" altLang="en-US" sz="2400">
                        <a:latin typeface="Cambria Math" panose="02040503050406030204" pitchFamily="18" charset="0"/>
                      </a:rPr>
                      <m:t>是</m:t>
                    </m:r>
                  </m:oMath>
                </a14:m>
                <a:endParaRPr lang="en-US" altLang="zh-CN" sz="2400" dirty="0"/>
              </a:p>
              <a:p>
                <a:pPr marL="0" indent="0">
                  <a:buNone/>
                </a:pPr>
                <a14:m>
                  <m:oMathPara xmlns:m="http://schemas.openxmlformats.org/officeDocument/2006/math">
                    <m:oMathParaPr>
                      <m:jc m:val="centerGroup"/>
                    </m:oMathParaPr>
                    <m:oMath xmlns:m="http://schemas.openxmlformats.org/officeDocument/2006/math">
                      <m:sSubSup>
                        <m:sSubSupPr>
                          <m:ctrlPr>
                            <a:rPr lang="en-US" altLang="zh-CN" sz="2400" i="1">
                              <a:latin typeface="Cambria Math" panose="02040503050406030204" pitchFamily="18" charset="0"/>
                            </a:rPr>
                          </m:ctrlPr>
                        </m:sSubSupPr>
                        <m:e>
                          <m:r>
                            <a:rPr lang="zh-CN" altLang="en-US" sz="2400">
                              <a:latin typeface="Cambria Math" panose="02040503050406030204" pitchFamily="18" charset="0"/>
                            </a:rPr>
                            <m:t>𝛼</m:t>
                          </m:r>
                        </m:e>
                        <m:sub>
                          <m:r>
                            <a:rPr lang="en-US" altLang="zh-CN" sz="2400">
                              <a:latin typeface="Cambria Math" panose="02040503050406030204" pitchFamily="18" charset="0"/>
                            </a:rPr>
                            <m:t>1</m:t>
                          </m:r>
                        </m:sub>
                        <m:sup>
                          <m:r>
                            <a:rPr lang="en-US" altLang="zh-CN" sz="2400">
                              <a:latin typeface="Cambria Math" panose="02040503050406030204" pitchFamily="18" charset="0"/>
                            </a:rPr>
                            <m:t>𝑛𝑒𝑤</m:t>
                          </m:r>
                        </m:sup>
                      </m:sSubSup>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up>
                          <m:r>
                            <a:rPr lang="en-US" altLang="zh-CN" sz="2400" i="1">
                              <a:latin typeface="Cambria Math" panose="02040503050406030204" pitchFamily="18" charset="0"/>
                            </a:rPr>
                            <m:t>𝑜𝑙𝑑</m:t>
                          </m:r>
                        </m:sup>
                      </m:sSubSup>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1</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2</m:t>
                          </m:r>
                        </m:sub>
                      </m:sSub>
                      <m:d>
                        <m:dPr>
                          <m:ctrlPr>
                            <a:rPr lang="en-US" altLang="zh-CN" sz="2400" b="0" i="1" smtClean="0">
                              <a:latin typeface="Cambria Math" panose="02040503050406030204" pitchFamily="18" charset="0"/>
                            </a:rPr>
                          </m:ctrlPr>
                        </m:dPr>
                        <m:e>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up>
                              <m:r>
                                <a:rPr lang="en-US" altLang="zh-CN" sz="2400" i="1">
                                  <a:latin typeface="Cambria Math" panose="02040503050406030204" pitchFamily="18" charset="0"/>
                                </a:rPr>
                                <m:t>𝑜𝑙𝑑</m:t>
                              </m:r>
                            </m:sup>
                          </m:sSubSup>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up>
                              <m:r>
                                <a:rPr lang="en-US" altLang="zh-CN" sz="2400" i="1">
                                  <a:latin typeface="Cambria Math" panose="02040503050406030204" pitchFamily="18" charset="0"/>
                                </a:rPr>
                                <m:t>𝑛𝑒𝑤</m:t>
                              </m:r>
                            </m:sup>
                          </m:sSubSup>
                        </m:e>
                      </m:d>
                      <m:r>
                        <a:rPr lang="en-US" altLang="zh-CN" sz="2400" b="0" i="1" smtClean="0">
                          <a:latin typeface="Cambria Math" panose="02040503050406030204" pitchFamily="18" charset="0"/>
                        </a:rPr>
                        <m:t>    (4.76)</m:t>
                      </m:r>
                    </m:oMath>
                  </m:oMathPara>
                </a14:m>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98277" y="1245630"/>
                <a:ext cx="10765668" cy="5548869"/>
              </a:xfrm>
              <a:blipFill>
                <a:blip r:embed="rId3"/>
                <a:stretch>
                  <a:fillRect l="-906" t="-878"/>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BE77303B-CF92-4CCC-1E61-7B33FE914916}"/>
              </a:ext>
            </a:extLst>
          </p:cNvPr>
          <p:cNvSpPr>
            <a:spLocks noGrp="1"/>
          </p:cNvSpPr>
          <p:nvPr>
            <p:ph type="title"/>
          </p:nvPr>
        </p:nvSpPr>
        <p:spPr>
          <a:xfrm>
            <a:off x="293688" y="222250"/>
            <a:ext cx="11523662" cy="677863"/>
          </a:xfrm>
        </p:spPr>
        <p:txBody>
          <a:bodyPr/>
          <a:lstStyle/>
          <a:p>
            <a:pPr algn="l"/>
            <a:r>
              <a:rPr lang="zh-CN" altLang="en-US" dirty="0">
                <a:solidFill>
                  <a:schemeClr val="tx1"/>
                </a:solidFill>
              </a:rPr>
              <a:t>两个变量二次规划的求解方法</a:t>
            </a:r>
          </a:p>
        </p:txBody>
      </p:sp>
    </p:spTree>
    <p:extLst>
      <p:ext uri="{BB962C8B-B14F-4D97-AF65-F5344CB8AC3E}">
        <p14:creationId xmlns:p14="http://schemas.microsoft.com/office/powerpoint/2010/main" val="10174910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98277" y="1309130"/>
                <a:ext cx="11615166" cy="5828270"/>
              </a:xfrm>
            </p:spPr>
            <p:txBody>
              <a:bodyPr>
                <a:normAutofit/>
              </a:bodyPr>
              <a:lstStyle/>
              <a:p>
                <a:pPr marL="0" indent="0">
                  <a:lnSpc>
                    <a:spcPct val="110000"/>
                  </a:lnSpc>
                  <a:buNone/>
                </a:pPr>
                <a:r>
                  <a:rPr lang="en-US" altLang="zh-CN" sz="2400" b="1" dirty="0"/>
                  <a:t>1.</a:t>
                </a:r>
                <a:r>
                  <a:rPr lang="zh-CN" altLang="en-US" sz="2400" b="1" dirty="0"/>
                  <a:t>第</a:t>
                </a:r>
                <a:r>
                  <a:rPr lang="en-US" altLang="zh-CN" sz="2400" b="1" dirty="0"/>
                  <a:t>1</a:t>
                </a:r>
                <a:r>
                  <a:rPr lang="zh-CN" altLang="en-US" sz="2400" b="1" dirty="0"/>
                  <a:t>个变量的选择</a:t>
                </a:r>
                <a:endParaRPr lang="en-US" altLang="zh-CN" sz="2400" b="1" dirty="0"/>
              </a:p>
              <a:p>
                <a:pPr>
                  <a:lnSpc>
                    <a:spcPct val="110000"/>
                  </a:lnSpc>
                </a:pPr>
                <a:r>
                  <a:rPr lang="en-US" altLang="zh-CN" sz="2400" dirty="0"/>
                  <a:t>SMO</a:t>
                </a:r>
                <a:r>
                  <a:rPr lang="zh-CN" altLang="en-US" sz="2400" dirty="0"/>
                  <a:t>称选择第</a:t>
                </a:r>
                <a:r>
                  <a:rPr lang="en-US" altLang="zh-CN" sz="2400" dirty="0"/>
                  <a:t>1</a:t>
                </a:r>
                <a:r>
                  <a:rPr lang="zh-CN" altLang="en-US" sz="2400" dirty="0"/>
                  <a:t>个变量的过程为外层循环。外层循环在训练样本中选取违反</a:t>
                </a:r>
                <a:r>
                  <a:rPr lang="en-US" altLang="zh-CN" sz="2400" dirty="0"/>
                  <a:t>KKT</a:t>
                </a:r>
                <a:r>
                  <a:rPr lang="zh-CN" altLang="en-US" sz="2400" dirty="0"/>
                  <a:t>条件最严重的样本点，并将其对应的变量作为第</a:t>
                </a:r>
                <a:r>
                  <a:rPr lang="en-US" altLang="zh-CN" sz="2400" dirty="0"/>
                  <a:t>1</a:t>
                </a:r>
                <a:r>
                  <a:rPr lang="zh-CN" altLang="en-US" sz="2400" dirty="0"/>
                  <a:t>个变量。具休地，检验训练样本点</a:t>
                </a:r>
                <a:r>
                  <a:rPr lang="en-US" altLang="zh-CN" sz="2400" dirty="0"/>
                  <a:t>(</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oMath>
                </a14:m>
                <a:r>
                  <a:rPr lang="zh-CN" altLang="en-US" sz="2400" dirty="0"/>
                  <a:t>）是否满足</a:t>
                </a:r>
                <a:r>
                  <a:rPr lang="en-US" altLang="zh-CN" sz="2400" dirty="0"/>
                  <a:t>KKT</a:t>
                </a:r>
                <a:r>
                  <a:rPr lang="zh-CN" altLang="en-US" sz="2400" dirty="0"/>
                  <a:t>条件，即</a:t>
                </a:r>
                <a:endParaRPr lang="en-US" altLang="zh-CN" sz="2400" dirty="0"/>
              </a:p>
              <a:p>
                <a:pPr marL="0" indent="0">
                  <a:lnSpc>
                    <a:spcPct val="110000"/>
                  </a:lnSpc>
                  <a:buNone/>
                </a:pPr>
                <a:endParaRPr lang="en-US" altLang="zh-CN" sz="2400" dirty="0"/>
              </a:p>
              <a:p>
                <a:pPr marL="0" indent="0">
                  <a:lnSpc>
                    <a:spcPct val="110000"/>
                  </a:lnSpc>
                  <a:buNone/>
                </a:pPr>
                <a:endParaRPr lang="en-US" altLang="zh-CN" sz="2400" dirty="0"/>
              </a:p>
              <a:p>
                <a:pPr marL="0" indent="0">
                  <a:lnSpc>
                    <a:spcPct val="110000"/>
                  </a:lnSpc>
                  <a:buNone/>
                </a:pPr>
                <a:r>
                  <a:rPr lang="zh-CN" altLang="en-US" sz="2400" dirty="0"/>
                  <a:t>其中</a:t>
                </a:r>
                <a14:m>
                  <m:oMath xmlns:m="http://schemas.openxmlformats.org/officeDocument/2006/math">
                    <m:r>
                      <a:rPr lang="en-US" altLang="zh-CN" sz="2400" b="0" i="1" smtClean="0">
                        <a:latin typeface="Cambria Math" panose="02040503050406030204" pitchFamily="18" charset="0"/>
                      </a:rPr>
                      <m:t>𝑔</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e>
                    </m:d>
                    <m:r>
                      <a:rPr lang="en-US" altLang="zh-CN" sz="2400" b="0" i="1" smtClean="0">
                        <a:latin typeface="Cambria Math" panose="02040503050406030204" pitchFamily="18" charset="0"/>
                      </a:rPr>
                      <m:t>=</m:t>
                    </m:r>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𝑁</m:t>
                        </m:r>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b="0" i="1" smtClean="0">
                                <a:latin typeface="Cambria Math" panose="02040503050406030204" pitchFamily="18" charset="0"/>
                              </a:rPr>
                              <m:t>𝑗</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r>
                          <a:rPr lang="en-US" altLang="zh-CN" sz="2400" b="0" i="1" smtClean="0">
                            <a:latin typeface="Cambria Math" panose="02040503050406030204" pitchFamily="18" charset="0"/>
                          </a:rPr>
                          <m:t>𝐾</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𝑗</m:t>
                            </m:r>
                          </m:sub>
                        </m:sSub>
                        <m:r>
                          <a:rPr lang="en-US" altLang="zh-CN" sz="2400" b="0" i="1" smtClean="0">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𝑏</m:t>
                        </m:r>
                      </m:e>
                    </m:nary>
                  </m:oMath>
                </a14:m>
                <a:endParaRPr lang="en-US" altLang="zh-CN" sz="2400" dirty="0"/>
              </a:p>
              <a:p>
                <a:pPr>
                  <a:lnSpc>
                    <a:spcPct val="110000"/>
                  </a:lnSpc>
                </a:pPr>
                <a:r>
                  <a:rPr lang="zh-CN" altLang="en-US" sz="2400" dirty="0"/>
                  <a:t>该检验是在</a:t>
                </a:r>
                <a14:m>
                  <m:oMath xmlns:m="http://schemas.openxmlformats.org/officeDocument/2006/math">
                    <m:r>
                      <a:rPr lang="zh-CN" altLang="en-US" sz="2400" i="1" smtClean="0">
                        <a:latin typeface="Cambria Math" panose="02040503050406030204" pitchFamily="18" charset="0"/>
                      </a:rPr>
                      <m:t>𝜀</m:t>
                    </m:r>
                  </m:oMath>
                </a14:m>
                <a:r>
                  <a:rPr lang="zh-CN" altLang="en-US" sz="2400" dirty="0"/>
                  <a:t>范围内进行的。在检验过程中，外层循环首先遍历所有满足条件</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0&lt;</m:t>
                        </m:r>
                        <m:r>
                          <a:rPr lang="zh-CN" altLang="en-US" sz="2400" i="1" smtClean="0">
                            <a:latin typeface="Cambria Math" panose="02040503050406030204" pitchFamily="18" charset="0"/>
                          </a:rPr>
                          <m:t>𝛼</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&lt;</m:t>
                    </m:r>
                    <m:r>
                      <a:rPr lang="en-US" altLang="zh-CN" sz="2400" b="0" i="1" smtClean="0">
                        <a:latin typeface="Cambria Math" panose="02040503050406030204" pitchFamily="18" charset="0"/>
                      </a:rPr>
                      <m:t>𝐶</m:t>
                    </m:r>
                  </m:oMath>
                </a14:m>
                <a:r>
                  <a:rPr lang="zh-CN" altLang="en-US" sz="2400" dirty="0"/>
                  <a:t>的样本点，即在间隔边界上的支持向量点</a:t>
                </a:r>
                <a:r>
                  <a:rPr lang="en-US" altLang="zh-CN" sz="2400" dirty="0"/>
                  <a:t>,</a:t>
                </a:r>
                <a:r>
                  <a:rPr lang="zh-CN" altLang="en-US" sz="2400" dirty="0"/>
                  <a:t>检验它们是否满足</a:t>
                </a:r>
                <a:r>
                  <a:rPr lang="en-US" altLang="zh-CN" sz="2400" dirty="0"/>
                  <a:t>KKT</a:t>
                </a:r>
                <a:r>
                  <a:rPr lang="zh-CN" altLang="en-US" sz="2400" dirty="0"/>
                  <a:t>条件。如果这些样本点都满足 </a:t>
                </a:r>
                <a:r>
                  <a:rPr lang="en-US" altLang="zh-CN" sz="2400" dirty="0"/>
                  <a:t>KKT</a:t>
                </a:r>
                <a:r>
                  <a:rPr lang="zh-CN" altLang="en-US" sz="2400" dirty="0"/>
                  <a:t>条件，那么遍历整个训练集，检验它们是否满足</a:t>
                </a:r>
                <a:r>
                  <a:rPr lang="en-US" altLang="zh-CN" sz="2400" dirty="0"/>
                  <a:t>KKT</a:t>
                </a:r>
                <a:r>
                  <a:rPr lang="zh-CN" altLang="en-US" sz="2400" dirty="0"/>
                  <a:t>条件。</a:t>
                </a:r>
                <a:endParaRPr lang="en-US" altLang="zh-CN" sz="2400" dirty="0"/>
              </a:p>
              <a:p>
                <a:pPr marL="0" indent="0">
                  <a:lnSpc>
                    <a:spcPct val="110000"/>
                  </a:lnSpc>
                  <a:buNone/>
                </a:pPr>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98277" y="1309130"/>
                <a:ext cx="11615166" cy="5828270"/>
              </a:xfrm>
              <a:blipFill>
                <a:blip r:embed="rId3"/>
                <a:stretch>
                  <a:fillRect l="-997" t="-628"/>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BE77303B-CF92-4CCC-1E61-7B33FE914916}"/>
              </a:ext>
            </a:extLst>
          </p:cNvPr>
          <p:cNvSpPr>
            <a:spLocks noGrp="1"/>
          </p:cNvSpPr>
          <p:nvPr>
            <p:ph type="title"/>
          </p:nvPr>
        </p:nvSpPr>
        <p:spPr>
          <a:xfrm>
            <a:off x="293688" y="222250"/>
            <a:ext cx="11523662" cy="677863"/>
          </a:xfrm>
        </p:spPr>
        <p:txBody>
          <a:bodyPr/>
          <a:lstStyle/>
          <a:p>
            <a:pPr algn="l"/>
            <a:r>
              <a:rPr lang="zh-CN" altLang="en-US" dirty="0">
                <a:solidFill>
                  <a:schemeClr val="tx1"/>
                </a:solidFill>
              </a:rPr>
              <a:t>变量的选择方法</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A1C3A424-0CAA-ABF5-1266-434B625AA2B2}"/>
                  </a:ext>
                </a:extLst>
              </p:cNvPr>
              <p:cNvSpPr txBox="1"/>
              <p:nvPr/>
            </p:nvSpPr>
            <p:spPr>
              <a:xfrm>
                <a:off x="4714659" y="2868844"/>
                <a:ext cx="520231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𝛼</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=0</m:t>
                      </m:r>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𝑦</m:t>
                          </m:r>
                        </m:e>
                        <m:sub>
                          <m:r>
                            <a:rPr lang="en-US" altLang="zh-CN" sz="2400" b="0" i="1" smtClean="0">
                              <a:latin typeface="Cambria Math" panose="02040503050406030204" pitchFamily="18" charset="0"/>
                              <a:ea typeface="Cambria Math" panose="02040503050406030204" pitchFamily="18" charset="0"/>
                            </a:rPr>
                            <m:t>𝑖</m:t>
                          </m:r>
                        </m:sub>
                      </m:sSub>
                      <m:r>
                        <a:rPr lang="en-US" altLang="zh-CN" sz="2400" b="0" i="1" smtClean="0">
                          <a:latin typeface="Cambria Math" panose="02040503050406030204" pitchFamily="18" charset="0"/>
                          <a:ea typeface="Cambria Math" panose="02040503050406030204" pitchFamily="18" charset="0"/>
                        </a:rPr>
                        <m:t>𝑔</m:t>
                      </m:r>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𝑥</m:t>
                          </m:r>
                        </m:e>
                        <m:sub>
                          <m:r>
                            <a:rPr lang="en-US" altLang="zh-CN" sz="2400" b="0" i="1" smtClean="0">
                              <a:latin typeface="Cambria Math" panose="02040503050406030204" pitchFamily="18" charset="0"/>
                              <a:ea typeface="Cambria Math" panose="02040503050406030204" pitchFamily="18" charset="0"/>
                            </a:rPr>
                            <m:t>𝑖</m:t>
                          </m:r>
                        </m:sub>
                      </m:sSub>
                      <m:r>
                        <a:rPr lang="en-US" altLang="zh-CN" sz="2400" b="0" i="1" smtClean="0">
                          <a:latin typeface="Cambria Math" panose="02040503050406030204" pitchFamily="18" charset="0"/>
                          <a:ea typeface="Cambria Math" panose="02040503050406030204" pitchFamily="18" charset="0"/>
                        </a:rPr>
                        <m:t>)≥1</m:t>
                      </m:r>
                    </m:oMath>
                  </m:oMathPara>
                </a14:m>
                <a:endParaRPr lang="zh-CN" altLang="en-US" sz="2400" dirty="0"/>
              </a:p>
            </p:txBody>
          </p:sp>
        </mc:Choice>
        <mc:Fallback xmlns="">
          <p:sp>
            <p:nvSpPr>
              <p:cNvPr id="4" name="文本框 3">
                <a:extLst>
                  <a:ext uri="{FF2B5EF4-FFF2-40B4-BE49-F238E27FC236}">
                    <a16:creationId xmlns:a16="http://schemas.microsoft.com/office/drawing/2014/main" id="{A1C3A424-0CAA-ABF5-1266-434B625AA2B2}"/>
                  </a:ext>
                </a:extLst>
              </p:cNvPr>
              <p:cNvSpPr txBox="1">
                <a:spLocks noRot="1" noChangeAspect="1" noMove="1" noResize="1" noEditPoints="1" noAdjustHandles="1" noChangeArrowheads="1" noChangeShapeType="1" noTextEdit="1"/>
              </p:cNvSpPr>
              <p:nvPr/>
            </p:nvSpPr>
            <p:spPr>
              <a:xfrm>
                <a:off x="4714659" y="2868844"/>
                <a:ext cx="5202315" cy="461665"/>
              </a:xfrm>
              <a:prstGeom prst="rect">
                <a:avLst/>
              </a:prstGeom>
              <a:blipFill>
                <a:blip r:embed="rId4"/>
                <a:stretch>
                  <a:fillRect b="-21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BA30EA5-A0DF-EB32-3A8E-81DF255305A9}"/>
                  </a:ext>
                </a:extLst>
              </p:cNvPr>
              <p:cNvSpPr txBox="1"/>
              <p:nvPr/>
            </p:nvSpPr>
            <p:spPr>
              <a:xfrm>
                <a:off x="4714658" y="3325027"/>
                <a:ext cx="520231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0&lt;</m:t>
                          </m:r>
                          <m:r>
                            <a:rPr lang="zh-CN" altLang="en-US" sz="2400" i="1" smtClean="0">
                              <a:latin typeface="Cambria Math" panose="02040503050406030204" pitchFamily="18" charset="0"/>
                            </a:rPr>
                            <m:t>𝛼</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&lt;</m:t>
                      </m:r>
                      <m:r>
                        <a:rPr lang="en-US" altLang="zh-CN" sz="2400" b="0" i="1" smtClean="0">
                          <a:latin typeface="Cambria Math" panose="02040503050406030204" pitchFamily="18" charset="0"/>
                        </a:rPr>
                        <m:t>𝐶</m:t>
                      </m:r>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𝑦</m:t>
                          </m:r>
                        </m:e>
                        <m:sub>
                          <m:r>
                            <a:rPr lang="en-US" altLang="zh-CN" sz="2400" b="0" i="1" smtClean="0">
                              <a:latin typeface="Cambria Math" panose="02040503050406030204" pitchFamily="18" charset="0"/>
                              <a:ea typeface="Cambria Math" panose="02040503050406030204" pitchFamily="18" charset="0"/>
                            </a:rPr>
                            <m:t>𝑖</m:t>
                          </m:r>
                        </m:sub>
                      </m:sSub>
                      <m:r>
                        <a:rPr lang="en-US" altLang="zh-CN" sz="2400" b="0" i="1" smtClean="0">
                          <a:latin typeface="Cambria Math" panose="02040503050406030204" pitchFamily="18" charset="0"/>
                          <a:ea typeface="Cambria Math" panose="02040503050406030204" pitchFamily="18" charset="0"/>
                        </a:rPr>
                        <m:t>𝑔</m:t>
                      </m:r>
                      <m:d>
                        <m:dPr>
                          <m:ctrlPr>
                            <a:rPr lang="en-US" altLang="zh-CN" sz="2400" b="0" i="1" smtClean="0">
                              <a:latin typeface="Cambria Math" panose="02040503050406030204" pitchFamily="18" charset="0"/>
                              <a:ea typeface="Cambria Math" panose="02040503050406030204" pitchFamily="18" charset="0"/>
                            </a:rPr>
                          </m:ctrlPr>
                        </m:dPr>
                        <m:e>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𝑥</m:t>
                              </m:r>
                            </m:e>
                            <m:sub>
                              <m:r>
                                <a:rPr lang="en-US" altLang="zh-CN" sz="2400" b="0" i="1" smtClean="0">
                                  <a:latin typeface="Cambria Math" panose="02040503050406030204" pitchFamily="18" charset="0"/>
                                  <a:ea typeface="Cambria Math" panose="02040503050406030204" pitchFamily="18" charset="0"/>
                                </a:rPr>
                                <m:t>𝑖</m:t>
                              </m:r>
                            </m:sub>
                          </m:sSub>
                        </m:e>
                      </m:d>
                      <m:r>
                        <a:rPr lang="en-US" altLang="zh-CN" sz="2400" b="0" i="1" smtClean="0">
                          <a:latin typeface="Cambria Math" panose="02040503050406030204" pitchFamily="18" charset="0"/>
                          <a:ea typeface="Cambria Math" panose="02040503050406030204" pitchFamily="18" charset="0"/>
                        </a:rPr>
                        <m:t>=1</m:t>
                      </m:r>
                    </m:oMath>
                  </m:oMathPara>
                </a14:m>
                <a:endParaRPr lang="zh-CN" altLang="en-US" sz="2400" dirty="0"/>
              </a:p>
            </p:txBody>
          </p:sp>
        </mc:Choice>
        <mc:Fallback xmlns="">
          <p:sp>
            <p:nvSpPr>
              <p:cNvPr id="5" name="文本框 4">
                <a:extLst>
                  <a:ext uri="{FF2B5EF4-FFF2-40B4-BE49-F238E27FC236}">
                    <a16:creationId xmlns:a16="http://schemas.microsoft.com/office/drawing/2014/main" id="{1BA30EA5-A0DF-EB32-3A8E-81DF255305A9}"/>
                  </a:ext>
                </a:extLst>
              </p:cNvPr>
              <p:cNvSpPr txBox="1">
                <a:spLocks noRot="1" noChangeAspect="1" noMove="1" noResize="1" noEditPoints="1" noAdjustHandles="1" noChangeArrowheads="1" noChangeShapeType="1" noTextEdit="1"/>
              </p:cNvSpPr>
              <p:nvPr/>
            </p:nvSpPr>
            <p:spPr>
              <a:xfrm>
                <a:off x="4714658" y="3325027"/>
                <a:ext cx="5202315" cy="461665"/>
              </a:xfrm>
              <a:prstGeom prst="rect">
                <a:avLst/>
              </a:prstGeom>
              <a:blipFill>
                <a:blip r:embed="rId5"/>
                <a:stretch>
                  <a:fillRect b="-131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7854E91C-F40E-F731-AB78-42C2F80397AC}"/>
                  </a:ext>
                </a:extLst>
              </p:cNvPr>
              <p:cNvSpPr txBox="1"/>
              <p:nvPr/>
            </p:nvSpPr>
            <p:spPr>
              <a:xfrm>
                <a:off x="4693943" y="3777732"/>
                <a:ext cx="520231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𝛼</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𝐶</m:t>
                      </m:r>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𝑦</m:t>
                          </m:r>
                        </m:e>
                        <m:sub>
                          <m:r>
                            <a:rPr lang="en-US" altLang="zh-CN" sz="2400" b="0" i="1" smtClean="0">
                              <a:latin typeface="Cambria Math" panose="02040503050406030204" pitchFamily="18" charset="0"/>
                              <a:ea typeface="Cambria Math" panose="02040503050406030204" pitchFamily="18" charset="0"/>
                            </a:rPr>
                            <m:t>𝑖</m:t>
                          </m:r>
                        </m:sub>
                      </m:sSub>
                      <m:r>
                        <a:rPr lang="en-US" altLang="zh-CN" sz="2400" b="0" i="1" smtClean="0">
                          <a:latin typeface="Cambria Math" panose="02040503050406030204" pitchFamily="18" charset="0"/>
                          <a:ea typeface="Cambria Math" panose="02040503050406030204" pitchFamily="18" charset="0"/>
                        </a:rPr>
                        <m:t>𝑔</m:t>
                      </m:r>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𝑥</m:t>
                          </m:r>
                        </m:e>
                        <m:sub>
                          <m:r>
                            <a:rPr lang="en-US" altLang="zh-CN" sz="2400" b="0" i="1" smtClean="0">
                              <a:latin typeface="Cambria Math" panose="02040503050406030204" pitchFamily="18" charset="0"/>
                              <a:ea typeface="Cambria Math" panose="02040503050406030204" pitchFamily="18" charset="0"/>
                            </a:rPr>
                            <m:t>𝑖</m:t>
                          </m:r>
                        </m:sub>
                      </m:sSub>
                      <m:r>
                        <a:rPr lang="en-US" altLang="zh-CN" sz="2400" b="0" i="1" smtClean="0">
                          <a:latin typeface="Cambria Math" panose="02040503050406030204" pitchFamily="18" charset="0"/>
                          <a:ea typeface="Cambria Math" panose="02040503050406030204" pitchFamily="18" charset="0"/>
                        </a:rPr>
                        <m:t>)≤1</m:t>
                      </m:r>
                    </m:oMath>
                  </m:oMathPara>
                </a14:m>
                <a:endParaRPr lang="zh-CN" altLang="en-US" sz="2400" dirty="0"/>
              </a:p>
            </p:txBody>
          </p:sp>
        </mc:Choice>
        <mc:Fallback xmlns="">
          <p:sp>
            <p:nvSpPr>
              <p:cNvPr id="7" name="文本框 6">
                <a:extLst>
                  <a:ext uri="{FF2B5EF4-FFF2-40B4-BE49-F238E27FC236}">
                    <a16:creationId xmlns:a16="http://schemas.microsoft.com/office/drawing/2014/main" id="{7854E91C-F40E-F731-AB78-42C2F80397AC}"/>
                  </a:ext>
                </a:extLst>
              </p:cNvPr>
              <p:cNvSpPr txBox="1">
                <a:spLocks noRot="1" noChangeAspect="1" noMove="1" noResize="1" noEditPoints="1" noAdjustHandles="1" noChangeArrowheads="1" noChangeShapeType="1" noTextEdit="1"/>
              </p:cNvSpPr>
              <p:nvPr/>
            </p:nvSpPr>
            <p:spPr>
              <a:xfrm>
                <a:off x="4693943" y="3777732"/>
                <a:ext cx="5202315" cy="461665"/>
              </a:xfrm>
              <a:prstGeom prst="rect">
                <a:avLst/>
              </a:prstGeom>
              <a:blipFill>
                <a:blip r:embed="rId6"/>
                <a:stretch>
                  <a:fillRect b="-21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887431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98277" y="1309130"/>
                <a:ext cx="11615166" cy="5548869"/>
              </a:xfrm>
            </p:spPr>
            <p:txBody>
              <a:bodyPr>
                <a:normAutofit/>
              </a:bodyPr>
              <a:lstStyle/>
              <a:p>
                <a:pPr marL="0" indent="0">
                  <a:lnSpc>
                    <a:spcPct val="130000"/>
                  </a:lnSpc>
                  <a:buNone/>
                </a:pPr>
                <a:r>
                  <a:rPr lang="en-US" altLang="zh-CN" sz="2400" b="1" dirty="0"/>
                  <a:t>2. </a:t>
                </a:r>
                <a:r>
                  <a:rPr lang="zh-CN" altLang="en-US" sz="2400" b="1" dirty="0"/>
                  <a:t>第</a:t>
                </a:r>
                <a:r>
                  <a:rPr lang="en-US" altLang="zh-CN" sz="2400" b="1" dirty="0"/>
                  <a:t>2</a:t>
                </a:r>
                <a:r>
                  <a:rPr lang="zh-CN" altLang="en-US" sz="2400" b="1" dirty="0"/>
                  <a:t>个变量的选择</a:t>
                </a:r>
                <a:endParaRPr lang="en-US" altLang="zh-CN" sz="2400" b="1" dirty="0"/>
              </a:p>
              <a:p>
                <a:pPr>
                  <a:lnSpc>
                    <a:spcPct val="130000"/>
                  </a:lnSpc>
                </a:pPr>
                <a:r>
                  <a:rPr lang="en-US" altLang="zh-CN" sz="2400" dirty="0"/>
                  <a:t>SMO</a:t>
                </a:r>
                <a:r>
                  <a:rPr lang="zh-CN" altLang="en-US" sz="2400" dirty="0"/>
                  <a:t>称选择第</a:t>
                </a:r>
                <a:r>
                  <a:rPr lang="en-US" altLang="zh-CN" sz="2400" dirty="0"/>
                  <a:t>2</a:t>
                </a:r>
                <a:r>
                  <a:rPr lang="zh-CN" altLang="en-US" sz="2400" dirty="0"/>
                  <a:t>个变量的过程为内层循环。假设在外层循环中已经找到第</a:t>
                </a:r>
                <a:r>
                  <a:rPr lang="en-US" altLang="zh-CN" sz="2400" dirty="0"/>
                  <a:t>1</a:t>
                </a:r>
                <a:r>
                  <a:rPr lang="zh-CN" altLang="en-US" sz="2400" dirty="0"/>
                  <a:t>个变量</a:t>
                </a:r>
                <a14:m>
                  <m:oMath xmlns:m="http://schemas.openxmlformats.org/officeDocument/2006/math">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𝛼</m:t>
                        </m:r>
                      </m:e>
                      <m:sub>
                        <m:r>
                          <a:rPr lang="en-US" altLang="zh-CN" sz="2400" b="0" i="1" smtClean="0">
                            <a:latin typeface="Cambria Math" panose="02040503050406030204" pitchFamily="18" charset="0"/>
                          </a:rPr>
                          <m:t>1</m:t>
                        </m:r>
                      </m:sub>
                    </m:sSub>
                  </m:oMath>
                </a14:m>
                <a:r>
                  <a:rPr lang="zh-CN" altLang="en-US" sz="2400" dirty="0"/>
                  <a:t>，现在要在内层循环中找第</a:t>
                </a:r>
                <a:r>
                  <a:rPr lang="en-US" altLang="zh-CN" sz="2400" dirty="0"/>
                  <a:t>2</a:t>
                </a:r>
                <a:r>
                  <a:rPr lang="zh-CN" altLang="en-US" sz="2400" dirty="0"/>
                  <a:t>个变量</a:t>
                </a:r>
                <a14:m>
                  <m:oMath xmlns:m="http://schemas.openxmlformats.org/officeDocument/2006/math">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𝛼</m:t>
                        </m:r>
                      </m:e>
                      <m:sub>
                        <m:r>
                          <a:rPr lang="en-US" altLang="zh-CN" sz="2400" b="0" i="1" smtClean="0">
                            <a:latin typeface="Cambria Math" panose="02040503050406030204" pitchFamily="18" charset="0"/>
                          </a:rPr>
                          <m:t>2</m:t>
                        </m:r>
                      </m:sub>
                    </m:sSub>
                  </m:oMath>
                </a14:m>
                <a:r>
                  <a:rPr lang="zh-CN" altLang="en-US" sz="2400" dirty="0"/>
                  <a:t>。第</a:t>
                </a:r>
                <a:r>
                  <a:rPr lang="en-US" altLang="zh-CN" sz="2400" dirty="0"/>
                  <a:t>2</a:t>
                </a:r>
                <a:r>
                  <a:rPr lang="zh-CN" altLang="en-US" sz="2400" dirty="0"/>
                  <a:t>个变量选择的标准是希望能使</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Sub>
                  </m:oMath>
                </a14:m>
                <a:r>
                  <a:rPr lang="zh-CN" altLang="en-US" sz="2400" dirty="0"/>
                  <a:t>有足够大的变化。</a:t>
                </a:r>
                <a:endParaRPr lang="en-US" altLang="zh-CN" sz="2400" dirty="0"/>
              </a:p>
              <a:p>
                <a:pPr marL="0" indent="0">
                  <a:lnSpc>
                    <a:spcPct val="130000"/>
                  </a:lnSpc>
                  <a:buNone/>
                </a:pPr>
                <a:endParaRPr lang="en-US" altLang="zh-CN" sz="2400" dirty="0"/>
              </a:p>
              <a:p>
                <a:pPr>
                  <a:lnSpc>
                    <a:spcPct val="130000"/>
                  </a:lnSpc>
                </a:pPr>
                <a14:m>
                  <m:oMath xmlns:m="http://schemas.openxmlformats.org/officeDocument/2006/math">
                    <m:sSub>
                      <m:sSubPr>
                        <m:ctrlPr>
                          <a:rPr lang="en-US" altLang="zh-CN" sz="2400" i="1">
                            <a:latin typeface="Cambria Math" panose="02040503050406030204" pitchFamily="18" charset="0"/>
                          </a:rPr>
                        </m:ctrlPr>
                      </m:sSubPr>
                      <m:e>
                        <m:r>
                          <a:rPr lang="zh-CN" altLang="en-US" sz="2400">
                            <a:latin typeface="Cambria Math" panose="02040503050406030204" pitchFamily="18" charset="0"/>
                          </a:rPr>
                          <m:t>由式</m:t>
                        </m:r>
                        <m:r>
                          <a:rPr lang="en-US" altLang="zh-CN" sz="2400">
                            <a:latin typeface="Cambria Math" panose="02040503050406030204" pitchFamily="18" charset="0"/>
                          </a:rPr>
                          <m:t>(4.73)</m:t>
                        </m:r>
                        <m:r>
                          <a:rPr lang="zh-CN" altLang="en-US" sz="2400">
                            <a:latin typeface="Cambria Math" panose="02040503050406030204" pitchFamily="18" charset="0"/>
                          </a:rPr>
                          <m:t>和式</m:t>
                        </m:r>
                        <m:r>
                          <a:rPr lang="en-US" altLang="zh-CN" sz="2400">
                            <a:latin typeface="Cambria Math" panose="02040503050406030204" pitchFamily="18" charset="0"/>
                          </a:rPr>
                          <m:t>(4.75)</m:t>
                        </m:r>
                        <m:r>
                          <a:rPr lang="zh-CN" altLang="en-US" sz="2400">
                            <a:latin typeface="Cambria Math" panose="02040503050406030204" pitchFamily="18" charset="0"/>
                          </a:rPr>
                          <m:t>可知，</m:t>
                        </m:r>
                        <m:r>
                          <a:rPr lang="zh-CN" altLang="en-US" sz="2400">
                            <a:latin typeface="Cambria Math" panose="02040503050406030204" pitchFamily="18" charset="0"/>
                          </a:rPr>
                          <m:t>𝛼</m:t>
                        </m:r>
                      </m:e>
                      <m:sub>
                        <m:r>
                          <a:rPr lang="en-US" altLang="zh-CN" sz="2400">
                            <a:latin typeface="Cambria Math" panose="02040503050406030204" pitchFamily="18" charset="0"/>
                          </a:rPr>
                          <m:t>2</m:t>
                        </m:r>
                      </m:sub>
                    </m:sSub>
                  </m:oMath>
                </a14:m>
                <a:r>
                  <a:rPr lang="zh-CN" altLang="en-US" sz="2400" dirty="0"/>
                  <a:t>是依赖于</a:t>
                </a:r>
                <a:r>
                  <a:rPr lang="en-US" altLang="zh-CN" sz="2400" dirty="0"/>
                  <a:t>|E- </a:t>
                </a:r>
                <a14:m>
                  <m:oMath xmlns:m="http://schemas.openxmlformats.org/officeDocument/2006/math">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i="1">
                            <a:latin typeface="Cambria Math" panose="02040503050406030204" pitchFamily="18" charset="0"/>
                          </a:rPr>
                          <m:t>2</m:t>
                        </m:r>
                      </m:sub>
                    </m:sSub>
                    <m:r>
                      <a:rPr lang="en-US" altLang="zh-CN" sz="2400" b="0" i="1" smtClean="0">
                        <a:latin typeface="Cambria Math" panose="02040503050406030204" pitchFamily="18" charset="0"/>
                      </a:rPr>
                      <m:t>|</m:t>
                    </m:r>
                  </m:oMath>
                </a14:m>
                <a:r>
                  <a:rPr lang="zh-CN" altLang="en-US" sz="2400" dirty="0"/>
                  <a:t>的，为了加快计算速度，一种简单的做法是选择</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 </m:t>
                    </m:r>
                  </m:oMath>
                </a14:m>
                <a:r>
                  <a:rPr lang="zh-CN" altLang="en-US" sz="2400" dirty="0"/>
                  <a:t>，使其对应的</a:t>
                </a:r>
                <a:r>
                  <a:rPr lang="en-US" altLang="zh-CN" sz="2400" dirty="0"/>
                  <a:t>|E-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oMath>
                </a14:m>
                <a:r>
                  <a:rPr lang="zh-CN" altLang="en-US" sz="2400" dirty="0"/>
                  <a:t>最大。因为</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b="0" i="1" smtClean="0">
                            <a:latin typeface="Cambria Math" panose="02040503050406030204" pitchFamily="18" charset="0"/>
                          </a:rPr>
                          <m:t>1</m:t>
                        </m:r>
                      </m:sub>
                    </m:sSub>
                  </m:oMath>
                </a14:m>
                <a:r>
                  <a:rPr lang="zh-CN" altLang="en-US" sz="2400" dirty="0"/>
                  <a:t>已定，</a:t>
                </a:r>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1</m:t>
                        </m:r>
                      </m:sub>
                    </m:sSub>
                  </m:oMath>
                </a14:m>
                <a:r>
                  <a:rPr lang="zh-CN" altLang="en-US" sz="2400" dirty="0"/>
                  <a:t>也确定了。如果</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1</m:t>
                        </m:r>
                      </m:sub>
                    </m:sSub>
                  </m:oMath>
                </a14:m>
                <a:r>
                  <a:rPr lang="zh-CN" altLang="en-US" sz="2400" dirty="0"/>
                  <a:t>是正的，那么选择最小的</a:t>
                </a:r>
                <a14:m>
                  <m:oMath xmlns:m="http://schemas.openxmlformats.org/officeDocument/2006/math">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𝐸</m:t>
                        </m:r>
                      </m:e>
                      <m:sub>
                        <m:r>
                          <a:rPr lang="en-US" altLang="zh-CN" sz="2400">
                            <a:latin typeface="Cambria Math" panose="02040503050406030204" pitchFamily="18" charset="0"/>
                          </a:rPr>
                          <m:t>𝑖</m:t>
                        </m:r>
                      </m:sub>
                    </m:sSub>
                    <m:r>
                      <a:rPr lang="zh-CN" altLang="en-US" sz="2400">
                        <a:latin typeface="Cambria Math" panose="02040503050406030204" pitchFamily="18" charset="0"/>
                      </a:rPr>
                      <m:t>作为</m:t>
                    </m:r>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𝐸</m:t>
                        </m:r>
                      </m:e>
                      <m:sub>
                        <m:r>
                          <a:rPr lang="en-US" altLang="zh-CN" sz="2400">
                            <a:latin typeface="Cambria Math" panose="02040503050406030204" pitchFamily="18" charset="0"/>
                          </a:rPr>
                          <m:t>2</m:t>
                        </m:r>
                      </m:sub>
                    </m:sSub>
                    <m:r>
                      <a:rPr lang="zh-CN" altLang="en-US" sz="2400" i="1">
                        <a:latin typeface="Cambria Math" panose="02040503050406030204" pitchFamily="18" charset="0"/>
                      </a:rPr>
                      <m:t>。</m:t>
                    </m:r>
                  </m:oMath>
                </a14:m>
                <a:r>
                  <a:rPr lang="zh-CN" altLang="en-US" sz="2400" dirty="0"/>
                  <a:t>如果</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1</m:t>
                        </m:r>
                      </m:sub>
                    </m:sSub>
                  </m:oMath>
                </a14:m>
                <a:r>
                  <a:rPr lang="zh-CN" altLang="en-US" sz="2400" dirty="0"/>
                  <a:t>是负的，那么选择最大的</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b="0" i="1" smtClean="0">
                            <a:latin typeface="Cambria Math" panose="02040503050406030204" pitchFamily="18" charset="0"/>
                          </a:rPr>
                          <m:t>𝑖</m:t>
                        </m:r>
                      </m:sub>
                    </m:sSub>
                  </m:oMath>
                </a14:m>
                <a:r>
                  <a:rPr lang="zh-CN" altLang="en-US" sz="2400" dirty="0"/>
                  <a:t>作为</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b="0" i="1" smtClean="0">
                            <a:latin typeface="Cambria Math" panose="02040503050406030204" pitchFamily="18" charset="0"/>
                          </a:rPr>
                          <m:t>2</m:t>
                        </m:r>
                      </m:sub>
                    </m:sSub>
                    <m:r>
                      <a:rPr lang="en-US" altLang="zh-CN" sz="2400" i="1">
                        <a:latin typeface="Cambria Math" panose="02040503050406030204" pitchFamily="18" charset="0"/>
                      </a:rPr>
                      <m:t> </m:t>
                    </m:r>
                  </m:oMath>
                </a14:m>
                <a:r>
                  <a:rPr lang="zh-CN" altLang="en-US" sz="2400" dirty="0"/>
                  <a:t>。为了节省计算时间，将所有</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b="0" i="1" smtClean="0">
                            <a:latin typeface="Cambria Math" panose="02040503050406030204" pitchFamily="18" charset="0"/>
                          </a:rPr>
                          <m:t>𝑖</m:t>
                        </m:r>
                      </m:sub>
                    </m:sSub>
                  </m:oMath>
                </a14:m>
                <a:r>
                  <a:rPr lang="zh-CN" altLang="en-US" sz="2400" dirty="0"/>
                  <a:t>值保存在一个列表中。</a:t>
                </a: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98277" y="1309130"/>
                <a:ext cx="11615166" cy="5548869"/>
              </a:xfrm>
              <a:blipFill>
                <a:blip r:embed="rId3"/>
                <a:stretch>
                  <a:fillRect l="-997" r="-682"/>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BE77303B-CF92-4CCC-1E61-7B33FE914916}"/>
              </a:ext>
            </a:extLst>
          </p:cNvPr>
          <p:cNvSpPr>
            <a:spLocks noGrp="1"/>
          </p:cNvSpPr>
          <p:nvPr>
            <p:ph type="title"/>
          </p:nvPr>
        </p:nvSpPr>
        <p:spPr>
          <a:xfrm>
            <a:off x="293688" y="222250"/>
            <a:ext cx="11523662" cy="677863"/>
          </a:xfrm>
        </p:spPr>
        <p:txBody>
          <a:bodyPr/>
          <a:lstStyle/>
          <a:p>
            <a:pPr algn="l"/>
            <a:r>
              <a:rPr lang="zh-CN" altLang="en-US" dirty="0">
                <a:solidFill>
                  <a:schemeClr val="tx1"/>
                </a:solidFill>
              </a:rPr>
              <a:t>变量的选择方法</a:t>
            </a:r>
          </a:p>
        </p:txBody>
      </p:sp>
    </p:spTree>
    <p:extLst>
      <p:ext uri="{BB962C8B-B14F-4D97-AF65-F5344CB8AC3E}">
        <p14:creationId xmlns:p14="http://schemas.microsoft.com/office/powerpoint/2010/main" val="19704936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98277" y="1309131"/>
                <a:ext cx="11319073" cy="4494770"/>
              </a:xfrm>
            </p:spPr>
            <p:txBody>
              <a:bodyPr>
                <a:normAutofit/>
              </a:bodyPr>
              <a:lstStyle/>
              <a:p>
                <a:pPr marL="0" indent="0" algn="just">
                  <a:lnSpc>
                    <a:spcPct val="130000"/>
                  </a:lnSpc>
                  <a:buNone/>
                </a:pPr>
                <a:r>
                  <a:rPr lang="en-US" altLang="zh-CN" sz="2400" b="1" dirty="0"/>
                  <a:t>2. </a:t>
                </a:r>
                <a:r>
                  <a:rPr lang="zh-CN" altLang="en-US" sz="2400" b="1" dirty="0"/>
                  <a:t>第</a:t>
                </a:r>
                <a:r>
                  <a:rPr lang="en-US" altLang="zh-CN" sz="2400" b="1" dirty="0"/>
                  <a:t>2</a:t>
                </a:r>
                <a:r>
                  <a:rPr lang="zh-CN" altLang="en-US" sz="2400" b="1" dirty="0"/>
                  <a:t>个变量的选择</a:t>
                </a:r>
                <a:endParaRPr lang="en-US" altLang="zh-CN" sz="2400" b="1" dirty="0"/>
              </a:p>
              <a:p>
                <a:pPr marL="0" indent="0" algn="just">
                  <a:lnSpc>
                    <a:spcPct val="130000"/>
                  </a:lnSpc>
                  <a:buNone/>
                </a:pPr>
                <a:endParaRPr lang="en-US" altLang="zh-CN" sz="2400" dirty="0"/>
              </a:p>
              <a:p>
                <a:pPr marL="0" indent="0" algn="just">
                  <a:lnSpc>
                    <a:spcPct val="130000"/>
                  </a:lnSpc>
                  <a:buNone/>
                </a:pPr>
                <a:r>
                  <a:rPr lang="zh-CN" altLang="en-US" sz="2400" dirty="0"/>
                  <a:t>在特殊情况下，如果内层循环通过以上方法选择的</a:t>
                </a:r>
                <a14:m>
                  <m:oMath xmlns:m="http://schemas.openxmlformats.org/officeDocument/2006/math">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𝛼</m:t>
                        </m:r>
                      </m:e>
                      <m:sub>
                        <m:r>
                          <a:rPr lang="en-US" altLang="zh-CN" sz="2400" b="0" i="1" smtClean="0">
                            <a:latin typeface="Cambria Math" panose="02040503050406030204" pitchFamily="18" charset="0"/>
                          </a:rPr>
                          <m:t>2</m:t>
                        </m:r>
                      </m:sub>
                    </m:sSub>
                  </m:oMath>
                </a14:m>
                <a:r>
                  <a:rPr lang="zh-CN" altLang="en-US" sz="2400" dirty="0"/>
                  <a:t>不能使目标函数有足够的下降，那么采用以下启发式规则继续选择</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Sub>
                  </m:oMath>
                </a14:m>
                <a:r>
                  <a:rPr lang="zh-CN" altLang="en-US" sz="2400" dirty="0"/>
                  <a:t>。遍历在间隔边界上的支持向量点，依次将其对应的变量作为</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Sub>
                  </m:oMath>
                </a14:m>
                <a:r>
                  <a:rPr lang="zh-CN" altLang="en-US" sz="2400" dirty="0"/>
                  <a:t>试用，直到目标函数有足够的下降。若找不到合适的</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 </m:t>
                    </m:r>
                  </m:oMath>
                </a14:m>
                <a:r>
                  <a:rPr lang="zh-CN" altLang="en-US" sz="2400" dirty="0"/>
                  <a:t>，那么遍历训练数据集；若仍找不到合适的</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 </m:t>
                    </m:r>
                  </m:oMath>
                </a14:m>
                <a:r>
                  <a:rPr lang="zh-CN" altLang="en-US" sz="2400" dirty="0"/>
                  <a:t>，则放弃第</a:t>
                </a:r>
                <a:r>
                  <a:rPr lang="en-US" altLang="zh-CN" sz="2400" dirty="0"/>
                  <a:t>1</a:t>
                </a:r>
                <a:r>
                  <a:rPr lang="zh-CN" altLang="en-US" sz="2400" dirty="0"/>
                  <a:t>个</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b="0" i="1" smtClean="0">
                            <a:latin typeface="Cambria Math" panose="02040503050406030204" pitchFamily="18" charset="0"/>
                          </a:rPr>
                          <m:t>1</m:t>
                        </m:r>
                      </m:sub>
                    </m:sSub>
                  </m:oMath>
                </a14:m>
                <a:r>
                  <a:rPr lang="zh-CN" altLang="en-US" sz="2400" dirty="0"/>
                  <a:t>，再通过外层循环寻求另外的</a:t>
                </a:r>
                <a14:m>
                  <m:oMath xmlns:m="http://schemas.openxmlformats.org/officeDocument/2006/math">
                    <m:sSub>
                      <m:sSubPr>
                        <m:ctrlPr>
                          <a:rPr lang="en-US" altLang="zh-CN" sz="2400" i="1" smtClean="0">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b="0" i="1" smtClean="0">
                            <a:latin typeface="Cambria Math" panose="02040503050406030204" pitchFamily="18" charset="0"/>
                          </a:rPr>
                          <m:t>1</m:t>
                        </m:r>
                      </m:sub>
                    </m:sSub>
                    <m:r>
                      <a:rPr lang="zh-CN" altLang="en-US" sz="2400" i="1">
                        <a:latin typeface="Cambria Math" panose="02040503050406030204" pitchFamily="18" charset="0"/>
                      </a:rPr>
                      <m:t>。</m:t>
                    </m:r>
                    <m:r>
                      <a:rPr lang="en-US" altLang="zh-CN" sz="2400" i="1">
                        <a:latin typeface="Cambria Math" panose="02040503050406030204" pitchFamily="18" charset="0"/>
                      </a:rPr>
                      <m:t> </m:t>
                    </m:r>
                  </m:oMath>
                </a14:m>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98277" y="1309131"/>
                <a:ext cx="11319073" cy="4494770"/>
              </a:xfrm>
              <a:blipFill>
                <a:blip r:embed="rId3"/>
                <a:stretch>
                  <a:fillRect l="-862" r="-808"/>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BE77303B-CF92-4CCC-1E61-7B33FE914916}"/>
              </a:ext>
            </a:extLst>
          </p:cNvPr>
          <p:cNvSpPr>
            <a:spLocks noGrp="1"/>
          </p:cNvSpPr>
          <p:nvPr>
            <p:ph type="title"/>
          </p:nvPr>
        </p:nvSpPr>
        <p:spPr>
          <a:xfrm>
            <a:off x="293688" y="222250"/>
            <a:ext cx="11523662" cy="677863"/>
          </a:xfrm>
        </p:spPr>
        <p:txBody>
          <a:bodyPr/>
          <a:lstStyle/>
          <a:p>
            <a:pPr algn="l"/>
            <a:r>
              <a:rPr lang="zh-CN" altLang="en-US" dirty="0">
                <a:solidFill>
                  <a:schemeClr val="tx1"/>
                </a:solidFill>
              </a:rPr>
              <a:t>变量的选择方法</a:t>
            </a:r>
          </a:p>
        </p:txBody>
      </p:sp>
    </p:spTree>
    <p:extLst>
      <p:ext uri="{BB962C8B-B14F-4D97-AF65-F5344CB8AC3E}">
        <p14:creationId xmlns:p14="http://schemas.microsoft.com/office/powerpoint/2010/main" val="13187668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98277" y="1309130"/>
                <a:ext cx="11615166" cy="5548869"/>
              </a:xfrm>
            </p:spPr>
            <p:txBody>
              <a:bodyPr>
                <a:noAutofit/>
              </a:bodyPr>
              <a:lstStyle/>
              <a:p>
                <a:pPr marL="0" indent="0">
                  <a:lnSpc>
                    <a:spcPct val="120000"/>
                  </a:lnSpc>
                  <a:spcBef>
                    <a:spcPts val="0"/>
                  </a:spcBef>
                  <a:buNone/>
                </a:pPr>
                <a:r>
                  <a:rPr lang="en-US" altLang="zh-CN" sz="2400" dirty="0"/>
                  <a:t>3.</a:t>
                </a:r>
                <a:r>
                  <a:rPr lang="zh-CN" altLang="en-US" sz="2400" dirty="0"/>
                  <a:t>计算阈值</a:t>
                </a:r>
                <a:r>
                  <a:rPr lang="en-US" altLang="zh-CN" sz="2400" dirty="0"/>
                  <a:t>b</a:t>
                </a:r>
                <a:r>
                  <a:rPr lang="zh-CN" altLang="en-US" sz="2400" dirty="0"/>
                  <a:t>和差值</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𝑖</m:t>
                        </m:r>
                      </m:sub>
                    </m:sSub>
                  </m:oMath>
                </a14:m>
                <a:endParaRPr lang="en-US" altLang="zh-CN" sz="2400" dirty="0"/>
              </a:p>
              <a:p>
                <a:pPr marL="0" indent="0">
                  <a:lnSpc>
                    <a:spcPct val="120000"/>
                  </a:lnSpc>
                  <a:spcBef>
                    <a:spcPts val="0"/>
                  </a:spcBef>
                  <a:buNone/>
                </a:pPr>
                <a:r>
                  <a:rPr lang="zh-CN" altLang="en-US" sz="2400" dirty="0"/>
                  <a:t>在每次完成两个变量的优化后，都要重新计算阈值</a:t>
                </a:r>
                <a:r>
                  <a:rPr lang="en-US" altLang="zh-CN" sz="2400" dirty="0"/>
                  <a:t>b</a:t>
                </a:r>
                <a:r>
                  <a:rPr lang="zh-CN" altLang="en-US" sz="2400" dirty="0"/>
                  <a:t>。当</a:t>
                </a:r>
                <a14:m>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b="0" i="1" smtClean="0">
                            <a:latin typeface="Cambria Math" panose="02040503050406030204" pitchFamily="18" charset="0"/>
                          </a:rPr>
                          <m:t>0&lt;</m:t>
                        </m:r>
                        <m:r>
                          <a:rPr lang="zh-CN" altLang="en-US" sz="2400" i="1" smtClean="0">
                            <a:latin typeface="Cambria Math" panose="02040503050406030204" pitchFamily="18" charset="0"/>
                          </a:rPr>
                          <m:t>𝛼</m:t>
                        </m:r>
                      </m:e>
                      <m:sub>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𝑛𝑒𝑤</m:t>
                        </m:r>
                      </m:sup>
                    </m:sSubSup>
                    <m:r>
                      <a:rPr lang="en-US" altLang="zh-CN" sz="2400" b="0" i="1" smtClean="0">
                        <a:latin typeface="Cambria Math" panose="02040503050406030204" pitchFamily="18" charset="0"/>
                      </a:rPr>
                      <m:t>&lt;</m:t>
                    </m:r>
                    <m:r>
                      <a:rPr lang="en-US" altLang="zh-CN" sz="2400" b="0" i="1" smtClean="0">
                        <a:latin typeface="Cambria Math" panose="02040503050406030204" pitchFamily="18" charset="0"/>
                      </a:rPr>
                      <m:t>𝐶</m:t>
                    </m:r>
                    <m:r>
                      <a:rPr lang="zh-CN" altLang="en-US" sz="2400" i="1">
                        <a:latin typeface="Cambria Math" panose="02040503050406030204" pitchFamily="18" charset="0"/>
                      </a:rPr>
                      <m:t>时</m:t>
                    </m:r>
                  </m:oMath>
                </a14:m>
                <a:r>
                  <a:rPr lang="zh-CN" altLang="en-US" sz="2400" dirty="0"/>
                  <a:t>，由</a:t>
                </a:r>
                <a:r>
                  <a:rPr lang="en-US" altLang="zh-CN" sz="2400" dirty="0"/>
                  <a:t>KKT</a:t>
                </a:r>
                <a:r>
                  <a:rPr lang="zh-CN" altLang="en-US" sz="2400" dirty="0"/>
                  <a:t>条件可知：</a:t>
                </a:r>
                <a:endParaRPr lang="en-US" altLang="zh-CN" sz="2400" dirty="0"/>
              </a:p>
              <a:p>
                <a:pPr marL="0" indent="0">
                  <a:lnSpc>
                    <a:spcPct val="120000"/>
                  </a:lnSpc>
                  <a:spcBef>
                    <a:spcPts val="0"/>
                  </a:spcBef>
                  <a:buNone/>
                </a:pPr>
                <a:endParaRPr lang="en-US" altLang="zh-CN" sz="2400" dirty="0"/>
              </a:p>
              <a:p>
                <a:pPr marL="0" indent="0">
                  <a:lnSpc>
                    <a:spcPct val="120000"/>
                  </a:lnSpc>
                  <a:spcBef>
                    <a:spcPts val="0"/>
                  </a:spcBef>
                  <a:buNone/>
                </a:pPr>
                <a:endParaRPr lang="en-US" altLang="zh-CN" sz="2400" dirty="0"/>
              </a:p>
              <a:p>
                <a:pPr marL="0" indent="0">
                  <a:lnSpc>
                    <a:spcPct val="120000"/>
                  </a:lnSpc>
                  <a:spcBef>
                    <a:spcPts val="0"/>
                  </a:spcBef>
                  <a:buNone/>
                </a:pPr>
                <a:endParaRPr lang="en-US" altLang="zh-CN" sz="2400" dirty="0"/>
              </a:p>
              <a:p>
                <a:pPr marL="0" indent="0">
                  <a:lnSpc>
                    <a:spcPct val="120000"/>
                  </a:lnSpc>
                  <a:spcBef>
                    <a:spcPts val="0"/>
                  </a:spcBef>
                  <a:buNone/>
                </a:pPr>
                <a:r>
                  <a:rPr lang="zh-CN" altLang="en-US" sz="2400" dirty="0"/>
                  <a:t>于是</a:t>
                </a:r>
                <a14:m>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𝑛𝑒𝑤</m:t>
                        </m:r>
                      </m:sup>
                    </m:sSubSup>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=3</m:t>
                        </m:r>
                      </m:sub>
                      <m:sup>
                        <m:r>
                          <a:rPr lang="en-US" altLang="zh-CN" sz="2400" b="0" i="1" smtClean="0">
                            <a:latin typeface="Cambria Math" panose="02040503050406030204" pitchFamily="18" charset="0"/>
                          </a:rPr>
                          <m:t>𝑁</m:t>
                        </m:r>
                      </m:sup>
                      <m:e>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𝛼</m:t>
                            </m:r>
                          </m:e>
                          <m:sub>
                            <m:r>
                              <a:rPr lang="en-US" altLang="zh-CN" sz="2400" b="0" i="1" smtClean="0">
                                <a:latin typeface="Cambria Math" panose="02040503050406030204" pitchFamily="18" charset="0"/>
                              </a:rPr>
                              <m:t>𝑖</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𝐾</m:t>
                            </m:r>
                          </m:e>
                          <m:sub>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Sub>
                      </m:e>
                    </m:nary>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𝑛𝑒𝑤</m:t>
                        </m:r>
                      </m:sup>
                    </m:sSub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b="0" i="1" smtClean="0">
                            <a:latin typeface="Cambria Math" panose="02040503050406030204" pitchFamily="18" charset="0"/>
                          </a:rPr>
                          <m:t>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𝐾</m:t>
                        </m:r>
                      </m:e>
                      <m:sub>
                        <m:r>
                          <a:rPr lang="en-US" altLang="zh-CN" sz="2400" b="0" i="1" smtClean="0">
                            <a:latin typeface="Cambria Math" panose="02040503050406030204" pitchFamily="18" charset="0"/>
                          </a:rPr>
                          <m:t>1</m:t>
                        </m:r>
                        <m:r>
                          <a:rPr lang="en-US" altLang="zh-CN" sz="2400" i="1">
                            <a:latin typeface="Cambria Math" panose="02040503050406030204" pitchFamily="18" charset="0"/>
                          </a:rPr>
                          <m:t>1</m:t>
                        </m:r>
                      </m:sub>
                    </m:sSub>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b="0" i="1" smtClean="0">
                            <a:latin typeface="Cambria Math" panose="02040503050406030204" pitchFamily="18" charset="0"/>
                          </a:rPr>
                          <m:t>2</m:t>
                        </m:r>
                      </m:sub>
                      <m:sup>
                        <m:r>
                          <a:rPr lang="en-US" altLang="zh-CN" sz="2400" i="1">
                            <a:latin typeface="Cambria Math" panose="02040503050406030204" pitchFamily="18" charset="0"/>
                          </a:rPr>
                          <m:t>𝑛𝑒𝑤</m:t>
                        </m:r>
                      </m:sup>
                    </m:sSub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b="0" i="1" smtClean="0">
                            <a:latin typeface="Cambria Math" panose="02040503050406030204" pitchFamily="18" charset="0"/>
                          </a:rPr>
                          <m:t>2</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𝐾</m:t>
                        </m:r>
                      </m:e>
                      <m:sub>
                        <m:r>
                          <a:rPr lang="en-US" altLang="zh-CN" sz="2400" b="0" i="1" smtClean="0">
                            <a:latin typeface="Cambria Math" panose="02040503050406030204" pitchFamily="18" charset="0"/>
                          </a:rPr>
                          <m:t>2</m:t>
                        </m:r>
                        <m:r>
                          <a:rPr lang="en-US" altLang="zh-CN" sz="2400" i="1">
                            <a:latin typeface="Cambria Math" panose="02040503050406030204" pitchFamily="18" charset="0"/>
                          </a:rPr>
                          <m:t>1</m:t>
                        </m:r>
                      </m:sub>
                    </m:sSub>
                    <m:r>
                      <a:rPr lang="en-US" altLang="zh-CN" sz="2400" b="0" i="1" smtClean="0">
                        <a:latin typeface="Cambria Math" panose="02040503050406030204" pitchFamily="18" charset="0"/>
                      </a:rPr>
                      <m:t>     (4.77)</m:t>
                    </m:r>
                  </m:oMath>
                </a14:m>
                <a:endParaRPr lang="en-US" altLang="zh-CN" sz="2400" dirty="0"/>
              </a:p>
              <a:p>
                <a:pPr marL="0" indent="0">
                  <a:lnSpc>
                    <a:spcPct val="120000"/>
                  </a:lnSpc>
                  <a:spcBef>
                    <a:spcPts val="0"/>
                  </a:spcBef>
                  <a:buNone/>
                </a:pPr>
                <a:r>
                  <a:rPr lang="zh-CN" altLang="en-US" sz="2400" dirty="0"/>
                  <a:t>由</a:t>
                </a:r>
                <a14:m>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i="1">
                            <a:latin typeface="Cambria Math" panose="02040503050406030204" pitchFamily="18" charset="0"/>
                          </a:rPr>
                          <m:t>E</m:t>
                        </m:r>
                      </m:e>
                      <m:sub>
                        <m:r>
                          <a:rPr lang="en-US" altLang="zh-CN" sz="2400" b="0" i="1" smtClean="0">
                            <a:latin typeface="Cambria Math" panose="02040503050406030204" pitchFamily="18" charset="0"/>
                          </a:rPr>
                          <m:t>1</m:t>
                        </m:r>
                      </m:sub>
                    </m:sSub>
                    <m:r>
                      <a:rPr lang="zh-CN" altLang="en-US" sz="2400" i="1">
                        <a:latin typeface="Cambria Math" panose="02040503050406030204" pitchFamily="18" charset="0"/>
                      </a:rPr>
                      <m:t>的</m:t>
                    </m:r>
                  </m:oMath>
                </a14:m>
                <a:r>
                  <a:rPr lang="zh-CN" altLang="en-US" sz="2400" dirty="0"/>
                  <a:t>定义式</a:t>
                </a:r>
                <a:r>
                  <a:rPr lang="en-US" altLang="zh-CN" sz="2400" dirty="0"/>
                  <a:t>(4.72)</a:t>
                </a:r>
                <a:r>
                  <a:rPr lang="zh-CN" altLang="en-US" sz="2400" dirty="0"/>
                  <a:t>有</a:t>
                </a:r>
                <a14:m>
                  <m:oMath xmlns:m="http://schemas.openxmlformats.org/officeDocument/2006/math">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          </m:t>
                        </m:r>
                        <m:r>
                          <a:rPr lang="en-US" altLang="zh-CN" sz="2400" i="1">
                            <a:latin typeface="Cambria Math" panose="02040503050406030204" pitchFamily="18" charset="0"/>
                          </a:rPr>
                          <m:t>𝐸</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=3</m:t>
                        </m:r>
                      </m:sub>
                      <m:sup>
                        <m:r>
                          <a:rPr lang="en-US" altLang="zh-CN" sz="2400" i="1">
                            <a:latin typeface="Cambria Math" panose="02040503050406030204" pitchFamily="18" charset="0"/>
                          </a:rPr>
                          <m:t>𝑁</m:t>
                        </m:r>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𝐾</m:t>
                            </m:r>
                          </m:e>
                          <m:sub>
                            <m:r>
                              <a:rPr lang="en-US" altLang="zh-CN" sz="2400" i="1">
                                <a:latin typeface="Cambria Math" panose="02040503050406030204" pitchFamily="18" charset="0"/>
                              </a:rPr>
                              <m:t>𝑖</m:t>
                            </m:r>
                            <m:r>
                              <a:rPr lang="en-US" altLang="zh-CN" sz="2400" i="1">
                                <a:latin typeface="Cambria Math" panose="02040503050406030204" pitchFamily="18" charset="0"/>
                              </a:rPr>
                              <m:t>1</m:t>
                            </m:r>
                          </m:sub>
                        </m:sSub>
                      </m:e>
                    </m:nary>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up>
                        <m:r>
                          <a:rPr lang="en-US" altLang="zh-CN" sz="2400" i="1">
                            <a:latin typeface="Cambria Math" panose="02040503050406030204" pitchFamily="18" charset="0"/>
                          </a:rPr>
                          <m:t>𝑜𝑙𝑑</m:t>
                        </m:r>
                      </m:sup>
                    </m:sSub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𝐾</m:t>
                        </m:r>
                      </m:e>
                      <m:sub>
                        <m:r>
                          <a:rPr lang="en-US" altLang="zh-CN" sz="2400" i="1">
                            <a:latin typeface="Cambria Math" panose="02040503050406030204" pitchFamily="18" charset="0"/>
                          </a:rPr>
                          <m:t>11</m:t>
                        </m:r>
                      </m:sub>
                    </m:sSub>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up>
                        <m:r>
                          <a:rPr lang="en-US" altLang="zh-CN" sz="2400" i="1">
                            <a:latin typeface="Cambria Math" panose="02040503050406030204" pitchFamily="18" charset="0"/>
                          </a:rPr>
                          <m:t>𝑜𝑙𝑑</m:t>
                        </m:r>
                      </m:sup>
                    </m:sSub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2</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𝐾</m:t>
                        </m:r>
                      </m:e>
                      <m:sub>
                        <m:r>
                          <a:rPr lang="en-US" altLang="zh-CN" sz="2400" i="1">
                            <a:latin typeface="Cambria Math" panose="02040503050406030204" pitchFamily="18" charset="0"/>
                          </a:rPr>
                          <m:t>21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1</m:t>
                        </m:r>
                      </m:sub>
                    </m:sSub>
                  </m:oMath>
                </a14:m>
                <a:endParaRPr lang="en-US" altLang="zh-CN" sz="2400" dirty="0"/>
              </a:p>
              <a:p>
                <a:pPr marL="0" indent="0">
                  <a:lnSpc>
                    <a:spcPct val="120000"/>
                  </a:lnSpc>
                  <a:spcBef>
                    <a:spcPts val="0"/>
                  </a:spcBef>
                  <a:buNone/>
                </a:pPr>
                <a:r>
                  <a:rPr lang="zh-CN" altLang="en-US" sz="2400" dirty="0"/>
                  <a:t>则式</a:t>
                </a:r>
                <a:r>
                  <a:rPr lang="en-US" altLang="zh-CN" sz="2400" dirty="0"/>
                  <a:t>(4.77)</a:t>
                </a:r>
                <a:r>
                  <a:rPr lang="zh-CN" altLang="en-US" sz="2400" dirty="0"/>
                  <a:t>的前两项可写成：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1</m:t>
                        </m:r>
                      </m:sub>
                    </m:sSub>
                    <m:r>
                      <a:rPr lang="en-US" altLang="zh-CN" sz="2400" b="0" i="1" smtClean="0">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=3</m:t>
                        </m:r>
                      </m:sub>
                      <m:sup>
                        <m:r>
                          <a:rPr lang="en-US" altLang="zh-CN" sz="2400" i="1">
                            <a:latin typeface="Cambria Math" panose="02040503050406030204" pitchFamily="18" charset="0"/>
                          </a:rPr>
                          <m:t>𝑁</m:t>
                        </m:r>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𝐾</m:t>
                            </m:r>
                          </m:e>
                          <m:sub>
                            <m:r>
                              <a:rPr lang="en-US" altLang="zh-CN" sz="2400" i="1">
                                <a:latin typeface="Cambria Math" panose="02040503050406030204" pitchFamily="18" charset="0"/>
                              </a:rPr>
                              <m:t>𝑖</m:t>
                            </m:r>
                            <m:r>
                              <a:rPr lang="en-US" altLang="zh-CN" sz="2400" i="1">
                                <a:latin typeface="Cambria Math" panose="02040503050406030204" pitchFamily="18" charset="0"/>
                              </a:rPr>
                              <m:t>1</m:t>
                            </m:r>
                          </m:sub>
                        </m:sSub>
                        <m:r>
                          <a:rPr lang="en-US" altLang="zh-CN" sz="2400" b="0" i="1" smtClean="0">
                            <a:latin typeface="Cambria Math" panose="02040503050406030204" pitchFamily="18" charset="0"/>
                          </a:rPr>
                          <m:t>=</m:t>
                        </m:r>
                      </m:e>
                    </m:nary>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1</m:t>
                        </m:r>
                      </m:sub>
                    </m:sSub>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up>
                        <m:r>
                          <a:rPr lang="en-US" altLang="zh-CN" sz="2400" b="0" i="1" smtClean="0">
                            <a:latin typeface="Cambria Math" panose="02040503050406030204" pitchFamily="18" charset="0"/>
                          </a:rPr>
                          <m:t>𝑜𝑙𝑑</m:t>
                        </m:r>
                      </m:sup>
                    </m:sSub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𝐾</m:t>
                        </m:r>
                      </m:e>
                      <m:sub>
                        <m:r>
                          <a:rPr lang="en-US" altLang="zh-CN" sz="2400" i="1">
                            <a:latin typeface="Cambria Math" panose="02040503050406030204" pitchFamily="18" charset="0"/>
                          </a:rPr>
                          <m:t>11</m:t>
                        </m:r>
                      </m:sub>
                    </m:sSub>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up>
                        <m:r>
                          <a:rPr lang="en-US" altLang="zh-CN" sz="2400" b="0" i="1" smtClean="0">
                            <a:latin typeface="Cambria Math" panose="02040503050406030204" pitchFamily="18" charset="0"/>
                          </a:rPr>
                          <m:t>𝑜𝑙𝑑</m:t>
                        </m:r>
                      </m:sup>
                    </m:sSub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2</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𝐾</m:t>
                        </m:r>
                      </m:e>
                      <m:sub>
                        <m:r>
                          <a:rPr lang="en-US" altLang="zh-CN" sz="2400" i="1">
                            <a:latin typeface="Cambria Math" panose="02040503050406030204" pitchFamily="18" charset="0"/>
                          </a:rPr>
                          <m:t>21</m:t>
                        </m:r>
                      </m:sub>
                    </m:sSub>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𝑏</m:t>
                        </m:r>
                      </m:e>
                      <m:sup>
                        <m:r>
                          <a:rPr lang="en-US" altLang="zh-CN" sz="2400" b="0" i="1" smtClean="0">
                            <a:latin typeface="Cambria Math" panose="02040503050406030204" pitchFamily="18" charset="0"/>
                          </a:rPr>
                          <m:t>𝑜𝑙𝑑</m:t>
                        </m:r>
                      </m:sup>
                    </m:sSup>
                  </m:oMath>
                </a14:m>
                <a:endParaRPr lang="en-US" altLang="zh-CN" sz="2400" dirty="0"/>
              </a:p>
              <a:p>
                <a:pPr marL="0" indent="0">
                  <a:lnSpc>
                    <a:spcPct val="120000"/>
                  </a:lnSpc>
                  <a:spcBef>
                    <a:spcPts val="0"/>
                  </a:spcBef>
                  <a:buNone/>
                </a:pPr>
                <a:endParaRPr lang="en-US" altLang="zh-CN" sz="2400" dirty="0"/>
              </a:p>
              <a:p>
                <a:pPr marL="0" indent="0">
                  <a:lnSpc>
                    <a:spcPct val="120000"/>
                  </a:lnSpc>
                  <a:spcBef>
                    <a:spcPts val="0"/>
                  </a:spcBef>
                  <a:buNone/>
                </a:pPr>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98277" y="1309130"/>
                <a:ext cx="11615166" cy="5548869"/>
              </a:xfrm>
              <a:blipFill>
                <a:blip r:embed="rId3"/>
                <a:stretch>
                  <a:fillRect l="-840" t="-220" r="-262"/>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BE77303B-CF92-4CCC-1E61-7B33FE914916}"/>
              </a:ext>
            </a:extLst>
          </p:cNvPr>
          <p:cNvSpPr>
            <a:spLocks noGrp="1"/>
          </p:cNvSpPr>
          <p:nvPr>
            <p:ph type="title"/>
          </p:nvPr>
        </p:nvSpPr>
        <p:spPr>
          <a:xfrm>
            <a:off x="293688" y="222250"/>
            <a:ext cx="11523662" cy="677863"/>
          </a:xfrm>
        </p:spPr>
        <p:txBody>
          <a:bodyPr/>
          <a:lstStyle/>
          <a:p>
            <a:pPr algn="l"/>
            <a:r>
              <a:rPr lang="zh-CN" altLang="en-US" dirty="0">
                <a:solidFill>
                  <a:schemeClr val="tx1"/>
                </a:solidFill>
              </a:rPr>
              <a:t>变量的选择方法</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C69B779-8D44-1293-E16F-4111238D7C3B}"/>
                  </a:ext>
                </a:extLst>
              </p:cNvPr>
              <p:cNvSpPr txBox="1"/>
              <p:nvPr/>
            </p:nvSpPr>
            <p:spPr>
              <a:xfrm>
                <a:off x="3669192" y="2528625"/>
                <a:ext cx="2636668" cy="11308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240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𝑁</m:t>
                          </m:r>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b="0" i="1" smtClean="0">
                                  <a:latin typeface="Cambria Math" panose="02040503050406030204" pitchFamily="18" charset="0"/>
                                </a:rPr>
                                <m:t>𝑖</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b="0" i="1" smtClean="0">
                                  <a:latin typeface="Cambria Math" panose="02040503050406030204" pitchFamily="18" charset="0"/>
                                </a:rPr>
                                <m:t>𝑖</m:t>
                              </m:r>
                            </m:sub>
                          </m:sSub>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𝐾</m:t>
                              </m:r>
                            </m:e>
                            <m:sub>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1</m:t>
                              </m:r>
                            </m:sub>
                          </m:sSub>
                        </m:e>
                      </m:nary>
                    </m:oMath>
                  </m:oMathPara>
                </a14:m>
                <a:endParaRPr lang="zh-CN" altLang="en-US" sz="2400" dirty="0"/>
              </a:p>
            </p:txBody>
          </p:sp>
        </mc:Choice>
        <mc:Fallback xmlns="">
          <p:sp>
            <p:nvSpPr>
              <p:cNvPr id="4" name="文本框 3">
                <a:extLst>
                  <a:ext uri="{FF2B5EF4-FFF2-40B4-BE49-F238E27FC236}">
                    <a16:creationId xmlns:a16="http://schemas.microsoft.com/office/drawing/2014/main" id="{EC69B779-8D44-1293-E16F-4111238D7C3B}"/>
                  </a:ext>
                </a:extLst>
              </p:cNvPr>
              <p:cNvSpPr txBox="1">
                <a:spLocks noRot="1" noChangeAspect="1" noMove="1" noResize="1" noEditPoints="1" noAdjustHandles="1" noChangeArrowheads="1" noChangeShapeType="1" noTextEdit="1"/>
              </p:cNvSpPr>
              <p:nvPr/>
            </p:nvSpPr>
            <p:spPr>
              <a:xfrm>
                <a:off x="3669192" y="2528625"/>
                <a:ext cx="2636668" cy="1130822"/>
              </a:xfrm>
              <a:prstGeom prst="rect">
                <a:avLst/>
              </a:prstGeom>
              <a:blipFill>
                <a:blip r:embed="rId4"/>
                <a:stretch>
                  <a:fillRect r="-23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4589224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98277" y="1309130"/>
                <a:ext cx="11615166" cy="5548869"/>
              </a:xfrm>
            </p:spPr>
            <p:txBody>
              <a:bodyPr>
                <a:noAutofit/>
              </a:bodyPr>
              <a:lstStyle/>
              <a:p>
                <a:pPr marL="0" indent="0">
                  <a:lnSpc>
                    <a:spcPct val="150000"/>
                  </a:lnSpc>
                  <a:spcBef>
                    <a:spcPts val="0"/>
                  </a:spcBef>
                  <a:buNone/>
                </a:pPr>
                <a:r>
                  <a:rPr lang="en-US" altLang="zh-CN" sz="2400" dirty="0"/>
                  <a:t>3.</a:t>
                </a:r>
                <a:r>
                  <a:rPr lang="zh-CN" altLang="en-US" sz="2400" dirty="0"/>
                  <a:t>计算阈值</a:t>
                </a:r>
                <a:r>
                  <a:rPr lang="en-US" altLang="zh-CN" sz="2400" dirty="0"/>
                  <a:t>b</a:t>
                </a:r>
                <a:r>
                  <a:rPr lang="zh-CN" altLang="en-US" sz="2400" dirty="0"/>
                  <a:t>和差值</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𝑖</m:t>
                        </m:r>
                      </m:sub>
                    </m:sSub>
                  </m:oMath>
                </a14:m>
                <a:endParaRPr lang="en-US" altLang="zh-CN" sz="2400" dirty="0"/>
              </a:p>
              <a:p>
                <a:pPr marL="0" indent="0">
                  <a:lnSpc>
                    <a:spcPct val="150000"/>
                  </a:lnSpc>
                  <a:spcBef>
                    <a:spcPts val="0"/>
                  </a:spcBef>
                  <a:buNone/>
                </a:pPr>
                <a:r>
                  <a:rPr lang="zh-CN" altLang="en-US" sz="2400" dirty="0"/>
                  <a:t>代入式</a:t>
                </a:r>
                <a:r>
                  <a:rPr lang="en-US" altLang="zh-CN" sz="2400" dirty="0"/>
                  <a:t>(4.77)</a:t>
                </a:r>
                <a:r>
                  <a:rPr lang="zh-CN" altLang="en-US" sz="2400" dirty="0"/>
                  <a:t>，得 </a:t>
                </a:r>
                <a:endParaRPr lang="en-US" altLang="zh-CN" sz="2400" dirty="0"/>
              </a:p>
              <a:p>
                <a:pPr marL="0" indent="0">
                  <a:lnSpc>
                    <a:spcPct val="150000"/>
                  </a:lnSpc>
                  <a:spcBef>
                    <a:spcPts val="0"/>
                  </a:spcBef>
                  <a:buNone/>
                </a:pPr>
                <a14:m>
                  <m:oMathPara xmlns:m="http://schemas.openxmlformats.org/officeDocument/2006/math">
                    <m:oMathParaPr>
                      <m:jc m:val="centerGroup"/>
                    </m:oMathParaPr>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𝑏</m:t>
                          </m:r>
                        </m:e>
                        <m:sub>
                          <m:r>
                            <a:rPr lang="en-US" altLang="zh-CN" sz="2400" i="1">
                              <a:latin typeface="Cambria Math" panose="02040503050406030204" pitchFamily="18" charset="0"/>
                            </a:rPr>
                            <m:t>1</m:t>
                          </m:r>
                        </m:sub>
                        <m:sup>
                          <m:r>
                            <a:rPr lang="en-US" altLang="zh-CN" sz="2400" i="1">
                              <a:latin typeface="Cambria Math" panose="02040503050406030204" pitchFamily="18" charset="0"/>
                            </a:rPr>
                            <m:t>𝑛𝑒𝑤</m:t>
                          </m:r>
                        </m:sup>
                      </m:sSubSup>
                      <m:r>
                        <a:rPr lang="en-US" altLang="zh-CN" sz="2400" b="0" i="1" smtClean="0">
                          <a:latin typeface="Cambria Math" panose="02040503050406030204" pitchFamily="18" charset="0"/>
                        </a:rPr>
                        <m:t>=</m:t>
                      </m:r>
                      <m:r>
                        <a:rPr lang="en-US" altLang="zh-CN" sz="240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𝐾</m:t>
                          </m:r>
                        </m:e>
                        <m:sub>
                          <m:r>
                            <a:rPr lang="en-US" altLang="zh-CN" sz="2400" i="1">
                              <a:latin typeface="Cambria Math" panose="02040503050406030204" pitchFamily="18" charset="0"/>
                            </a:rPr>
                            <m:t>11</m:t>
                          </m:r>
                        </m:sub>
                      </m:sSub>
                      <m:d>
                        <m:dPr>
                          <m:ctrlPr>
                            <a:rPr lang="en-US" altLang="zh-CN" sz="2400" b="0" i="1" smtClean="0">
                              <a:latin typeface="Cambria Math" panose="02040503050406030204" pitchFamily="18" charset="0"/>
                            </a:rPr>
                          </m:ctrlPr>
                        </m:dPr>
                        <m:e>
                          <m:sSubSup>
                            <m:sSubSupPr>
                              <m:ctrlPr>
                                <a:rPr lang="en-US" altLang="zh-CN" sz="2400" i="1">
                                  <a:latin typeface="Cambria Math" panose="02040503050406030204" pitchFamily="18" charset="0"/>
                                </a:rPr>
                              </m:ctrlPr>
                            </m:sSubSupPr>
                            <m:e>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up>
                                  <m:r>
                                    <a:rPr lang="en-US" altLang="zh-CN" sz="2400" b="0" i="1" smtClean="0">
                                      <a:latin typeface="Cambria Math" panose="02040503050406030204" pitchFamily="18" charset="0"/>
                                    </a:rPr>
                                    <m:t>𝑛𝑒𝑤</m:t>
                                  </m:r>
                                </m:sup>
                              </m:sSubSup>
                              <m:r>
                                <a:rPr lang="en-US" altLang="zh-CN" sz="2400" b="0" i="1" smtClean="0">
                                  <a:latin typeface="Cambria Math" panose="02040503050406030204" pitchFamily="18" charset="0"/>
                                </a:rPr>
                                <m:t>−</m:t>
                              </m:r>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up>
                              <m:r>
                                <a:rPr lang="en-US" altLang="zh-CN" sz="2400" i="1">
                                  <a:latin typeface="Cambria Math" panose="02040503050406030204" pitchFamily="18" charset="0"/>
                                </a:rPr>
                                <m:t>𝑜𝑙𝑑</m:t>
                              </m:r>
                            </m:sup>
                          </m:sSubSup>
                        </m:e>
                      </m:d>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b="0" i="1" smtClean="0">
                              <a:latin typeface="Cambria Math" panose="02040503050406030204" pitchFamily="18" charset="0"/>
                            </a:rPr>
                            <m:t>2</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𝐾</m:t>
                          </m:r>
                        </m:e>
                        <m:sub>
                          <m:r>
                            <a:rPr lang="en-US" altLang="zh-CN" sz="2400" b="0" i="1" smtClean="0">
                              <a:latin typeface="Cambria Math" panose="02040503050406030204" pitchFamily="18" charset="0"/>
                            </a:rPr>
                            <m:t>2</m:t>
                          </m:r>
                          <m:r>
                            <a:rPr lang="en-US" altLang="zh-CN" sz="2400" i="1">
                              <a:latin typeface="Cambria Math" panose="02040503050406030204" pitchFamily="18" charset="0"/>
                            </a:rPr>
                            <m:t>1</m:t>
                          </m:r>
                        </m:sub>
                      </m:sSub>
                      <m:d>
                        <m:dPr>
                          <m:ctrlPr>
                            <a:rPr lang="en-US" altLang="zh-CN" sz="2400" i="1">
                              <a:latin typeface="Cambria Math" panose="02040503050406030204" pitchFamily="18" charset="0"/>
                            </a:rPr>
                          </m:ctrlPr>
                        </m:dPr>
                        <m:e>
                          <m:sSubSup>
                            <m:sSubSupPr>
                              <m:ctrlPr>
                                <a:rPr lang="en-US" altLang="zh-CN" sz="2400" i="1">
                                  <a:latin typeface="Cambria Math" panose="02040503050406030204" pitchFamily="18" charset="0"/>
                                </a:rPr>
                              </m:ctrlPr>
                            </m:sSubSupPr>
                            <m:e>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b="0" i="1" smtClean="0">
                                      <a:latin typeface="Cambria Math" panose="02040503050406030204" pitchFamily="18" charset="0"/>
                                    </a:rPr>
                                    <m:t>2</m:t>
                                  </m:r>
                                </m:sub>
                                <m:sup>
                                  <m:r>
                                    <a:rPr lang="en-US" altLang="zh-CN" sz="2400" i="1">
                                      <a:latin typeface="Cambria Math" panose="02040503050406030204" pitchFamily="18" charset="0"/>
                                    </a:rPr>
                                    <m:t>𝑛𝑒𝑤</m:t>
                                  </m:r>
                                </m:sup>
                              </m:sSubSup>
                              <m:r>
                                <a:rPr lang="en-US" altLang="zh-CN" sz="2400" i="1">
                                  <a:latin typeface="Cambria Math" panose="02040503050406030204" pitchFamily="18" charset="0"/>
                                </a:rPr>
                                <m:t>−</m:t>
                              </m:r>
                              <m:r>
                                <a:rPr lang="zh-CN" altLang="en-US" sz="2400" i="1">
                                  <a:latin typeface="Cambria Math" panose="02040503050406030204" pitchFamily="18" charset="0"/>
                                </a:rPr>
                                <m:t>𝛼</m:t>
                              </m:r>
                            </m:e>
                            <m:sub>
                              <m:r>
                                <a:rPr lang="en-US" altLang="zh-CN" sz="2400" b="0" i="1" smtClean="0">
                                  <a:latin typeface="Cambria Math" panose="02040503050406030204" pitchFamily="18" charset="0"/>
                                </a:rPr>
                                <m:t>2</m:t>
                              </m:r>
                            </m:sub>
                            <m:sup>
                              <m:r>
                                <a:rPr lang="en-US" altLang="zh-CN" sz="2400" i="1">
                                  <a:latin typeface="Cambria Math" panose="02040503050406030204" pitchFamily="18" charset="0"/>
                                </a:rPr>
                                <m:t>𝑜𝑙𝑑</m:t>
                              </m:r>
                            </m:sup>
                          </m:sSubSup>
                        </m:e>
                      </m:d>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𝑏</m:t>
                          </m:r>
                        </m:e>
                        <m:sup>
                          <m:r>
                            <a:rPr lang="en-US" altLang="zh-CN" sz="2400" b="0" i="1" smtClean="0">
                              <a:latin typeface="Cambria Math" panose="02040503050406030204" pitchFamily="18" charset="0"/>
                            </a:rPr>
                            <m:t>𝑜𝑙𝑑</m:t>
                          </m:r>
                        </m:sup>
                      </m:sSup>
                      <m:r>
                        <a:rPr lang="en-US" altLang="zh-CN" sz="2400" b="0" i="1" smtClean="0">
                          <a:latin typeface="Cambria Math" panose="02040503050406030204" pitchFamily="18" charset="0"/>
                        </a:rPr>
                        <m:t>    (4.78)</m:t>
                      </m:r>
                    </m:oMath>
                  </m:oMathPara>
                </a14:m>
                <a:endParaRPr lang="en-US" altLang="zh-CN" sz="2400" dirty="0"/>
              </a:p>
              <a:p>
                <a:pPr marL="0" indent="0">
                  <a:lnSpc>
                    <a:spcPct val="150000"/>
                  </a:lnSpc>
                  <a:spcBef>
                    <a:spcPts val="0"/>
                  </a:spcBef>
                  <a:buNone/>
                </a:pPr>
                <a:r>
                  <a:rPr lang="zh-CN" altLang="en-US" sz="2400" dirty="0"/>
                  <a:t>同样，如果</a:t>
                </a:r>
                <a14:m>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b="0" i="1" smtClean="0">
                            <a:latin typeface="Cambria Math" panose="02040503050406030204" pitchFamily="18" charset="0"/>
                          </a:rPr>
                          <m:t>0&lt;</m:t>
                        </m:r>
                        <m:r>
                          <a:rPr lang="zh-CN" altLang="en-US" sz="2400" i="1" smtClean="0">
                            <a:latin typeface="Cambria Math" panose="02040503050406030204" pitchFamily="18" charset="0"/>
                          </a:rPr>
                          <m:t>𝛼</m:t>
                        </m:r>
                      </m:e>
                      <m:sub>
                        <m:r>
                          <a:rPr lang="en-US" altLang="zh-CN" sz="2400" b="0" i="1" smtClean="0">
                            <a:latin typeface="Cambria Math" panose="02040503050406030204" pitchFamily="18" charset="0"/>
                          </a:rPr>
                          <m:t>2</m:t>
                        </m:r>
                      </m:sub>
                      <m:sup>
                        <m:r>
                          <a:rPr lang="en-US" altLang="zh-CN" sz="2400" b="0" i="1" smtClean="0">
                            <a:latin typeface="Cambria Math" panose="02040503050406030204" pitchFamily="18" charset="0"/>
                          </a:rPr>
                          <m:t>𝑛𝑒𝑤</m:t>
                        </m:r>
                      </m:sup>
                    </m:sSubSup>
                    <m:r>
                      <a:rPr lang="en-US" altLang="zh-CN" sz="2400" b="0" i="1" smtClean="0">
                        <a:latin typeface="Cambria Math" panose="02040503050406030204" pitchFamily="18" charset="0"/>
                      </a:rPr>
                      <m:t>&lt;</m:t>
                    </m:r>
                    <m:r>
                      <a:rPr lang="en-US" altLang="zh-CN" sz="2400" b="0" i="1" smtClean="0">
                        <a:latin typeface="Cambria Math" panose="02040503050406030204" pitchFamily="18" charset="0"/>
                      </a:rPr>
                      <m:t>𝐶</m:t>
                    </m:r>
                    <m:r>
                      <a:rPr lang="en-US" altLang="zh-CN" sz="2400" b="0" i="1" smtClean="0">
                        <a:latin typeface="Cambria Math" panose="02040503050406030204" pitchFamily="18" charset="0"/>
                      </a:rPr>
                      <m:t>,</m:t>
                    </m:r>
                    <m:r>
                      <a:rPr lang="zh-CN" altLang="en-US" sz="2400" i="1">
                        <a:latin typeface="Cambria Math" panose="02040503050406030204" pitchFamily="18" charset="0"/>
                      </a:rPr>
                      <m:t>那么</m:t>
                    </m:r>
                    <m:r>
                      <a:rPr lang="en-US" altLang="zh-CN" sz="2400" b="0" i="0" smtClean="0">
                        <a:latin typeface="Cambria Math" panose="02040503050406030204" pitchFamily="18" charset="0"/>
                      </a:rPr>
                      <m:t>,</m:t>
                    </m:r>
                  </m:oMath>
                </a14:m>
                <a:endParaRPr lang="en-US" altLang="zh-CN" sz="2400" dirty="0"/>
              </a:p>
              <a:p>
                <a:pPr marL="0" indent="0">
                  <a:lnSpc>
                    <a:spcPct val="150000"/>
                  </a:lnSpc>
                  <a:spcBef>
                    <a:spcPts val="0"/>
                  </a:spcBef>
                  <a:buNone/>
                </a:pPr>
                <a14:m>
                  <m:oMathPara xmlns:m="http://schemas.openxmlformats.org/officeDocument/2006/math">
                    <m:oMathParaPr>
                      <m:jc m:val="centerGroup"/>
                    </m:oMathParaPr>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2</m:t>
                          </m:r>
                        </m:sub>
                        <m:sup>
                          <m:r>
                            <a:rPr lang="en-US" altLang="zh-CN" sz="2400" b="0" i="1" smtClean="0">
                              <a:latin typeface="Cambria Math" panose="02040503050406030204" pitchFamily="18" charset="0"/>
                            </a:rPr>
                            <m:t>𝑛𝑒𝑤</m:t>
                          </m:r>
                        </m:sup>
                      </m:sSubSup>
                      <m:r>
                        <a:rPr lang="en-US" altLang="zh-CN" sz="2400" b="0" i="1" smtClean="0">
                          <a:latin typeface="Cambria Math" panose="02040503050406030204" pitchFamily="18" charset="0"/>
                        </a:rPr>
                        <m:t>=</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b="0" i="1" smtClean="0">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𝐾</m:t>
                          </m:r>
                        </m:e>
                        <m:sub>
                          <m:r>
                            <a:rPr lang="en-US" altLang="zh-CN" sz="2400" i="1">
                              <a:latin typeface="Cambria Math" panose="02040503050406030204" pitchFamily="18" charset="0"/>
                            </a:rPr>
                            <m:t>1</m:t>
                          </m:r>
                          <m:r>
                            <a:rPr lang="en-US" altLang="zh-CN" sz="2400" b="0" i="1" smtClean="0">
                              <a:latin typeface="Cambria Math" panose="02040503050406030204" pitchFamily="18" charset="0"/>
                            </a:rPr>
                            <m:t>2</m:t>
                          </m:r>
                        </m:sub>
                      </m:sSub>
                      <m:d>
                        <m:dPr>
                          <m:ctrlPr>
                            <a:rPr lang="en-US" altLang="zh-CN" sz="2400" b="0" i="1">
                              <a:latin typeface="Cambria Math" panose="02040503050406030204" pitchFamily="18" charset="0"/>
                            </a:rPr>
                          </m:ctrlPr>
                        </m:dPr>
                        <m:e>
                          <m:sSubSup>
                            <m:sSubSupPr>
                              <m:ctrlPr>
                                <a:rPr lang="en-US" altLang="zh-CN" sz="2400" i="1">
                                  <a:latin typeface="Cambria Math" panose="02040503050406030204" pitchFamily="18" charset="0"/>
                                </a:rPr>
                              </m:ctrlPr>
                            </m:sSubSupPr>
                            <m:e>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up>
                                  <m:r>
                                    <a:rPr lang="en-US" altLang="zh-CN" sz="2400" i="1">
                                      <a:latin typeface="Cambria Math" panose="02040503050406030204" pitchFamily="18" charset="0"/>
                                    </a:rPr>
                                    <m:t>𝑛𝑒𝑤</m:t>
                                  </m:r>
                                </m:sup>
                              </m:sSubSup>
                              <m:r>
                                <a:rPr lang="en-US" altLang="zh-CN" sz="2400" i="1">
                                  <a:latin typeface="Cambria Math" panose="02040503050406030204" pitchFamily="18" charset="0"/>
                                </a:rPr>
                                <m:t>−</m:t>
                              </m:r>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up>
                              <m:r>
                                <a:rPr lang="en-US" altLang="zh-CN" sz="2400" i="1">
                                  <a:latin typeface="Cambria Math" panose="02040503050406030204" pitchFamily="18" charset="0"/>
                                </a:rPr>
                                <m:t>𝑜𝑙𝑑</m:t>
                              </m:r>
                            </m:sup>
                          </m:sSubSup>
                        </m:e>
                      </m:d>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2</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𝐾</m:t>
                          </m:r>
                        </m:e>
                        <m:sub>
                          <m:r>
                            <a:rPr lang="en-US" altLang="zh-CN" sz="2400" i="1">
                              <a:latin typeface="Cambria Math" panose="02040503050406030204" pitchFamily="18" charset="0"/>
                            </a:rPr>
                            <m:t>2</m:t>
                          </m:r>
                          <m:r>
                            <a:rPr lang="en-US" altLang="zh-CN" sz="2400" b="0" i="1" smtClean="0">
                              <a:latin typeface="Cambria Math" panose="02040503050406030204" pitchFamily="18" charset="0"/>
                            </a:rPr>
                            <m:t>2</m:t>
                          </m:r>
                        </m:sub>
                      </m:sSub>
                      <m:d>
                        <m:dPr>
                          <m:ctrlPr>
                            <a:rPr lang="en-US" altLang="zh-CN" sz="2400" b="0" i="1">
                              <a:latin typeface="Cambria Math" panose="02040503050406030204" pitchFamily="18" charset="0"/>
                            </a:rPr>
                          </m:ctrlPr>
                        </m:dPr>
                        <m:e>
                          <m:sSubSup>
                            <m:sSubSupPr>
                              <m:ctrlPr>
                                <a:rPr lang="en-US" altLang="zh-CN" sz="2400" i="1">
                                  <a:latin typeface="Cambria Math" panose="02040503050406030204" pitchFamily="18" charset="0"/>
                                </a:rPr>
                              </m:ctrlPr>
                            </m:sSubSupPr>
                            <m:e>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up>
                                  <m:r>
                                    <a:rPr lang="en-US" altLang="zh-CN" sz="2400" i="1">
                                      <a:latin typeface="Cambria Math" panose="02040503050406030204" pitchFamily="18" charset="0"/>
                                    </a:rPr>
                                    <m:t>𝑛𝑒𝑤</m:t>
                                  </m:r>
                                </m:sup>
                              </m:sSubSup>
                              <m:r>
                                <a:rPr lang="en-US" altLang="zh-CN" sz="2400" i="1">
                                  <a:latin typeface="Cambria Math" panose="02040503050406030204" pitchFamily="18" charset="0"/>
                                </a:rPr>
                                <m:t>−</m:t>
                              </m:r>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up>
                              <m:r>
                                <a:rPr lang="en-US" altLang="zh-CN" sz="2400" i="1">
                                  <a:latin typeface="Cambria Math" panose="02040503050406030204" pitchFamily="18" charset="0"/>
                                </a:rPr>
                                <m:t>𝑜𝑙𝑑</m:t>
                              </m:r>
                            </m:sup>
                          </m:sSubSup>
                        </m:e>
                      </m:d>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𝑏</m:t>
                          </m:r>
                        </m:e>
                        <m:sup>
                          <m:r>
                            <a:rPr lang="en-US" altLang="zh-CN" sz="2400" i="1">
                              <a:latin typeface="Cambria Math" panose="02040503050406030204" pitchFamily="18" charset="0"/>
                            </a:rPr>
                            <m:t>𝑜𝑙𝑑</m:t>
                          </m:r>
                        </m:sup>
                      </m:sSup>
                      <m:r>
                        <a:rPr lang="en-US" altLang="zh-CN" sz="2400" b="0" i="1" smtClean="0">
                          <a:latin typeface="Cambria Math" panose="02040503050406030204" pitchFamily="18" charset="0"/>
                        </a:rPr>
                        <m:t>    (4.79)</m:t>
                      </m:r>
                    </m:oMath>
                  </m:oMathPara>
                </a14:m>
                <a:endParaRPr lang="en-US" altLang="zh-CN" sz="2400" dirty="0"/>
              </a:p>
              <a:p>
                <a:pPr marL="0" indent="0">
                  <a:lnSpc>
                    <a:spcPct val="150000"/>
                  </a:lnSpc>
                  <a:spcBef>
                    <a:spcPts val="0"/>
                  </a:spcBef>
                  <a:buNone/>
                </a:pPr>
                <a:endParaRPr lang="en-US" altLang="zh-CN" sz="2400" dirty="0"/>
              </a:p>
              <a:p>
                <a:pPr marL="0" indent="0">
                  <a:lnSpc>
                    <a:spcPct val="150000"/>
                  </a:lnSpc>
                  <a:spcBef>
                    <a:spcPts val="0"/>
                  </a:spcBef>
                  <a:buNone/>
                </a:pPr>
                <a:endParaRPr lang="en-US" altLang="zh-CN" sz="2400" dirty="0"/>
              </a:p>
              <a:p>
                <a:pPr marL="0" indent="0">
                  <a:lnSpc>
                    <a:spcPct val="150000"/>
                  </a:lnSpc>
                  <a:spcBef>
                    <a:spcPts val="0"/>
                  </a:spcBef>
                  <a:buNone/>
                </a:pPr>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98277" y="1309130"/>
                <a:ext cx="11615166" cy="5548869"/>
              </a:xfrm>
              <a:blipFill>
                <a:blip r:embed="rId3"/>
                <a:stretch>
                  <a:fillRect l="-840"/>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BE77303B-CF92-4CCC-1E61-7B33FE914916}"/>
              </a:ext>
            </a:extLst>
          </p:cNvPr>
          <p:cNvSpPr>
            <a:spLocks noGrp="1"/>
          </p:cNvSpPr>
          <p:nvPr>
            <p:ph type="title"/>
          </p:nvPr>
        </p:nvSpPr>
        <p:spPr>
          <a:xfrm>
            <a:off x="293688" y="222250"/>
            <a:ext cx="11523662" cy="677863"/>
          </a:xfrm>
        </p:spPr>
        <p:txBody>
          <a:bodyPr/>
          <a:lstStyle/>
          <a:p>
            <a:pPr algn="l"/>
            <a:r>
              <a:rPr lang="zh-CN" altLang="en-US" dirty="0">
                <a:solidFill>
                  <a:schemeClr val="tx1"/>
                </a:solidFill>
              </a:rPr>
              <a:t>变量的选择方法</a:t>
            </a:r>
          </a:p>
        </p:txBody>
      </p:sp>
    </p:spTree>
    <p:extLst>
      <p:ext uri="{BB962C8B-B14F-4D97-AF65-F5344CB8AC3E}">
        <p14:creationId xmlns:p14="http://schemas.microsoft.com/office/powerpoint/2010/main" val="126737174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22250"/>
            <a:ext cx="11207750" cy="677863"/>
          </a:xfrm>
        </p:spPr>
        <p:txBody>
          <a:bodyPr>
            <a:normAutofit fontScale="90000"/>
          </a:bodyPr>
          <a:lstStyle/>
          <a:p>
            <a:pPr algn="l">
              <a:lnSpc>
                <a:spcPct val="150000"/>
              </a:lnSpc>
              <a:spcBef>
                <a:spcPts val="1200"/>
              </a:spcBef>
            </a:pPr>
            <a:r>
              <a:rPr lang="zh-CN" altLang="en-US" dirty="0">
                <a:solidFill>
                  <a:schemeClr val="tx1"/>
                </a:solidFill>
              </a:rPr>
              <a:t>变量的选择方法</a:t>
            </a:r>
            <a:endParaRPr lang="en-US" altLang="zh-CN" dirty="0">
              <a:solidFill>
                <a:schemeClr val="tx1"/>
              </a:solidFill>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09600" y="1371600"/>
                <a:ext cx="11207750" cy="5410200"/>
              </a:xfrm>
            </p:spPr>
            <p:txBody>
              <a:bodyPr>
                <a:normAutofit/>
              </a:bodyPr>
              <a:lstStyle/>
              <a:p>
                <a:pPr>
                  <a:lnSpc>
                    <a:spcPct val="150000"/>
                  </a:lnSpc>
                  <a:spcBef>
                    <a:spcPts val="1200"/>
                  </a:spcBef>
                </a:pPr>
                <a:r>
                  <a:rPr lang="zh-CN" altLang="en-US" sz="2400" dirty="0">
                    <a:latin typeface="Cambria Math" panose="02040503050406030204" pitchFamily="18" charset="0"/>
                  </a:rPr>
                  <a:t>如果</a:t>
                </a:r>
                <a14:m>
                  <m:oMath xmlns:m="http://schemas.openxmlformats.org/officeDocument/2006/math">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up>
                        <m:r>
                          <a:rPr lang="en-US" altLang="zh-CN" sz="2400" i="1">
                            <a:latin typeface="Cambria Math" panose="02040503050406030204" pitchFamily="18" charset="0"/>
                          </a:rPr>
                          <m:t>𝑛𝑒𝑤</m:t>
                        </m:r>
                      </m:sup>
                    </m:sSubSup>
                  </m:oMath>
                </a14:m>
                <a:r>
                  <a:rPr lang="zh-CN" altLang="en-US" sz="2400" dirty="0">
                    <a:latin typeface="Cambria Math" panose="02040503050406030204" pitchFamily="18" charset="0"/>
                  </a:rPr>
                  <a:t>，</a:t>
                </a:r>
                <a14:m>
                  <m:oMath xmlns:m="http://schemas.openxmlformats.org/officeDocument/2006/math">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up>
                        <m:r>
                          <a:rPr lang="en-US" altLang="zh-CN" sz="2400" i="1">
                            <a:latin typeface="Cambria Math" panose="02040503050406030204" pitchFamily="18" charset="0"/>
                          </a:rPr>
                          <m:t>𝑛𝑒𝑤</m:t>
                        </m:r>
                      </m:sup>
                    </m:sSubSup>
                  </m:oMath>
                </a14:m>
                <a:r>
                  <a:rPr lang="zh-CN" altLang="en-US" sz="2400" dirty="0">
                    <a:latin typeface="Cambria Math" panose="02040503050406030204" pitchFamily="18" charset="0"/>
                  </a:rPr>
                  <a:t>同时满足条件</a:t>
                </a:r>
                <a14:m>
                  <m:oMath xmlns:m="http://schemas.openxmlformats.org/officeDocument/2006/math">
                    <m:r>
                      <a:rPr lang="en-US" altLang="zh-CN" sz="2400" i="1">
                        <a:latin typeface="Cambria Math" panose="02040503050406030204" pitchFamily="18" charset="0"/>
                      </a:rPr>
                      <m:t>0&lt;</m:t>
                    </m:r>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up>
                        <m:r>
                          <a:rPr lang="en-US" altLang="zh-CN" sz="2400" i="1">
                            <a:latin typeface="Cambria Math" panose="02040503050406030204" pitchFamily="18" charset="0"/>
                          </a:rPr>
                          <m:t>𝑛𝑒𝑤</m:t>
                        </m:r>
                      </m:sup>
                    </m:sSubSup>
                    <m:r>
                      <a:rPr lang="en-US" altLang="zh-CN" sz="2400" i="1">
                        <a:latin typeface="Cambria Math" panose="02040503050406030204" pitchFamily="18" charset="0"/>
                      </a:rPr>
                      <m:t>&lt;</m:t>
                    </m:r>
                    <m:r>
                      <a:rPr lang="en-US" altLang="zh-CN" sz="2400" i="1">
                        <a:latin typeface="Cambria Math" panose="02040503050406030204" pitchFamily="18" charset="0"/>
                      </a:rPr>
                      <m:t>𝐶</m:t>
                    </m:r>
                  </m:oMath>
                </a14:m>
                <a:r>
                  <a:rPr lang="zh-CN" altLang="en-US" sz="2400" dirty="0">
                    <a:latin typeface="Cambria Math" panose="02040503050406030204" pitchFamily="18" charset="0"/>
                  </a:rPr>
                  <a:t>，</a:t>
                </a:r>
                <a:r>
                  <a:rPr lang="en-US" altLang="zh-CN" sz="2400" dirty="0"/>
                  <a:t> </a:t>
                </a:r>
                <a14:m>
                  <m:oMath xmlns:m="http://schemas.openxmlformats.org/officeDocument/2006/math">
                    <m:r>
                      <a:rPr lang="en-US" altLang="zh-CN" sz="2400" i="1">
                        <a:latin typeface="Cambria Math" panose="02040503050406030204" pitchFamily="18" charset="0"/>
                      </a:rPr>
                      <m:t>𝑖</m:t>
                    </m:r>
                    <m:r>
                      <a:rPr lang="en-US" altLang="zh-CN" sz="2400" i="1">
                        <a:latin typeface="Cambria Math" panose="02040503050406030204" pitchFamily="18" charset="0"/>
                      </a:rPr>
                      <m:t>=1,2</m:t>
                    </m:r>
                    <m:r>
                      <a:rPr lang="zh-CN" altLang="en-US" sz="2400" i="1">
                        <a:latin typeface="Cambria Math" panose="02040503050406030204" pitchFamily="18" charset="0"/>
                      </a:rPr>
                      <m:t>，</m:t>
                    </m:r>
                  </m:oMath>
                </a14:m>
                <a:r>
                  <a:rPr lang="zh-CN" altLang="en-US" sz="2400" dirty="0">
                    <a:latin typeface="Cambria Math" panose="02040503050406030204" pitchFamily="18" charset="0"/>
                  </a:rPr>
                  <a:t>那么</a:t>
                </a:r>
                <a14:m>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𝑏</m:t>
                        </m:r>
                      </m:e>
                      <m:sub>
                        <m:r>
                          <a:rPr lang="en-US" altLang="zh-CN" sz="2400" i="1">
                            <a:latin typeface="Cambria Math" panose="02040503050406030204" pitchFamily="18" charset="0"/>
                          </a:rPr>
                          <m:t>1</m:t>
                        </m:r>
                      </m:sub>
                      <m:sup>
                        <m:r>
                          <a:rPr lang="en-US" altLang="zh-CN" sz="2400" i="1">
                            <a:latin typeface="Cambria Math" panose="02040503050406030204" pitchFamily="18" charset="0"/>
                          </a:rPr>
                          <m:t>𝑛𝑒𝑤</m:t>
                        </m:r>
                      </m:sup>
                    </m:sSubSup>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𝑏</m:t>
                        </m:r>
                      </m:e>
                      <m:sub>
                        <m:r>
                          <a:rPr lang="en-US" altLang="zh-CN" sz="2400" i="1">
                            <a:latin typeface="Cambria Math" panose="02040503050406030204" pitchFamily="18" charset="0"/>
                          </a:rPr>
                          <m:t>2</m:t>
                        </m:r>
                      </m:sub>
                      <m:sup>
                        <m:r>
                          <a:rPr lang="en-US" altLang="zh-CN" sz="2400" i="1">
                            <a:latin typeface="Cambria Math" panose="02040503050406030204" pitchFamily="18" charset="0"/>
                          </a:rPr>
                          <m:t>𝑛𝑒𝑤</m:t>
                        </m:r>
                      </m:sup>
                    </m:sSubSup>
                    <m:r>
                      <a:rPr lang="zh-CN" altLang="en-US" sz="2400" i="1">
                        <a:latin typeface="Cambria Math" panose="02040503050406030204" pitchFamily="18" charset="0"/>
                      </a:rPr>
                      <m:t>。</m:t>
                    </m:r>
                  </m:oMath>
                </a14:m>
                <a:r>
                  <a:rPr lang="zh-CN" altLang="en-US" sz="2400" dirty="0">
                    <a:latin typeface="Cambria Math" panose="02040503050406030204" pitchFamily="18" charset="0"/>
                  </a:rPr>
                  <a:t>如果</a:t>
                </a:r>
                <a14:m>
                  <m:oMath xmlns:m="http://schemas.openxmlformats.org/officeDocument/2006/math">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up>
                        <m:r>
                          <a:rPr lang="en-US" altLang="zh-CN" sz="2400" i="1">
                            <a:latin typeface="Cambria Math" panose="02040503050406030204" pitchFamily="18" charset="0"/>
                          </a:rPr>
                          <m:t>𝑛𝑒𝑤</m:t>
                        </m:r>
                      </m:sup>
                    </m:sSubSup>
                  </m:oMath>
                </a14:m>
                <a:r>
                  <a:rPr lang="zh-CN" altLang="en-US" sz="2400" dirty="0">
                    <a:latin typeface="Cambria Math" panose="02040503050406030204" pitchFamily="18" charset="0"/>
                  </a:rPr>
                  <a:t>，</a:t>
                </a:r>
                <a14:m>
                  <m:oMath xmlns:m="http://schemas.openxmlformats.org/officeDocument/2006/math">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up>
                        <m:r>
                          <a:rPr lang="en-US" altLang="zh-CN" sz="2400" i="1">
                            <a:latin typeface="Cambria Math" panose="02040503050406030204" pitchFamily="18" charset="0"/>
                          </a:rPr>
                          <m:t>𝑛𝑒𝑤</m:t>
                        </m:r>
                      </m:sup>
                    </m:sSubSup>
                  </m:oMath>
                </a14:m>
                <a:r>
                  <a:rPr lang="zh-CN" altLang="en-US" sz="2400" dirty="0">
                    <a:latin typeface="Cambria Math" panose="02040503050406030204" pitchFamily="18" charset="0"/>
                  </a:rPr>
                  <a:t>是</a:t>
                </a:r>
                <a:r>
                  <a:rPr lang="en-US" altLang="zh-CN" sz="2400" dirty="0">
                    <a:latin typeface="Cambria Math" panose="02040503050406030204" pitchFamily="18" charset="0"/>
                  </a:rPr>
                  <a:t>0</a:t>
                </a:r>
                <a:r>
                  <a:rPr lang="zh-CN" altLang="en-US" sz="2400" dirty="0">
                    <a:latin typeface="Cambria Math" panose="02040503050406030204" pitchFamily="18" charset="0"/>
                  </a:rPr>
                  <a:t>或者</a:t>
                </a:r>
                <a14:m>
                  <m:oMath xmlns:m="http://schemas.openxmlformats.org/officeDocument/2006/math">
                    <m:r>
                      <a:rPr lang="en-US" altLang="zh-CN" sz="2400" i="1">
                        <a:latin typeface="Cambria Math" panose="02040503050406030204" pitchFamily="18" charset="0"/>
                      </a:rPr>
                      <m:t>𝐶</m:t>
                    </m:r>
                  </m:oMath>
                </a14:m>
                <a:r>
                  <a:rPr lang="zh-CN" altLang="en-US" sz="2400" dirty="0">
                    <a:latin typeface="Cambria Math" panose="02040503050406030204" pitchFamily="18" charset="0"/>
                  </a:rPr>
                  <a:t>，那么</a:t>
                </a:r>
                <a14:m>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𝑏</m:t>
                        </m:r>
                      </m:e>
                      <m:sub>
                        <m:r>
                          <a:rPr lang="en-US" altLang="zh-CN" sz="2400" i="1">
                            <a:latin typeface="Cambria Math" panose="02040503050406030204" pitchFamily="18" charset="0"/>
                          </a:rPr>
                          <m:t>1</m:t>
                        </m:r>
                      </m:sub>
                      <m:sup>
                        <m:r>
                          <a:rPr lang="en-US" altLang="zh-CN" sz="2400" i="1">
                            <a:latin typeface="Cambria Math" panose="02040503050406030204" pitchFamily="18" charset="0"/>
                          </a:rPr>
                          <m:t>𝑛𝑒𝑤</m:t>
                        </m:r>
                      </m:sup>
                    </m:sSubSup>
                    <m:r>
                      <a:rPr lang="zh-CN" altLang="en-US" sz="2400" i="1">
                        <a:latin typeface="Cambria Math" panose="02040503050406030204" pitchFamily="18" charset="0"/>
                      </a:rPr>
                      <m:t>和</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𝑏</m:t>
                        </m:r>
                      </m:e>
                      <m:sub>
                        <m:r>
                          <a:rPr lang="en-US" altLang="zh-CN" sz="2400" i="1">
                            <a:latin typeface="Cambria Math" panose="02040503050406030204" pitchFamily="18" charset="0"/>
                          </a:rPr>
                          <m:t>2</m:t>
                        </m:r>
                      </m:sub>
                      <m:sup>
                        <m:r>
                          <a:rPr lang="en-US" altLang="zh-CN" sz="2400" i="1">
                            <a:latin typeface="Cambria Math" panose="02040503050406030204" pitchFamily="18" charset="0"/>
                          </a:rPr>
                          <m:t>𝑛𝑒𝑤</m:t>
                        </m:r>
                      </m:sup>
                    </m:sSubSup>
                  </m:oMath>
                </a14:m>
                <a:r>
                  <a:rPr lang="zh-CN" altLang="en-US" sz="2400" dirty="0">
                    <a:latin typeface="Cambria Math" panose="02040503050406030204" pitchFamily="18" charset="0"/>
                  </a:rPr>
                  <a:t>以及它们之间的数都是符合</a:t>
                </a:r>
                <a:r>
                  <a:rPr lang="en-US" altLang="zh-CN" sz="2400" dirty="0">
                    <a:latin typeface="Cambria Math" panose="02040503050406030204" pitchFamily="18" charset="0"/>
                  </a:rPr>
                  <a:t>KKT</a:t>
                </a:r>
                <a:r>
                  <a:rPr lang="zh-CN" altLang="en-US" sz="2400" dirty="0">
                    <a:latin typeface="Cambria Math" panose="02040503050406030204" pitchFamily="18" charset="0"/>
                  </a:rPr>
                  <a:t>条件的阈值，这时选择它们的中点作为</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𝑏</m:t>
                        </m:r>
                      </m:e>
                      <m:sup>
                        <m:r>
                          <a:rPr lang="en-US" altLang="zh-CN" sz="2400" i="1">
                            <a:latin typeface="Cambria Math" panose="02040503050406030204" pitchFamily="18" charset="0"/>
                          </a:rPr>
                          <m:t>𝑛𝑒𝑤</m:t>
                        </m:r>
                      </m:sup>
                    </m:sSup>
                  </m:oMath>
                </a14:m>
                <a:r>
                  <a:rPr lang="zh-CN" altLang="en-US" sz="2400" dirty="0">
                    <a:latin typeface="Cambria Math" panose="02040503050406030204" pitchFamily="18" charset="0"/>
                  </a:rPr>
                  <a:t>。</a:t>
                </a:r>
                <a:endParaRPr lang="en-US" altLang="zh-CN" sz="2400" dirty="0">
                  <a:latin typeface="Cambria Math" panose="02040503050406030204" pitchFamily="18" charset="0"/>
                </a:endParaRPr>
              </a:p>
              <a:p>
                <a:pPr>
                  <a:lnSpc>
                    <a:spcPct val="150000"/>
                  </a:lnSpc>
                  <a:spcBef>
                    <a:spcPts val="1200"/>
                  </a:spcBef>
                </a:pPr>
                <a:r>
                  <a:rPr lang="zh-CN" altLang="en-US" sz="2400" dirty="0">
                    <a:latin typeface="Cambria Math" panose="02040503050406030204" pitchFamily="18" charset="0"/>
                  </a:rPr>
                  <a:t>在每次完成两个变量的优化之后，还必须更新对应的</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𝑖</m:t>
                        </m:r>
                      </m:sub>
                    </m:sSub>
                  </m:oMath>
                </a14:m>
                <a:r>
                  <a:rPr lang="zh-CN" altLang="en-US" sz="2400" dirty="0">
                    <a:latin typeface="Cambria Math" panose="02040503050406030204" pitchFamily="18" charset="0"/>
                  </a:rPr>
                  <a:t>值，并将它们保存在列表中。</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𝑖</m:t>
                        </m:r>
                      </m:sub>
                    </m:sSub>
                  </m:oMath>
                </a14:m>
                <a:r>
                  <a:rPr lang="zh-CN" altLang="en-US" sz="2400" dirty="0">
                    <a:latin typeface="Cambria Math" panose="02040503050406030204" pitchFamily="18" charset="0"/>
                  </a:rPr>
                  <a:t>的值更新要用到</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𝑏</m:t>
                        </m:r>
                      </m:e>
                      <m:sup>
                        <m:r>
                          <a:rPr lang="en-US" altLang="zh-CN" sz="2400" i="1">
                            <a:latin typeface="Cambria Math" panose="02040503050406030204" pitchFamily="18" charset="0"/>
                          </a:rPr>
                          <m:t>𝑛𝑒𝑤</m:t>
                        </m:r>
                      </m:sup>
                    </m:sSup>
                  </m:oMath>
                </a14:m>
                <a:r>
                  <a:rPr lang="zh-CN" altLang="en-US" sz="2400" dirty="0">
                    <a:latin typeface="Cambria Math" panose="02040503050406030204" pitchFamily="18" charset="0"/>
                  </a:rPr>
                  <a:t>值，以及所有支持向量对应的</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oMath>
                </a14:m>
                <a:r>
                  <a:rPr lang="zh-CN" altLang="en-US" sz="2400" dirty="0">
                    <a:latin typeface="Cambria Math" panose="02040503050406030204" pitchFamily="18" charset="0"/>
                  </a:rPr>
                  <a:t>：</a:t>
                </a:r>
                <a:endParaRPr lang="en-US" altLang="zh-CN" sz="2400" dirty="0">
                  <a:latin typeface="Cambria Math" panose="02040503050406030204" pitchFamily="18" charset="0"/>
                </a:endParaRPr>
              </a:p>
              <a:p>
                <a:pPr marL="0" indent="0">
                  <a:lnSpc>
                    <a:spcPct val="150000"/>
                  </a:lnSpc>
                  <a:spcBef>
                    <a:spcPts val="1200"/>
                  </a:spcBef>
                  <a:buNone/>
                </a:pPr>
                <a14:m>
                  <m:oMathPara xmlns:m="http://schemas.openxmlformats.org/officeDocument/2006/math">
                    <m:oMathParaPr>
                      <m:jc m:val="centerGroup"/>
                    </m:oMathParaPr>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𝐸</m:t>
                          </m:r>
                        </m:e>
                        <m:sub>
                          <m:r>
                            <a:rPr lang="en-US" altLang="zh-CN" sz="2400" i="1">
                              <a:latin typeface="Cambria Math" panose="02040503050406030204" pitchFamily="18" charset="0"/>
                            </a:rPr>
                            <m:t>𝑖</m:t>
                          </m:r>
                        </m:sub>
                        <m:sup>
                          <m:r>
                            <a:rPr lang="en-US" altLang="zh-CN" sz="2400" i="1">
                              <a:latin typeface="Cambria Math" panose="02040503050406030204" pitchFamily="18" charset="0"/>
                            </a:rPr>
                            <m:t>𝑛𝑒𝑤</m:t>
                          </m:r>
                        </m:sup>
                      </m:sSubSup>
                      <m:r>
                        <a:rPr lang="en-US" altLang="zh-CN" sz="2400" i="1">
                          <a:latin typeface="Cambria Math" panose="02040503050406030204" pitchFamily="18" charset="0"/>
                        </a:rPr>
                        <m:t>=</m:t>
                      </m:r>
                      <m:nary>
                        <m:naryPr>
                          <m:chr m:val="∑"/>
                          <m:supHide m:val="on"/>
                          <m:ctrlPr>
                            <a:rPr lang="en-US" altLang="zh-CN" sz="2400" i="1">
                              <a:latin typeface="Cambria Math" panose="02040503050406030204" pitchFamily="18" charset="0"/>
                            </a:rPr>
                          </m:ctrlPr>
                        </m:naryPr>
                        <m:sub>
                          <m:r>
                            <m:rPr>
                              <m:brk m:alnAt="7"/>
                            </m:rPr>
                            <a:rPr lang="en-US" altLang="zh-CN" sz="2400" i="1">
                              <a:latin typeface="Cambria Math" panose="02040503050406030204" pitchFamily="18" charset="0"/>
                            </a:rPr>
                            <m:t>𝑆</m:t>
                          </m:r>
                        </m:sub>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𝑗</m:t>
                              </m:r>
                            </m:sub>
                          </m:sSub>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𝑗</m:t>
                              </m:r>
                            </m:sub>
                          </m:sSub>
                          <m:r>
                            <a:rPr lang="en-US" altLang="zh-CN" sz="2400" i="1">
                              <a:latin typeface="Cambria Math" panose="02040503050406030204" pitchFamily="18" charset="0"/>
                            </a:rPr>
                            <m:t>𝐾</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𝑗</m:t>
                                  </m:r>
                                </m:sub>
                              </m:sSub>
                            </m:e>
                          </m:d>
                        </m:e>
                      </m:nary>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𝑏</m:t>
                          </m:r>
                        </m:e>
                        <m:sup>
                          <m:r>
                            <a:rPr lang="en-US" altLang="zh-CN" sz="2400" i="1">
                              <a:latin typeface="Cambria Math" panose="02040503050406030204" pitchFamily="18" charset="0"/>
                            </a:rPr>
                            <m:t>𝑛𝑒𝑤</m:t>
                          </m:r>
                        </m:sup>
                      </m:sSup>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                      (</m:t>
                      </m:r>
                      <m:r>
                        <a:rPr lang="en-US" altLang="zh-CN" sz="2400" b="0" i="1" smtClean="0">
                          <a:latin typeface="Cambria Math" panose="02040503050406030204" pitchFamily="18" charset="0"/>
                        </a:rPr>
                        <m:t>4.80</m:t>
                      </m:r>
                      <m:r>
                        <a:rPr lang="en-US" altLang="zh-CN" sz="2400" i="1">
                          <a:latin typeface="Cambria Math" panose="02040503050406030204" pitchFamily="18" charset="0"/>
                        </a:rPr>
                        <m:t>)</m:t>
                      </m:r>
                    </m:oMath>
                  </m:oMathPara>
                </a14:m>
                <a:endParaRPr lang="en-US" altLang="zh-CN" sz="2400" dirty="0">
                  <a:latin typeface="Cambria Math" panose="02040503050406030204" pitchFamily="18" charset="0"/>
                </a:endParaRPr>
              </a:p>
              <a:p>
                <a:pPr marL="0" indent="0">
                  <a:lnSpc>
                    <a:spcPct val="150000"/>
                  </a:lnSpc>
                  <a:spcBef>
                    <a:spcPts val="1200"/>
                  </a:spcBef>
                  <a:buNone/>
                </a:pPr>
                <a:r>
                  <a:rPr lang="zh-CN" altLang="en-US" sz="2400" dirty="0">
                    <a:latin typeface="Cambria Math" panose="02040503050406030204" pitchFamily="18" charset="0"/>
                  </a:rPr>
                  <a:t>其中，</a:t>
                </a:r>
                <a:r>
                  <a:rPr lang="en-US" altLang="zh-CN" sz="2400" dirty="0"/>
                  <a:t> </a:t>
                </a:r>
                <a14:m>
                  <m:oMath xmlns:m="http://schemas.openxmlformats.org/officeDocument/2006/math">
                    <m:r>
                      <m:rPr>
                        <m:brk m:alnAt="7"/>
                      </m:rPr>
                      <a:rPr lang="en-US" altLang="zh-CN" sz="2400" i="1">
                        <a:latin typeface="Cambria Math" panose="02040503050406030204" pitchFamily="18" charset="0"/>
                      </a:rPr>
                      <m:t>𝑆</m:t>
                    </m:r>
                  </m:oMath>
                </a14:m>
                <a:r>
                  <a:rPr lang="zh-CN" altLang="en-US" sz="2400" dirty="0">
                    <a:latin typeface="Cambria Math" panose="02040503050406030204" pitchFamily="18" charset="0"/>
                  </a:rPr>
                  <a:t>是所有支持向量</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𝑗</m:t>
                        </m:r>
                      </m:sub>
                    </m:sSub>
                  </m:oMath>
                </a14:m>
                <a:r>
                  <a:rPr lang="zh-CN" altLang="en-US" sz="2400" dirty="0">
                    <a:latin typeface="Cambria Math" panose="02040503050406030204" pitchFamily="18" charset="0"/>
                  </a:rPr>
                  <a:t>的集合。</a:t>
                </a:r>
                <a:endParaRPr lang="en-US" altLang="zh-CN" sz="2400" dirty="0">
                  <a:latin typeface="Cambria Math" panose="020405030504060302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09600" y="1371600"/>
                <a:ext cx="11207750" cy="5410200"/>
              </a:xfrm>
              <a:blipFill>
                <a:blip r:embed="rId2"/>
                <a:stretch>
                  <a:fillRect l="-816" r="-381"/>
                </a:stretch>
              </a:blipFill>
            </p:spPr>
            <p:txBody>
              <a:bodyPr/>
              <a:lstStyle/>
              <a:p>
                <a:r>
                  <a:rPr lang="zh-CN" altLang="en-US">
                    <a:noFill/>
                  </a:rPr>
                  <a:t> </a:t>
                </a:r>
              </a:p>
            </p:txBody>
          </p:sp>
        </mc:Fallback>
      </mc:AlternateContent>
      <p:sp>
        <p:nvSpPr>
          <p:cNvPr id="4" name="文本框 3"/>
          <p:cNvSpPr txBox="1"/>
          <p:nvPr/>
        </p:nvSpPr>
        <p:spPr>
          <a:xfrm>
            <a:off x="5617436" y="2973937"/>
            <a:ext cx="65" cy="276999"/>
          </a:xfrm>
          <a:prstGeom prst="rect">
            <a:avLst/>
          </a:prstGeom>
          <a:noFill/>
        </p:spPr>
        <p:txBody>
          <a:bodyPr wrap="none" lIns="0" tIns="0" rIns="0" bIns="0" rtlCol="0">
            <a:spAutoFit/>
          </a:bodyPr>
          <a:lstStyle/>
          <a:p>
            <a:endParaRPr lang="zh-CN" altLang="en-US" dirty="0"/>
          </a:p>
        </p:txBody>
      </p:sp>
      <p:sp>
        <p:nvSpPr>
          <p:cNvPr id="5" name="灯片编号占位符 4"/>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108</a:t>
            </a:fld>
            <a:endParaRPr lang="en-US" sz="1200">
              <a:solidFill>
                <a:prstClr val="black">
                  <a:tint val="75000"/>
                </a:prstClr>
              </a:solidFill>
              <a:latin typeface="Calibri" panose="020F0502020204030204"/>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7D276ED8-D9BE-4A19-1B7D-A2CFC4B924A3}"/>
              </a:ext>
            </a:extLst>
          </p:cNvPr>
          <p:cNvSpPr>
            <a:spLocks noGrp="1"/>
          </p:cNvSpPr>
          <p:nvPr>
            <p:ph type="title"/>
          </p:nvPr>
        </p:nvSpPr>
        <p:spPr>
          <a:xfrm>
            <a:off x="293688" y="222250"/>
            <a:ext cx="11523662" cy="677863"/>
          </a:xfrm>
        </p:spPr>
        <p:txBody>
          <a:bodyPr/>
          <a:lstStyle/>
          <a:p>
            <a:pPr algn="l"/>
            <a:r>
              <a:rPr lang="en-US" altLang="zh-CN" dirty="0">
                <a:solidFill>
                  <a:schemeClr val="tx1"/>
                </a:solidFill>
              </a:rPr>
              <a:t>SMO</a:t>
            </a:r>
            <a:r>
              <a:rPr lang="zh-CN" altLang="en-US" dirty="0">
                <a:solidFill>
                  <a:schemeClr val="tx1"/>
                </a:solidFill>
              </a:rPr>
              <a:t>算法</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673D8631-2C73-4F83-57B8-56F2E968FFBA}"/>
                  </a:ext>
                </a:extLst>
              </p:cNvPr>
              <p:cNvSpPr txBox="1"/>
              <p:nvPr/>
            </p:nvSpPr>
            <p:spPr>
              <a:xfrm>
                <a:off x="660421" y="1382341"/>
                <a:ext cx="11156929" cy="3413178"/>
              </a:xfrm>
              <a:prstGeom prst="rect">
                <a:avLst/>
              </a:prstGeom>
              <a:noFill/>
            </p:spPr>
            <p:txBody>
              <a:bodyPr wrap="square" rtlCol="0">
                <a:spAutoFit/>
              </a:bodyPr>
              <a:lstStyle/>
              <a:p>
                <a:pPr>
                  <a:lnSpc>
                    <a:spcPct val="120000"/>
                  </a:lnSpc>
                </a:pPr>
                <a:r>
                  <a:rPr lang="zh-CN" altLang="en-US" sz="2400" dirty="0">
                    <a:latin typeface="+mj-ea"/>
                    <a:ea typeface="+mj-ea"/>
                  </a:rPr>
                  <a:t> 输入：训练数据集</a:t>
                </a:r>
                <a14:m>
                  <m:oMath xmlns:m="http://schemas.openxmlformats.org/officeDocument/2006/math">
                    <m:r>
                      <a:rPr lang="en-US" altLang="zh-CN" sz="2400" i="1">
                        <a:latin typeface="Cambria Math" panose="02040503050406030204" pitchFamily="18" charset="0"/>
                        <a:ea typeface="+mj-ea"/>
                      </a:rPr>
                      <m:t>𝑇</m:t>
                    </m:r>
                    <m:r>
                      <a:rPr lang="en-US" altLang="zh-CN" sz="2400" i="1">
                        <a:latin typeface="Cambria Math" panose="02040503050406030204" pitchFamily="18" charset="0"/>
                        <a:ea typeface="+mj-ea"/>
                      </a:rPr>
                      <m:t>=</m:t>
                    </m:r>
                    <m:d>
                      <m:dPr>
                        <m:begChr m:val="{"/>
                        <m:endChr m:val="}"/>
                        <m:ctrlPr>
                          <a:rPr lang="en-US" altLang="zh-CN" sz="2400" i="1">
                            <a:latin typeface="Cambria Math" panose="02040503050406030204" pitchFamily="18" charset="0"/>
                            <a:ea typeface="+mj-ea"/>
                          </a:rPr>
                        </m:ctrlPr>
                      </m:dPr>
                      <m:e>
                        <m:d>
                          <m:dPr>
                            <m:ctrlPr>
                              <a:rPr lang="en-US" altLang="zh-CN" sz="2400" i="1">
                                <a:latin typeface="Cambria Math" panose="02040503050406030204" pitchFamily="18" charset="0"/>
                                <a:ea typeface="+mj-ea"/>
                              </a:rPr>
                            </m:ctrlPr>
                          </m:dPr>
                          <m:e>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𝑥</m:t>
                                </m:r>
                              </m:e>
                              <m:sub>
                                <m:r>
                                  <a:rPr lang="en-US" altLang="zh-CN" sz="2400" i="1">
                                    <a:latin typeface="Cambria Math" panose="02040503050406030204" pitchFamily="18" charset="0"/>
                                    <a:ea typeface="+mj-ea"/>
                                  </a:rPr>
                                  <m:t>1</m:t>
                                </m:r>
                              </m:sub>
                            </m:sSub>
                            <m:r>
                              <a:rPr lang="en-US" altLang="zh-CN" sz="2400" i="1">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𝑦</m:t>
                                </m:r>
                              </m:e>
                              <m:sub>
                                <m:r>
                                  <a:rPr lang="en-US" altLang="zh-CN" sz="2400" i="1">
                                    <a:latin typeface="Cambria Math" panose="02040503050406030204" pitchFamily="18" charset="0"/>
                                    <a:ea typeface="+mj-ea"/>
                                  </a:rPr>
                                  <m:t>1</m:t>
                                </m:r>
                              </m:sub>
                            </m:sSub>
                          </m:e>
                        </m:d>
                        <m:r>
                          <a:rPr lang="en-US" altLang="zh-CN" sz="2400" i="1">
                            <a:latin typeface="Cambria Math" panose="02040503050406030204" pitchFamily="18" charset="0"/>
                            <a:ea typeface="+mj-ea"/>
                          </a:rPr>
                          <m:t>,</m:t>
                        </m:r>
                        <m:d>
                          <m:dPr>
                            <m:ctrlPr>
                              <a:rPr lang="en-US" altLang="zh-CN" sz="2400" i="1">
                                <a:latin typeface="Cambria Math" panose="02040503050406030204" pitchFamily="18" charset="0"/>
                                <a:ea typeface="+mj-ea"/>
                              </a:rPr>
                            </m:ctrlPr>
                          </m:dPr>
                          <m:e>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𝑥</m:t>
                                </m:r>
                              </m:e>
                              <m:sub>
                                <m:r>
                                  <a:rPr lang="en-US" altLang="zh-CN" sz="2400" i="1">
                                    <a:latin typeface="Cambria Math" panose="02040503050406030204" pitchFamily="18" charset="0"/>
                                    <a:ea typeface="+mj-ea"/>
                                  </a:rPr>
                                  <m:t>2</m:t>
                                </m:r>
                              </m:sub>
                            </m:sSub>
                            <m:r>
                              <a:rPr lang="en-US" altLang="zh-CN" sz="2400" i="1">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𝑦</m:t>
                                </m:r>
                              </m:e>
                              <m:sub>
                                <m:r>
                                  <a:rPr lang="en-US" altLang="zh-CN" sz="2400" i="1">
                                    <a:latin typeface="Cambria Math" panose="02040503050406030204" pitchFamily="18" charset="0"/>
                                    <a:ea typeface="+mj-ea"/>
                                  </a:rPr>
                                  <m:t>2</m:t>
                                </m:r>
                              </m:sub>
                            </m:sSub>
                          </m:e>
                        </m:d>
                        <m:r>
                          <a:rPr lang="en-US" altLang="zh-CN" sz="2400" i="1">
                            <a:latin typeface="Cambria Math" panose="02040503050406030204" pitchFamily="18" charset="0"/>
                            <a:ea typeface="+mj-ea"/>
                          </a:rPr>
                          <m:t>,…</m:t>
                        </m:r>
                        <m:d>
                          <m:dPr>
                            <m:ctrlPr>
                              <a:rPr lang="en-US" altLang="zh-CN" sz="2400" i="1">
                                <a:latin typeface="Cambria Math" panose="02040503050406030204" pitchFamily="18" charset="0"/>
                                <a:ea typeface="+mj-ea"/>
                              </a:rPr>
                            </m:ctrlPr>
                          </m:dPr>
                          <m:e>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𝑥</m:t>
                                </m:r>
                              </m:e>
                              <m:sub>
                                <m:r>
                                  <a:rPr lang="en-US" altLang="zh-CN" sz="2400" i="1">
                                    <a:latin typeface="Cambria Math" panose="02040503050406030204" pitchFamily="18" charset="0"/>
                                    <a:ea typeface="+mj-ea"/>
                                  </a:rPr>
                                  <m:t>𝑁</m:t>
                                </m:r>
                              </m:sub>
                            </m:sSub>
                            <m:r>
                              <a:rPr lang="en-US" altLang="zh-CN" sz="2400" i="1">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𝑦</m:t>
                                </m:r>
                              </m:e>
                              <m:sub>
                                <m:r>
                                  <a:rPr lang="en-US" altLang="zh-CN" sz="2400" i="1">
                                    <a:latin typeface="Cambria Math" panose="02040503050406030204" pitchFamily="18" charset="0"/>
                                    <a:ea typeface="+mj-ea"/>
                                  </a:rPr>
                                  <m:t>𝑁</m:t>
                                </m:r>
                              </m:sub>
                            </m:sSub>
                          </m:e>
                        </m:d>
                      </m:e>
                    </m:d>
                    <m:r>
                      <a:rPr lang="en-US" altLang="zh-CN" sz="2400" b="0" i="1" smtClean="0">
                        <a:latin typeface="Cambria Math" panose="02040503050406030204" pitchFamily="18" charset="0"/>
                        <a:ea typeface="+mj-ea"/>
                      </a:rPr>
                      <m:t>,</m:t>
                    </m:r>
                    <m:r>
                      <a:rPr lang="zh-CN" altLang="en-US" sz="2400" i="1">
                        <a:latin typeface="Cambria Math" panose="02040503050406030204" pitchFamily="18" charset="0"/>
                        <a:ea typeface="+mj-ea"/>
                      </a:rPr>
                      <m:t>其中</m:t>
                    </m:r>
                    <m:r>
                      <a:rPr lang="zh-CN" altLang="en-US" sz="2400" i="1" smtClean="0">
                        <a:latin typeface="Cambria Math" panose="02040503050406030204" pitchFamily="18" charset="0"/>
                        <a:ea typeface="+mj-ea"/>
                      </a:rPr>
                      <m:t>，</m:t>
                    </m:r>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𝑥</m:t>
                        </m:r>
                      </m:e>
                      <m:sub>
                        <m:r>
                          <a:rPr lang="en-US" altLang="zh-CN" sz="2400" b="0" i="1" smtClean="0">
                            <a:latin typeface="Cambria Math" panose="02040503050406030204" pitchFamily="18" charset="0"/>
                            <a:ea typeface="+mj-ea"/>
                          </a:rPr>
                          <m:t>𝑖</m:t>
                        </m:r>
                      </m:sub>
                    </m:sSub>
                    <m:r>
                      <a:rPr lang="en-US" altLang="zh-CN" sz="2400" i="1" smtClean="0">
                        <a:latin typeface="Cambria Math" panose="02040503050406030204" pitchFamily="18" charset="0"/>
                        <a:ea typeface="+mj-ea"/>
                      </a:rPr>
                      <m:t>∈</m:t>
                    </m:r>
                    <m:sSup>
                      <m:sSupPr>
                        <m:ctrlPr>
                          <a:rPr lang="en-US" altLang="zh-CN" sz="2400" i="1" smtClean="0">
                            <a:latin typeface="Cambria Math" panose="02040503050406030204" pitchFamily="18" charset="0"/>
                            <a:ea typeface="+mj-ea"/>
                          </a:rPr>
                        </m:ctrlPr>
                      </m:sSupPr>
                      <m:e>
                        <m:r>
                          <a:rPr lang="en-US" altLang="zh-CN" sz="2400" b="0" i="1" smtClean="0">
                            <a:latin typeface="Cambria Math" panose="02040503050406030204" pitchFamily="18" charset="0"/>
                            <a:ea typeface="+mj-ea"/>
                          </a:rPr>
                          <m:t>𝑅</m:t>
                        </m:r>
                      </m:e>
                      <m:sup>
                        <m:r>
                          <a:rPr lang="en-US" altLang="zh-CN" sz="2400" b="0" i="1" smtClean="0">
                            <a:latin typeface="Cambria Math" panose="02040503050406030204" pitchFamily="18" charset="0"/>
                            <a:ea typeface="+mj-ea"/>
                          </a:rPr>
                          <m:t>𝑛</m:t>
                        </m:r>
                      </m:sup>
                    </m:sSup>
                    <m:r>
                      <a:rPr lang="en-US" altLang="zh-CN" sz="2400" b="0" i="1" smtClean="0">
                        <a:latin typeface="Cambria Math" panose="02040503050406030204" pitchFamily="18" charset="0"/>
                        <a:ea typeface="+mj-ea"/>
                      </a:rPr>
                      <m:t>    </m:t>
                    </m:r>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𝑦</m:t>
                        </m:r>
                      </m:e>
                      <m:sub>
                        <m:r>
                          <a:rPr lang="en-US" altLang="zh-CN" sz="2400" b="0" i="1" smtClean="0">
                            <a:latin typeface="Cambria Math" panose="02040503050406030204" pitchFamily="18" charset="0"/>
                            <a:ea typeface="+mj-ea"/>
                          </a:rPr>
                          <m:t>𝑖</m:t>
                        </m:r>
                      </m:sub>
                    </m:sSub>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𝑦</m:t>
                    </m:r>
                    <m:r>
                      <a:rPr lang="en-US" altLang="zh-CN" sz="2400" b="0" i="1" smtClean="0">
                        <a:latin typeface="Cambria Math" panose="02040503050406030204" pitchFamily="18" charset="0"/>
                        <a:ea typeface="+mj-ea"/>
                      </a:rPr>
                      <m:t>−</m:t>
                    </m:r>
                    <m:d>
                      <m:dPr>
                        <m:begChr m:val="{"/>
                        <m:endChr m:val="}"/>
                        <m:ctrlPr>
                          <a:rPr lang="en-US" altLang="zh-CN" sz="2400" b="0" i="1" smtClean="0">
                            <a:latin typeface="Cambria Math" panose="02040503050406030204" pitchFamily="18" charset="0"/>
                            <a:ea typeface="+mj-ea"/>
                          </a:rPr>
                        </m:ctrlPr>
                      </m:dPr>
                      <m:e>
                        <m:r>
                          <a:rPr lang="en-US" altLang="zh-CN" sz="2400" b="0" i="1" smtClean="0">
                            <a:latin typeface="Cambria Math" panose="02040503050406030204" pitchFamily="18" charset="0"/>
                            <a:ea typeface="+mj-ea"/>
                          </a:rPr>
                          <m:t>−1,+1</m:t>
                        </m:r>
                      </m:e>
                    </m:d>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𝑖</m:t>
                    </m:r>
                    <m:r>
                      <a:rPr lang="en-US" altLang="zh-CN" sz="2400" b="0" i="1" smtClean="0">
                        <a:latin typeface="Cambria Math" panose="02040503050406030204" pitchFamily="18" charset="0"/>
                        <a:ea typeface="+mj-ea"/>
                      </a:rPr>
                      <m:t>=1,2…</m:t>
                    </m:r>
                    <m:r>
                      <a:rPr lang="en-US" altLang="zh-CN" sz="2400" b="0" i="1" smtClean="0">
                        <a:latin typeface="Cambria Math" panose="02040503050406030204" pitchFamily="18" charset="0"/>
                        <a:ea typeface="+mj-ea"/>
                      </a:rPr>
                      <m:t>𝑁</m:t>
                    </m:r>
                    <m:r>
                      <a:rPr lang="en-US" altLang="zh-CN" sz="2400" b="0" i="1" smtClean="0">
                        <a:latin typeface="Cambria Math" panose="02040503050406030204" pitchFamily="18" charset="0"/>
                        <a:ea typeface="+mj-ea"/>
                      </a:rPr>
                      <m:t>, </m:t>
                    </m:r>
                    <m:r>
                      <a:rPr lang="en-US" altLang="zh-CN" sz="2400" b="0" i="1" smtClean="0">
                        <a:latin typeface="Cambria Math" panose="02040503050406030204" pitchFamily="18" charset="0"/>
                        <a:ea typeface="+mj-ea"/>
                      </a:rPr>
                      <m:t>精度</m:t>
                    </m:r>
                    <m:r>
                      <a:rPr lang="zh-CN" altLang="en-US" sz="2400" i="1" smtClean="0">
                        <a:latin typeface="Cambria Math" panose="02040503050406030204" pitchFamily="18" charset="0"/>
                        <a:ea typeface="+mj-ea"/>
                      </a:rPr>
                      <m:t>𝜀</m:t>
                    </m:r>
                  </m:oMath>
                </a14:m>
                <a:endParaRPr lang="en-US" altLang="zh-CN" sz="2400" dirty="0">
                  <a:latin typeface="+mj-ea"/>
                  <a:ea typeface="+mj-ea"/>
                </a:endParaRPr>
              </a:p>
              <a:p>
                <a:pPr>
                  <a:lnSpc>
                    <a:spcPct val="120000"/>
                  </a:lnSpc>
                </a:pPr>
                <a:r>
                  <a:rPr lang="zh-CN" altLang="en-US" sz="2400" dirty="0">
                    <a:latin typeface="+mj-ea"/>
                    <a:ea typeface="+mj-ea"/>
                  </a:rPr>
                  <a:t> 输出：近似值</a:t>
                </a:r>
                <a14:m>
                  <m:oMath xmlns:m="http://schemas.openxmlformats.org/officeDocument/2006/math">
                    <m:acc>
                      <m:accPr>
                        <m:chr m:val="̂"/>
                        <m:ctrlPr>
                          <a:rPr lang="zh-CN" altLang="en-US" sz="2400" i="1" smtClean="0">
                            <a:latin typeface="Cambria Math" panose="02040503050406030204" pitchFamily="18" charset="0"/>
                            <a:ea typeface="+mj-ea"/>
                          </a:rPr>
                        </m:ctrlPr>
                      </m:accPr>
                      <m:e>
                        <m:r>
                          <a:rPr lang="zh-CN" altLang="en-US" sz="2400" i="1" smtClean="0">
                            <a:latin typeface="Cambria Math" panose="02040503050406030204" pitchFamily="18" charset="0"/>
                            <a:ea typeface="+mj-ea"/>
                          </a:rPr>
                          <m:t>𝛼</m:t>
                        </m:r>
                      </m:e>
                    </m:acc>
                  </m:oMath>
                </a14:m>
                <a:endParaRPr lang="en-US" altLang="zh-CN" sz="2400" dirty="0">
                  <a:latin typeface="+mj-ea"/>
                  <a:ea typeface="+mj-ea"/>
                </a:endParaRPr>
              </a:p>
              <a:p>
                <a:pPr>
                  <a:lnSpc>
                    <a:spcPct val="120000"/>
                  </a:lnSpc>
                </a:pPr>
                <a:r>
                  <a:rPr lang="en-US" altLang="zh-CN" sz="2400" dirty="0">
                    <a:latin typeface="+mj-ea"/>
                    <a:ea typeface="+mj-ea"/>
                  </a:rPr>
                  <a:t>(1)</a:t>
                </a:r>
                <a:r>
                  <a:rPr lang="zh-CN" altLang="en-US" sz="2400" dirty="0">
                    <a:latin typeface="+mj-ea"/>
                    <a:ea typeface="+mj-ea"/>
                  </a:rPr>
                  <a:t>去初值 </a:t>
                </a:r>
                <a14:m>
                  <m:oMath xmlns:m="http://schemas.openxmlformats.org/officeDocument/2006/math">
                    <m:sSup>
                      <m:sSupPr>
                        <m:ctrlPr>
                          <a:rPr lang="en-US" altLang="zh-CN" sz="2400" i="1" smtClean="0">
                            <a:latin typeface="Cambria Math" panose="02040503050406030204" pitchFamily="18" charset="0"/>
                            <a:ea typeface="+mj-ea"/>
                          </a:rPr>
                        </m:ctrlPr>
                      </m:sSupPr>
                      <m:e>
                        <m:r>
                          <a:rPr lang="zh-CN" altLang="en-US" sz="2400" i="1" smtClean="0">
                            <a:latin typeface="Cambria Math" panose="02040503050406030204" pitchFamily="18" charset="0"/>
                            <a:ea typeface="+mj-ea"/>
                          </a:rPr>
                          <m:t>𝛼</m:t>
                        </m:r>
                      </m:e>
                      <m:sup>
                        <m:r>
                          <a:rPr lang="en-US" altLang="zh-CN" sz="2400" b="0" i="1" smtClean="0">
                            <a:latin typeface="Cambria Math" panose="02040503050406030204" pitchFamily="18" charset="0"/>
                            <a:ea typeface="+mj-ea"/>
                          </a:rPr>
                          <m:t>(0)</m:t>
                        </m:r>
                      </m:sup>
                    </m:sSup>
                    <m:r>
                      <a:rPr lang="en-US" altLang="zh-CN" sz="2400" b="0" i="1" smtClean="0">
                        <a:latin typeface="Cambria Math" panose="02040503050406030204" pitchFamily="18" charset="0"/>
                        <a:ea typeface="+mj-ea"/>
                      </a:rPr>
                      <m:t>=0 </m:t>
                    </m:r>
                    <m:r>
                      <a:rPr lang="zh-CN" altLang="en-US" sz="2400" i="1">
                        <a:latin typeface="Cambria Math" panose="02040503050406030204" pitchFamily="18" charset="0"/>
                        <a:ea typeface="+mj-ea"/>
                      </a:rPr>
                      <m:t>令</m:t>
                    </m:r>
                  </m:oMath>
                </a14:m>
                <a:r>
                  <a:rPr lang="en-US" altLang="zh-CN" sz="2400" dirty="0">
                    <a:latin typeface="+mj-ea"/>
                    <a:ea typeface="+mj-ea"/>
                  </a:rPr>
                  <a:t>k=0;</a:t>
                </a:r>
              </a:p>
              <a:p>
                <a:pPr>
                  <a:lnSpc>
                    <a:spcPct val="120000"/>
                  </a:lnSpc>
                </a:pPr>
                <a:r>
                  <a:rPr lang="en-US" altLang="zh-CN" sz="2400" dirty="0">
                    <a:latin typeface="+mj-ea"/>
                    <a:ea typeface="+mj-ea"/>
                  </a:rPr>
                  <a:t>(2) </a:t>
                </a:r>
                <a:r>
                  <a:rPr lang="zh-CN" altLang="en-US" sz="2400" dirty="0">
                    <a:latin typeface="+mj-ea"/>
                    <a:ea typeface="+mj-ea"/>
                  </a:rPr>
                  <a:t>选取优化变量</a:t>
                </a:r>
                <a14:m>
                  <m:oMath xmlns:m="http://schemas.openxmlformats.org/officeDocument/2006/math">
                    <m:sSubSup>
                      <m:sSubSupPr>
                        <m:ctrlPr>
                          <a:rPr lang="en-US" altLang="zh-CN" sz="2400" i="1" smtClean="0">
                            <a:latin typeface="Cambria Math" panose="02040503050406030204" pitchFamily="18" charset="0"/>
                            <a:ea typeface="+mj-ea"/>
                          </a:rPr>
                        </m:ctrlPr>
                      </m:sSubSupPr>
                      <m:e>
                        <m:r>
                          <a:rPr lang="zh-CN" altLang="en-US" sz="2400" i="1" smtClean="0">
                            <a:latin typeface="Cambria Math" panose="02040503050406030204" pitchFamily="18" charset="0"/>
                            <a:ea typeface="+mj-ea"/>
                          </a:rPr>
                          <m:t>𝛼</m:t>
                        </m:r>
                      </m:e>
                      <m:sub>
                        <m:r>
                          <a:rPr lang="en-US" altLang="zh-CN" sz="2400" b="0" i="1" smtClean="0">
                            <a:latin typeface="Cambria Math" panose="02040503050406030204" pitchFamily="18" charset="0"/>
                            <a:ea typeface="+mj-ea"/>
                          </a:rPr>
                          <m:t>1</m:t>
                        </m:r>
                      </m:sub>
                      <m:sup>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𝑘</m:t>
                        </m:r>
                        <m:r>
                          <a:rPr lang="en-US" altLang="zh-CN" sz="2400" b="0" i="1" smtClean="0">
                            <a:latin typeface="Cambria Math" panose="02040503050406030204" pitchFamily="18" charset="0"/>
                            <a:ea typeface="+mj-ea"/>
                          </a:rPr>
                          <m:t>)</m:t>
                        </m:r>
                      </m:sup>
                    </m:sSubSup>
                    <m:r>
                      <a:rPr lang="zh-CN" altLang="en-US" sz="2400" i="1">
                        <a:latin typeface="Cambria Math" panose="02040503050406030204" pitchFamily="18" charset="0"/>
                        <a:ea typeface="+mj-ea"/>
                      </a:rPr>
                      <m:t>，</m:t>
                    </m:r>
                    <m:sSubSup>
                      <m:sSubSupPr>
                        <m:ctrlPr>
                          <a:rPr lang="en-US" altLang="zh-CN" sz="2400" i="1" smtClean="0">
                            <a:latin typeface="Cambria Math" panose="02040503050406030204" pitchFamily="18" charset="0"/>
                            <a:ea typeface="+mj-ea"/>
                          </a:rPr>
                        </m:ctrlPr>
                      </m:sSubSupPr>
                      <m:e>
                        <m:r>
                          <a:rPr lang="zh-CN" altLang="en-US" sz="2400" i="1" smtClean="0">
                            <a:latin typeface="Cambria Math" panose="02040503050406030204" pitchFamily="18" charset="0"/>
                            <a:ea typeface="+mj-ea"/>
                          </a:rPr>
                          <m:t>𝛼</m:t>
                        </m:r>
                      </m:e>
                      <m:sub>
                        <m:r>
                          <a:rPr lang="en-US" altLang="zh-CN" sz="2400" b="0" i="1" smtClean="0">
                            <a:latin typeface="Cambria Math" panose="02040503050406030204" pitchFamily="18" charset="0"/>
                            <a:ea typeface="+mj-ea"/>
                          </a:rPr>
                          <m:t>2</m:t>
                        </m:r>
                      </m:sub>
                      <m:sup>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𝑘</m:t>
                        </m:r>
                        <m:r>
                          <a:rPr lang="en-US" altLang="zh-CN" sz="2400" b="0" i="1" smtClean="0">
                            <a:latin typeface="Cambria Math" panose="02040503050406030204" pitchFamily="18" charset="0"/>
                            <a:ea typeface="+mj-ea"/>
                          </a:rPr>
                          <m:t>)</m:t>
                        </m:r>
                      </m:sup>
                    </m:sSubSup>
                  </m:oMath>
                </a14:m>
                <a:r>
                  <a:rPr lang="en-US" altLang="zh-CN" sz="2400" dirty="0">
                    <a:latin typeface="+mj-ea"/>
                    <a:ea typeface="+mj-ea"/>
                  </a:rPr>
                  <a:t>,</a:t>
                </a:r>
                <a:r>
                  <a:rPr lang="zh-CN" altLang="en-US" sz="2400" dirty="0">
                    <a:latin typeface="+mj-ea"/>
                    <a:ea typeface="+mj-ea"/>
                  </a:rPr>
                  <a:t>解析求解两个变量的最优化问题</a:t>
                </a:r>
                <a:r>
                  <a:rPr lang="en-US" altLang="zh-CN" sz="2400" dirty="0">
                    <a:latin typeface="+mj-ea"/>
                    <a:ea typeface="+mj-ea"/>
                  </a:rPr>
                  <a:t>(4.68)~(4.70)</a:t>
                </a:r>
                <a:r>
                  <a:rPr lang="zh-CN" altLang="en-US" sz="2400" dirty="0">
                    <a:latin typeface="+mj-ea"/>
                    <a:ea typeface="+mj-ea"/>
                  </a:rPr>
                  <a:t>，求取最优解</a:t>
                </a:r>
                <a14:m>
                  <m:oMath xmlns:m="http://schemas.openxmlformats.org/officeDocument/2006/math">
                    <m:sSubSup>
                      <m:sSubSupPr>
                        <m:ctrlPr>
                          <a:rPr lang="en-US" altLang="zh-CN" sz="2400" i="1">
                            <a:latin typeface="Cambria Math" panose="02040503050406030204" pitchFamily="18" charset="0"/>
                            <a:ea typeface="+mj-ea"/>
                          </a:rPr>
                        </m:ctrlPr>
                      </m:sSubSupPr>
                      <m:e>
                        <m:r>
                          <a:rPr lang="zh-CN" altLang="en-US" sz="2400" i="1">
                            <a:latin typeface="Cambria Math" panose="02040503050406030204" pitchFamily="18" charset="0"/>
                            <a:ea typeface="+mj-ea"/>
                          </a:rPr>
                          <m:t>𝛼</m:t>
                        </m:r>
                      </m:e>
                      <m:sub>
                        <m:r>
                          <a:rPr lang="en-US" altLang="zh-CN" sz="2400" i="1">
                            <a:latin typeface="Cambria Math" panose="02040503050406030204" pitchFamily="18" charset="0"/>
                            <a:ea typeface="+mj-ea"/>
                          </a:rPr>
                          <m:t>1</m:t>
                        </m:r>
                      </m:sub>
                      <m:sup>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𝑘</m:t>
                        </m:r>
                        <m:r>
                          <a:rPr lang="en-US" altLang="zh-CN" sz="2400" b="0" i="1" smtClean="0">
                            <a:latin typeface="Cambria Math" panose="02040503050406030204" pitchFamily="18" charset="0"/>
                            <a:ea typeface="+mj-ea"/>
                          </a:rPr>
                          <m:t>+1</m:t>
                        </m:r>
                        <m:r>
                          <a:rPr lang="en-US" altLang="zh-CN" sz="2400" i="1">
                            <a:latin typeface="Cambria Math" panose="02040503050406030204" pitchFamily="18" charset="0"/>
                            <a:ea typeface="+mj-ea"/>
                          </a:rPr>
                          <m:t>)</m:t>
                        </m:r>
                      </m:sup>
                    </m:sSubSup>
                    <m:r>
                      <a:rPr lang="zh-CN" altLang="en-US" sz="2400" i="1">
                        <a:latin typeface="Cambria Math" panose="02040503050406030204" pitchFamily="18" charset="0"/>
                        <a:ea typeface="+mj-ea"/>
                      </a:rPr>
                      <m:t>，</m:t>
                    </m:r>
                    <m:sSubSup>
                      <m:sSubSupPr>
                        <m:ctrlPr>
                          <a:rPr lang="en-US" altLang="zh-CN" sz="2400" i="1">
                            <a:latin typeface="Cambria Math" panose="02040503050406030204" pitchFamily="18" charset="0"/>
                            <a:ea typeface="+mj-ea"/>
                          </a:rPr>
                        </m:ctrlPr>
                      </m:sSubSupPr>
                      <m:e>
                        <m:r>
                          <a:rPr lang="zh-CN" altLang="en-US" sz="2400" i="1">
                            <a:latin typeface="Cambria Math" panose="02040503050406030204" pitchFamily="18" charset="0"/>
                            <a:ea typeface="+mj-ea"/>
                          </a:rPr>
                          <m:t>𝛼</m:t>
                        </m:r>
                      </m:e>
                      <m:sub>
                        <m:r>
                          <a:rPr lang="en-US" altLang="zh-CN" sz="2400" i="1">
                            <a:latin typeface="Cambria Math" panose="02040503050406030204" pitchFamily="18" charset="0"/>
                            <a:ea typeface="+mj-ea"/>
                          </a:rPr>
                          <m:t>2</m:t>
                        </m:r>
                      </m:sub>
                      <m:sup>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𝑘</m:t>
                        </m:r>
                        <m:r>
                          <a:rPr lang="en-US" altLang="zh-CN" sz="2400" b="0" i="1" smtClean="0">
                            <a:latin typeface="Cambria Math" panose="02040503050406030204" pitchFamily="18" charset="0"/>
                            <a:ea typeface="+mj-ea"/>
                          </a:rPr>
                          <m:t>+1</m:t>
                        </m:r>
                        <m:r>
                          <a:rPr lang="en-US" altLang="zh-CN" sz="2400" i="1">
                            <a:latin typeface="Cambria Math" panose="02040503050406030204" pitchFamily="18" charset="0"/>
                            <a:ea typeface="+mj-ea"/>
                          </a:rPr>
                          <m:t>)</m:t>
                        </m:r>
                      </m:sup>
                    </m:sSubSup>
                  </m:oMath>
                </a14:m>
                <a:r>
                  <a:rPr lang="zh-CN" altLang="en-US" sz="2400" dirty="0">
                    <a:latin typeface="+mj-ea"/>
                    <a:ea typeface="+mj-ea"/>
                  </a:rPr>
                  <a:t>，更新</a:t>
                </a:r>
                <a14:m>
                  <m:oMath xmlns:m="http://schemas.openxmlformats.org/officeDocument/2006/math">
                    <m:r>
                      <a:rPr lang="zh-CN" altLang="en-US" sz="2400" i="1" smtClean="0">
                        <a:latin typeface="Cambria Math" panose="02040503050406030204" pitchFamily="18" charset="0"/>
                        <a:ea typeface="+mj-ea"/>
                      </a:rPr>
                      <m:t>𝛼</m:t>
                    </m:r>
                    <m:r>
                      <a:rPr lang="zh-CN" altLang="en-US" sz="2400" i="1">
                        <a:latin typeface="Cambria Math" panose="02040503050406030204" pitchFamily="18" charset="0"/>
                        <a:ea typeface="+mj-ea"/>
                      </a:rPr>
                      <m:t>为</m:t>
                    </m:r>
                    <m:sSup>
                      <m:sSupPr>
                        <m:ctrlPr>
                          <a:rPr lang="en-US" altLang="zh-CN" sz="2400" i="1" smtClean="0">
                            <a:latin typeface="Cambria Math" panose="02040503050406030204" pitchFamily="18" charset="0"/>
                            <a:ea typeface="+mj-ea"/>
                          </a:rPr>
                        </m:ctrlPr>
                      </m:sSupPr>
                      <m:e>
                        <m:r>
                          <a:rPr lang="zh-CN" altLang="en-US" sz="2400" i="1" smtClean="0">
                            <a:latin typeface="Cambria Math" panose="02040503050406030204" pitchFamily="18" charset="0"/>
                            <a:ea typeface="+mj-ea"/>
                          </a:rPr>
                          <m:t>𝛼</m:t>
                        </m:r>
                      </m:e>
                      <m:sup>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𝑘</m:t>
                        </m:r>
                        <m:r>
                          <a:rPr lang="en-US" altLang="zh-CN" sz="2400" b="0" i="1" smtClean="0">
                            <a:latin typeface="Cambria Math" panose="02040503050406030204" pitchFamily="18" charset="0"/>
                            <a:ea typeface="+mj-ea"/>
                          </a:rPr>
                          <m:t>+1)</m:t>
                        </m:r>
                      </m:sup>
                    </m:sSup>
                  </m:oMath>
                </a14:m>
                <a:r>
                  <a:rPr lang="en-US" altLang="zh-CN" sz="2400" dirty="0">
                    <a:latin typeface="+mj-ea"/>
                    <a:ea typeface="+mj-ea"/>
                  </a:rPr>
                  <a:t>;</a:t>
                </a:r>
              </a:p>
              <a:p>
                <a:pPr>
                  <a:lnSpc>
                    <a:spcPct val="120000"/>
                  </a:lnSpc>
                </a:pPr>
                <a:endParaRPr lang="zh-CN" altLang="en-US" sz="2400" dirty="0">
                  <a:latin typeface="+mj-ea"/>
                  <a:ea typeface="+mj-ea"/>
                </a:endParaRPr>
              </a:p>
            </p:txBody>
          </p:sp>
        </mc:Choice>
        <mc:Fallback xmlns="">
          <p:sp>
            <p:nvSpPr>
              <p:cNvPr id="2" name="文本框 1">
                <a:extLst>
                  <a:ext uri="{FF2B5EF4-FFF2-40B4-BE49-F238E27FC236}">
                    <a16:creationId xmlns:a16="http://schemas.microsoft.com/office/drawing/2014/main" id="{673D8631-2C73-4F83-57B8-56F2E968FFBA}"/>
                  </a:ext>
                </a:extLst>
              </p:cNvPr>
              <p:cNvSpPr txBox="1">
                <a:spLocks noRot="1" noChangeAspect="1" noMove="1" noResize="1" noEditPoints="1" noAdjustHandles="1" noChangeArrowheads="1" noChangeShapeType="1" noTextEdit="1"/>
              </p:cNvSpPr>
              <p:nvPr/>
            </p:nvSpPr>
            <p:spPr>
              <a:xfrm>
                <a:off x="660421" y="1382341"/>
                <a:ext cx="11156929" cy="3413178"/>
              </a:xfrm>
              <a:prstGeom prst="rect">
                <a:avLst/>
              </a:prstGeom>
              <a:blipFill>
                <a:blip r:embed="rId2"/>
                <a:stretch>
                  <a:fillRect l="-819" t="-3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74544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34980" y="273004"/>
            <a:ext cx="11523662" cy="677863"/>
          </a:xfrm>
        </p:spPr>
        <p:txBody>
          <a:bodyPr/>
          <a:lstStyle/>
          <a:p>
            <a:pPr algn="l"/>
            <a:r>
              <a:rPr lang="zh-CN" altLang="en-US" dirty="0">
                <a:solidFill>
                  <a:schemeClr val="tx1"/>
                </a:solidFill>
              </a:rPr>
              <a:t>引例</a:t>
            </a:r>
          </a:p>
        </p:txBody>
      </p:sp>
      <p:sp>
        <p:nvSpPr>
          <p:cNvPr id="4" name="内容占位符 3"/>
          <p:cNvSpPr>
            <a:spLocks noGrp="1"/>
          </p:cNvSpPr>
          <p:nvPr>
            <p:ph idx="1"/>
          </p:nvPr>
        </p:nvSpPr>
        <p:spPr>
          <a:xfrm>
            <a:off x="737892" y="1423518"/>
            <a:ext cx="11344617" cy="586726"/>
          </a:xfrm>
        </p:spPr>
        <p:txBody>
          <a:bodyPr/>
          <a:lstStyle/>
          <a:p>
            <a:pPr marL="0" indent="0">
              <a:buNone/>
            </a:pPr>
            <a:r>
              <a:rPr lang="zh-CN" altLang="en-US" sz="2400" b="1" dirty="0"/>
              <a:t>线性模型：</a:t>
            </a:r>
            <a:r>
              <a:rPr lang="zh-CN" altLang="en-US" sz="2400" dirty="0"/>
              <a:t>在样本空间中寻找一个超平面</a:t>
            </a:r>
            <a:r>
              <a:rPr lang="en-US" altLang="zh-CN" sz="2400" dirty="0"/>
              <a:t>,</a:t>
            </a:r>
            <a:r>
              <a:rPr lang="zh-CN" altLang="en-US" sz="2400" dirty="0"/>
              <a:t>将不同类别的样本分开。其中</a:t>
            </a:r>
            <a:r>
              <a:rPr lang="en-US" altLang="zh-CN" sz="2400" dirty="0"/>
              <a:t>+</a:t>
            </a:r>
            <a:r>
              <a:rPr lang="zh-CN" altLang="en-US" sz="2400" dirty="0"/>
              <a:t>代表正例，</a:t>
            </a:r>
            <a:r>
              <a:rPr lang="en-US" altLang="zh-CN" sz="2400" dirty="0"/>
              <a:t>-</a:t>
            </a:r>
            <a:r>
              <a:rPr lang="zh-CN" altLang="en-US" sz="2400" dirty="0"/>
              <a:t>代表负例。</a:t>
            </a:r>
          </a:p>
        </p:txBody>
      </p:sp>
      <p:cxnSp>
        <p:nvCxnSpPr>
          <p:cNvPr id="76" name="直接箭头连接符 75"/>
          <p:cNvCxnSpPr/>
          <p:nvPr/>
        </p:nvCxnSpPr>
        <p:spPr>
          <a:xfrm flipH="1" flipV="1">
            <a:off x="3930342" y="2364646"/>
            <a:ext cx="0" cy="3037427"/>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77" name="直接箭头连接符 76"/>
          <p:cNvCxnSpPr/>
          <p:nvPr/>
        </p:nvCxnSpPr>
        <p:spPr>
          <a:xfrm>
            <a:off x="3920625" y="5402145"/>
            <a:ext cx="3585255"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78" name="文本框 77"/>
          <p:cNvSpPr txBox="1"/>
          <p:nvPr/>
        </p:nvSpPr>
        <p:spPr>
          <a:xfrm>
            <a:off x="3704964" y="5303879"/>
            <a:ext cx="274434" cy="307777"/>
          </a:xfrm>
          <a:prstGeom prst="rect">
            <a:avLst/>
          </a:prstGeom>
          <a:noFill/>
        </p:spPr>
        <p:txBody>
          <a:bodyPr wrap="none" rtlCol="0">
            <a:spAutoFit/>
          </a:bodyPr>
          <a:lstStyle/>
          <a:p>
            <a:r>
              <a:rPr lang="en-US" altLang="zh-CN" sz="1400" dirty="0">
                <a:latin typeface="Times "/>
              </a:rPr>
              <a:t>0</a:t>
            </a:r>
            <a:endParaRPr lang="zh-CN" altLang="en-US" sz="1400" dirty="0">
              <a:latin typeface="Times "/>
            </a:endParaRPr>
          </a:p>
        </p:txBody>
      </p:sp>
      <p:grpSp>
        <p:nvGrpSpPr>
          <p:cNvPr id="79" name="组合 78"/>
          <p:cNvGrpSpPr/>
          <p:nvPr/>
        </p:nvGrpSpPr>
        <p:grpSpPr>
          <a:xfrm>
            <a:off x="5238130" y="3082215"/>
            <a:ext cx="128045" cy="130175"/>
            <a:chOff x="5476803" y="2392530"/>
            <a:chExt cx="108000" cy="108000"/>
          </a:xfrm>
        </p:grpSpPr>
        <p:cxnSp>
          <p:nvCxnSpPr>
            <p:cNvPr id="133" name="直接连接符 13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4" name="直接连接符 13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0" name="组合 79"/>
          <p:cNvGrpSpPr/>
          <p:nvPr/>
        </p:nvGrpSpPr>
        <p:grpSpPr>
          <a:xfrm>
            <a:off x="5087796" y="3865497"/>
            <a:ext cx="128045" cy="130175"/>
            <a:chOff x="5476803" y="2392530"/>
            <a:chExt cx="108000" cy="108000"/>
          </a:xfrm>
        </p:grpSpPr>
        <p:cxnSp>
          <p:nvCxnSpPr>
            <p:cNvPr id="131" name="直接连接符 13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2" name="直接连接符 13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1" name="组合 80"/>
          <p:cNvGrpSpPr/>
          <p:nvPr/>
        </p:nvGrpSpPr>
        <p:grpSpPr>
          <a:xfrm>
            <a:off x="4880821" y="3675171"/>
            <a:ext cx="128045" cy="130175"/>
            <a:chOff x="5476803" y="2392530"/>
            <a:chExt cx="108000" cy="108000"/>
          </a:xfrm>
        </p:grpSpPr>
        <p:cxnSp>
          <p:nvCxnSpPr>
            <p:cNvPr id="129" name="直接连接符 128"/>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0" name="直接连接符 129"/>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2" name="组合 81"/>
          <p:cNvGrpSpPr/>
          <p:nvPr/>
        </p:nvGrpSpPr>
        <p:grpSpPr>
          <a:xfrm>
            <a:off x="4452906" y="3948114"/>
            <a:ext cx="128045" cy="130175"/>
            <a:chOff x="5476803" y="2392530"/>
            <a:chExt cx="108000" cy="108000"/>
          </a:xfrm>
        </p:grpSpPr>
        <p:cxnSp>
          <p:nvCxnSpPr>
            <p:cNvPr id="127" name="直接连接符 12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8" name="直接连接符 127"/>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3" name="组合 82"/>
          <p:cNvGrpSpPr/>
          <p:nvPr/>
        </p:nvGrpSpPr>
        <p:grpSpPr>
          <a:xfrm>
            <a:off x="4665155" y="4160847"/>
            <a:ext cx="128045" cy="130175"/>
            <a:chOff x="5476803" y="2392530"/>
            <a:chExt cx="108000" cy="108000"/>
          </a:xfrm>
        </p:grpSpPr>
        <p:cxnSp>
          <p:nvCxnSpPr>
            <p:cNvPr id="125" name="直接连接符 12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6" name="直接连接符 125"/>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4" name="组合 83"/>
          <p:cNvGrpSpPr/>
          <p:nvPr/>
        </p:nvGrpSpPr>
        <p:grpSpPr>
          <a:xfrm>
            <a:off x="5079942" y="4153763"/>
            <a:ext cx="128045" cy="130175"/>
            <a:chOff x="5476803" y="2392530"/>
            <a:chExt cx="108000" cy="108000"/>
          </a:xfrm>
        </p:grpSpPr>
        <p:cxnSp>
          <p:nvCxnSpPr>
            <p:cNvPr id="123" name="直接连接符 12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4" name="直接连接符 12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5" name="组合 84"/>
          <p:cNvGrpSpPr/>
          <p:nvPr/>
        </p:nvGrpSpPr>
        <p:grpSpPr>
          <a:xfrm>
            <a:off x="4563109" y="3132622"/>
            <a:ext cx="128045" cy="130175"/>
            <a:chOff x="5476803" y="2392530"/>
            <a:chExt cx="108000" cy="108000"/>
          </a:xfrm>
        </p:grpSpPr>
        <p:cxnSp>
          <p:nvCxnSpPr>
            <p:cNvPr id="121" name="直接连接符 12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2" name="直接连接符 12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86" name="直接连接符 85"/>
          <p:cNvCxnSpPr/>
          <p:nvPr/>
        </p:nvCxnSpPr>
        <p:spPr>
          <a:xfrm>
            <a:off x="6489209" y="4465043"/>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7" name="直接连接符 86"/>
          <p:cNvCxnSpPr/>
          <p:nvPr/>
        </p:nvCxnSpPr>
        <p:spPr>
          <a:xfrm>
            <a:off x="5881906" y="4326739"/>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8" name="直接连接符 87"/>
          <p:cNvCxnSpPr/>
          <p:nvPr/>
        </p:nvCxnSpPr>
        <p:spPr>
          <a:xfrm>
            <a:off x="5734593" y="4995706"/>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9" name="直接连接符 88"/>
          <p:cNvCxnSpPr/>
          <p:nvPr/>
        </p:nvCxnSpPr>
        <p:spPr>
          <a:xfrm>
            <a:off x="5335942" y="4871874"/>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0" name="直接连接符 89"/>
          <p:cNvCxnSpPr/>
          <p:nvPr/>
        </p:nvCxnSpPr>
        <p:spPr>
          <a:xfrm>
            <a:off x="6292089" y="4822238"/>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1" name="直接连接符 90"/>
          <p:cNvCxnSpPr/>
          <p:nvPr/>
        </p:nvCxnSpPr>
        <p:spPr>
          <a:xfrm>
            <a:off x="6346274" y="4665029"/>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2" name="直接连接符 91"/>
          <p:cNvCxnSpPr/>
          <p:nvPr/>
        </p:nvCxnSpPr>
        <p:spPr>
          <a:xfrm>
            <a:off x="5661282" y="4733190"/>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3" name="直接连接符 92"/>
          <p:cNvCxnSpPr/>
          <p:nvPr/>
        </p:nvCxnSpPr>
        <p:spPr>
          <a:xfrm>
            <a:off x="6553231" y="4225933"/>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4" name="直接连接符 93"/>
          <p:cNvCxnSpPr/>
          <p:nvPr/>
        </p:nvCxnSpPr>
        <p:spPr>
          <a:xfrm>
            <a:off x="5945929" y="4665029"/>
            <a:ext cx="128045"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97" name="组合 96"/>
          <p:cNvGrpSpPr/>
          <p:nvPr/>
        </p:nvGrpSpPr>
        <p:grpSpPr>
          <a:xfrm>
            <a:off x="5753862" y="2940314"/>
            <a:ext cx="128045" cy="130175"/>
            <a:chOff x="5476803" y="2392530"/>
            <a:chExt cx="108000" cy="108000"/>
          </a:xfrm>
        </p:grpSpPr>
        <p:cxnSp>
          <p:nvCxnSpPr>
            <p:cNvPr id="119" name="直接连接符 118"/>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0" name="直接连接符 119"/>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8" name="组合 97"/>
          <p:cNvGrpSpPr/>
          <p:nvPr/>
        </p:nvGrpSpPr>
        <p:grpSpPr>
          <a:xfrm>
            <a:off x="5485793" y="3197710"/>
            <a:ext cx="128045" cy="130175"/>
            <a:chOff x="5476803" y="2392530"/>
            <a:chExt cx="108000" cy="108000"/>
          </a:xfrm>
        </p:grpSpPr>
        <p:cxnSp>
          <p:nvCxnSpPr>
            <p:cNvPr id="117" name="直接连接符 11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8" name="直接连接符 117"/>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9" name="组合 98"/>
          <p:cNvGrpSpPr/>
          <p:nvPr/>
        </p:nvGrpSpPr>
        <p:grpSpPr>
          <a:xfrm>
            <a:off x="4352173" y="4334868"/>
            <a:ext cx="128045" cy="130175"/>
            <a:chOff x="5476803" y="2392530"/>
            <a:chExt cx="108000" cy="108000"/>
          </a:xfrm>
        </p:grpSpPr>
        <p:cxnSp>
          <p:nvCxnSpPr>
            <p:cNvPr id="115" name="直接连接符 11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6" name="直接连接符 115"/>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00" name="组合 99"/>
          <p:cNvGrpSpPr/>
          <p:nvPr/>
        </p:nvGrpSpPr>
        <p:grpSpPr>
          <a:xfrm>
            <a:off x="4902627" y="3354397"/>
            <a:ext cx="128045" cy="130175"/>
            <a:chOff x="5476803" y="2392530"/>
            <a:chExt cx="108000" cy="108000"/>
          </a:xfrm>
        </p:grpSpPr>
        <p:cxnSp>
          <p:nvCxnSpPr>
            <p:cNvPr id="113" name="直接连接符 11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4" name="直接连接符 11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01" name="组合 100"/>
          <p:cNvGrpSpPr/>
          <p:nvPr/>
        </p:nvGrpSpPr>
        <p:grpSpPr>
          <a:xfrm>
            <a:off x="4474712" y="3627340"/>
            <a:ext cx="128045" cy="130175"/>
            <a:chOff x="5476803" y="2392530"/>
            <a:chExt cx="108000" cy="108000"/>
          </a:xfrm>
        </p:grpSpPr>
        <p:cxnSp>
          <p:nvCxnSpPr>
            <p:cNvPr id="111" name="直接连接符 11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2" name="直接连接符 11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02" name="直接连接符 101"/>
          <p:cNvCxnSpPr/>
          <p:nvPr/>
        </p:nvCxnSpPr>
        <p:spPr>
          <a:xfrm>
            <a:off x="6086997" y="4975784"/>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3" name="直接连接符 102"/>
          <p:cNvCxnSpPr/>
          <p:nvPr/>
        </p:nvCxnSpPr>
        <p:spPr>
          <a:xfrm>
            <a:off x="6215042" y="4399955"/>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4" name="直接连接符 103"/>
          <p:cNvCxnSpPr/>
          <p:nvPr/>
        </p:nvCxnSpPr>
        <p:spPr>
          <a:xfrm>
            <a:off x="6346274" y="4013200"/>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5" name="直接连接符 104"/>
          <p:cNvCxnSpPr/>
          <p:nvPr/>
        </p:nvCxnSpPr>
        <p:spPr>
          <a:xfrm>
            <a:off x="6770885" y="3737662"/>
            <a:ext cx="128045" cy="0"/>
          </a:xfrm>
          <a:prstGeom prst="line">
            <a:avLst/>
          </a:prstGeom>
          <a:ln w="19050"/>
        </p:spPr>
        <p:style>
          <a:lnRef idx="1">
            <a:schemeClr val="dk1"/>
          </a:lnRef>
          <a:fillRef idx="0">
            <a:schemeClr val="dk1"/>
          </a:fillRef>
          <a:effectRef idx="0">
            <a:schemeClr val="dk1"/>
          </a:effectRef>
          <a:fontRef idx="minor">
            <a:schemeClr val="tx1"/>
          </a:fontRef>
        </p:style>
      </p:cxnSp>
      <p:graphicFrame>
        <p:nvGraphicFramePr>
          <p:cNvPr id="106" name="对象 105"/>
          <p:cNvGraphicFramePr>
            <a:graphicFrameLocks noChangeAspect="1"/>
          </p:cNvGraphicFramePr>
          <p:nvPr/>
        </p:nvGraphicFramePr>
        <p:xfrm>
          <a:off x="6962613" y="5477786"/>
          <a:ext cx="263851" cy="260351"/>
        </p:xfrm>
        <a:graphic>
          <a:graphicData uri="http://schemas.openxmlformats.org/presentationml/2006/ole">
            <mc:AlternateContent xmlns:mc="http://schemas.openxmlformats.org/markup-compatibility/2006">
              <mc:Choice xmlns:v="urn:schemas-microsoft-com:vml" Requires="v">
                <p:oleObj name="Formula" r:id="rId2" imgW="137160" imgH="131040" progId="Equation.Ribbit">
                  <p:embed/>
                </p:oleObj>
              </mc:Choice>
              <mc:Fallback>
                <p:oleObj name="Formula" r:id="rId2" imgW="137160" imgH="131040" progId="Equation.Ribbit">
                  <p:embed/>
                  <p:pic>
                    <p:nvPicPr>
                      <p:cNvPr id="106" name="对象 105"/>
                      <p:cNvPicPr/>
                      <p:nvPr/>
                    </p:nvPicPr>
                    <p:blipFill>
                      <a:blip r:embed="rId3"/>
                      <a:stretch>
                        <a:fillRect/>
                      </a:stretch>
                    </p:blipFill>
                    <p:spPr>
                      <a:xfrm>
                        <a:off x="6962613" y="5477786"/>
                        <a:ext cx="263851" cy="260351"/>
                      </a:xfrm>
                      <a:prstGeom prst="rect">
                        <a:avLst/>
                      </a:prstGeom>
                    </p:spPr>
                  </p:pic>
                </p:oleObj>
              </mc:Fallback>
            </mc:AlternateContent>
          </a:graphicData>
        </a:graphic>
      </p:graphicFrame>
      <p:graphicFrame>
        <p:nvGraphicFramePr>
          <p:cNvPr id="107" name="对象 106"/>
          <p:cNvGraphicFramePr>
            <a:graphicFrameLocks noChangeAspect="1"/>
          </p:cNvGraphicFramePr>
          <p:nvPr/>
        </p:nvGraphicFramePr>
        <p:xfrm>
          <a:off x="3533607" y="2606170"/>
          <a:ext cx="273161" cy="260351"/>
        </p:xfrm>
        <a:graphic>
          <a:graphicData uri="http://schemas.openxmlformats.org/presentationml/2006/ole">
            <mc:AlternateContent xmlns:mc="http://schemas.openxmlformats.org/markup-compatibility/2006">
              <mc:Choice xmlns:v="urn:schemas-microsoft-com:vml" Requires="v">
                <p:oleObj name="Formula" r:id="rId4" imgW="141120" imgH="131040" progId="Equation.Ribbit">
                  <p:embed/>
                </p:oleObj>
              </mc:Choice>
              <mc:Fallback>
                <p:oleObj name="Formula" r:id="rId4" imgW="141120" imgH="131040" progId="Equation.Ribbit">
                  <p:embed/>
                  <p:pic>
                    <p:nvPicPr>
                      <p:cNvPr id="107" name="对象 106"/>
                      <p:cNvPicPr/>
                      <p:nvPr/>
                    </p:nvPicPr>
                    <p:blipFill>
                      <a:blip r:embed="rId5"/>
                      <a:stretch>
                        <a:fillRect/>
                      </a:stretch>
                    </p:blipFill>
                    <p:spPr>
                      <a:xfrm>
                        <a:off x="3533607" y="2606170"/>
                        <a:ext cx="273161" cy="260351"/>
                      </a:xfrm>
                      <a:prstGeom prst="rect">
                        <a:avLst/>
                      </a:prstGeom>
                    </p:spPr>
                  </p:pic>
                </p:oleObj>
              </mc:Fallback>
            </mc:AlternateContent>
          </a:graphicData>
        </a:graphic>
      </p:graphicFrame>
      <p:cxnSp>
        <p:nvCxnSpPr>
          <p:cNvPr id="64" name="直接连接符 63"/>
          <p:cNvCxnSpPr/>
          <p:nvPr/>
        </p:nvCxnSpPr>
        <p:spPr>
          <a:xfrm flipV="1">
            <a:off x="4644972" y="2859048"/>
            <a:ext cx="2317640" cy="230903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0792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7D276ED8-D9BE-4A19-1B7D-A2CFC4B924A3}"/>
              </a:ext>
            </a:extLst>
          </p:cNvPr>
          <p:cNvSpPr>
            <a:spLocks noGrp="1"/>
          </p:cNvSpPr>
          <p:nvPr>
            <p:ph type="title"/>
          </p:nvPr>
        </p:nvSpPr>
        <p:spPr>
          <a:xfrm>
            <a:off x="293688" y="222250"/>
            <a:ext cx="11523662" cy="677863"/>
          </a:xfrm>
        </p:spPr>
        <p:txBody>
          <a:bodyPr/>
          <a:lstStyle/>
          <a:p>
            <a:pPr algn="l"/>
            <a:r>
              <a:rPr lang="en-US" altLang="zh-CN" dirty="0">
                <a:solidFill>
                  <a:schemeClr val="tx1"/>
                </a:solidFill>
              </a:rPr>
              <a:t>SMO</a:t>
            </a:r>
            <a:r>
              <a:rPr lang="zh-CN" altLang="en-US" dirty="0">
                <a:solidFill>
                  <a:schemeClr val="tx1"/>
                </a:solidFill>
              </a:rPr>
              <a:t>算法</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673D8631-2C73-4F83-57B8-56F2E968FFBA}"/>
                  </a:ext>
                </a:extLst>
              </p:cNvPr>
              <p:cNvSpPr txBox="1"/>
              <p:nvPr/>
            </p:nvSpPr>
            <p:spPr>
              <a:xfrm>
                <a:off x="660421" y="1382341"/>
                <a:ext cx="11156929" cy="6977359"/>
              </a:xfrm>
              <a:prstGeom prst="rect">
                <a:avLst/>
              </a:prstGeom>
              <a:noFill/>
            </p:spPr>
            <p:txBody>
              <a:bodyPr wrap="square" rtlCol="0">
                <a:spAutoFit/>
              </a:bodyPr>
              <a:lstStyle/>
              <a:p>
                <a:pPr>
                  <a:lnSpc>
                    <a:spcPct val="110000"/>
                  </a:lnSpc>
                </a:pPr>
                <a:r>
                  <a:rPr lang="en-US" altLang="zh-CN" sz="2400" dirty="0">
                    <a:latin typeface="+mj-ea"/>
                    <a:ea typeface="+mj-ea"/>
                  </a:rPr>
                  <a:t>(3)</a:t>
                </a:r>
                <a:r>
                  <a:rPr lang="zh-CN" altLang="en-US" sz="2400" dirty="0">
                    <a:latin typeface="+mj-ea"/>
                    <a:ea typeface="+mj-ea"/>
                  </a:rPr>
                  <a:t>若在精度</a:t>
                </a:r>
                <a14:m>
                  <m:oMath xmlns:m="http://schemas.openxmlformats.org/officeDocument/2006/math">
                    <m:r>
                      <a:rPr lang="zh-CN" altLang="en-US" sz="2400" i="1" smtClean="0">
                        <a:latin typeface="Cambria Math" panose="02040503050406030204" pitchFamily="18" charset="0"/>
                        <a:ea typeface="+mj-ea"/>
                      </a:rPr>
                      <m:t>𝜀</m:t>
                    </m:r>
                    <m:r>
                      <a:rPr lang="zh-CN" altLang="en-US" sz="2400" i="1">
                        <a:latin typeface="Cambria Math" panose="02040503050406030204" pitchFamily="18" charset="0"/>
                        <a:ea typeface="+mj-ea"/>
                      </a:rPr>
                      <m:t>范围</m:t>
                    </m:r>
                  </m:oMath>
                </a14:m>
                <a:r>
                  <a:rPr lang="zh-CN" altLang="en-US" sz="2400" dirty="0">
                    <a:latin typeface="+mj-ea"/>
                    <a:ea typeface="+mj-ea"/>
                  </a:rPr>
                  <a:t>内满足停机条件</a:t>
                </a:r>
                <a:endParaRPr lang="en-US" altLang="zh-CN" sz="2400" dirty="0">
                  <a:latin typeface="+mj-ea"/>
                  <a:ea typeface="+mj-ea"/>
                </a:endParaRPr>
              </a:p>
              <a:p>
                <a:pPr>
                  <a:lnSpc>
                    <a:spcPct val="110000"/>
                  </a:lnSpc>
                </a:pPr>
                <a14:m>
                  <m:oMathPara xmlns:m="http://schemas.openxmlformats.org/officeDocument/2006/math">
                    <m:oMathParaPr>
                      <m:jc m:val="centerGroup"/>
                    </m:oMathParaPr>
                    <m:oMath xmlns:m="http://schemas.openxmlformats.org/officeDocument/2006/math">
                      <m:nary>
                        <m:naryPr>
                          <m:chr m:val="∑"/>
                          <m:ctrlPr>
                            <a:rPr lang="zh-CN" altLang="en-US" sz="2400" i="1" smtClean="0">
                              <a:latin typeface="Cambria Math" panose="02040503050406030204" pitchFamily="18" charset="0"/>
                              <a:ea typeface="+mj-ea"/>
                            </a:rPr>
                          </m:ctrlPr>
                        </m:naryPr>
                        <m:sub>
                          <m:r>
                            <m:rPr>
                              <m:sty m:val="p"/>
                              <m:brk m:alnAt="23"/>
                            </m:rPr>
                            <a:rPr lang="en-US" altLang="zh-CN" sz="2400" i="1">
                              <a:latin typeface="Cambria Math" panose="02040503050406030204" pitchFamily="18" charset="0"/>
                              <a:ea typeface="+mj-ea"/>
                            </a:rPr>
                            <m:t>i</m:t>
                          </m:r>
                          <m:r>
                            <a:rPr lang="en-US" altLang="zh-CN" sz="2400" b="0" i="1" smtClean="0">
                              <a:latin typeface="Cambria Math" panose="02040503050406030204" pitchFamily="18" charset="0"/>
                              <a:ea typeface="+mj-ea"/>
                            </a:rPr>
                            <m:t>=1</m:t>
                          </m:r>
                        </m:sub>
                        <m:sup>
                          <m:r>
                            <a:rPr lang="en-US" altLang="zh-CN" sz="2400" b="0" i="1" smtClean="0">
                              <a:latin typeface="Cambria Math" panose="02040503050406030204" pitchFamily="18" charset="0"/>
                              <a:ea typeface="+mj-ea"/>
                            </a:rPr>
                            <m:t>𝑁</m:t>
                          </m:r>
                        </m:sup>
                        <m:e>
                          <m:sSub>
                            <m:sSubPr>
                              <m:ctrlPr>
                                <a:rPr lang="en-US" altLang="zh-CN" sz="2400" i="1" smtClean="0">
                                  <a:latin typeface="Cambria Math" panose="02040503050406030204" pitchFamily="18" charset="0"/>
                                  <a:ea typeface="+mj-ea"/>
                                </a:rPr>
                              </m:ctrlPr>
                            </m:sSubPr>
                            <m:e>
                              <m:r>
                                <a:rPr lang="zh-CN" altLang="en-US" sz="2400" i="1" smtClean="0">
                                  <a:latin typeface="Cambria Math" panose="02040503050406030204" pitchFamily="18" charset="0"/>
                                  <a:ea typeface="+mj-ea"/>
                                </a:rPr>
                                <m:t>𝛼</m:t>
                              </m:r>
                            </m:e>
                            <m:sub>
                              <m:r>
                                <a:rPr lang="en-US" altLang="zh-CN" sz="2400" b="0" i="1" smtClean="0">
                                  <a:latin typeface="Cambria Math" panose="02040503050406030204" pitchFamily="18" charset="0"/>
                                  <a:ea typeface="+mj-ea"/>
                                </a:rPr>
                                <m:t>𝑖</m:t>
                              </m:r>
                            </m:sub>
                          </m:sSub>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𝑦</m:t>
                              </m:r>
                            </m:e>
                            <m:sub>
                              <m:r>
                                <a:rPr lang="en-US" altLang="zh-CN" sz="2400" b="0" i="1" smtClean="0">
                                  <a:latin typeface="Cambria Math" panose="02040503050406030204" pitchFamily="18" charset="0"/>
                                  <a:ea typeface="+mj-ea"/>
                                </a:rPr>
                                <m:t>𝑖</m:t>
                              </m:r>
                            </m:sub>
                          </m:sSub>
                          <m:r>
                            <a:rPr lang="en-US" altLang="zh-CN" sz="2400" b="0" i="1" smtClean="0">
                              <a:latin typeface="Cambria Math" panose="02040503050406030204" pitchFamily="18" charset="0"/>
                              <a:ea typeface="+mj-ea"/>
                            </a:rPr>
                            <m:t>=0</m:t>
                          </m:r>
                        </m:e>
                      </m:nary>
                      <m:r>
                        <a:rPr lang="en-US" altLang="zh-CN" sz="2400" b="0" i="1" smtClean="0">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0≤</m:t>
                          </m:r>
                          <m:r>
                            <a:rPr lang="zh-CN" altLang="en-US" sz="2400" i="1">
                              <a:latin typeface="Cambria Math" panose="02040503050406030204" pitchFamily="18" charset="0"/>
                              <a:ea typeface="+mj-ea"/>
                            </a:rPr>
                            <m:t>𝛼</m:t>
                          </m:r>
                        </m:e>
                        <m:sub>
                          <m:r>
                            <a:rPr lang="en-US" altLang="zh-CN" sz="2400" i="1">
                              <a:latin typeface="Cambria Math" panose="02040503050406030204" pitchFamily="18" charset="0"/>
                              <a:ea typeface="+mj-ea"/>
                            </a:rPr>
                            <m:t>𝑖</m:t>
                          </m:r>
                        </m:sub>
                      </m:sSub>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𝐶</m:t>
                      </m:r>
                      <m:r>
                        <a:rPr lang="en-US" altLang="zh-CN" sz="2400" i="1">
                          <a:latin typeface="Cambria Math" panose="02040503050406030204" pitchFamily="18" charset="0"/>
                          <a:ea typeface="+mj-ea"/>
                        </a:rPr>
                        <m:t>  </m:t>
                      </m:r>
                      <m:r>
                        <a:rPr lang="en-US" altLang="zh-CN" sz="2400" i="1">
                          <a:latin typeface="Cambria Math" panose="02040503050406030204" pitchFamily="18" charset="0"/>
                          <a:ea typeface="+mj-ea"/>
                        </a:rPr>
                        <m:t>𝑖</m:t>
                      </m:r>
                      <m:r>
                        <a:rPr lang="en-US" altLang="zh-CN" sz="2400" i="1">
                          <a:latin typeface="Cambria Math" panose="02040503050406030204" pitchFamily="18" charset="0"/>
                          <a:ea typeface="+mj-ea"/>
                        </a:rPr>
                        <m:t>=1,2…</m:t>
                      </m:r>
                      <m:r>
                        <a:rPr lang="en-US" altLang="zh-CN" sz="2400" i="1">
                          <a:latin typeface="Cambria Math" panose="02040503050406030204" pitchFamily="18" charset="0"/>
                          <a:ea typeface="+mj-ea"/>
                        </a:rPr>
                        <m:t>𝑁</m:t>
                      </m:r>
                    </m:oMath>
                  </m:oMathPara>
                </a14:m>
                <a:endParaRPr lang="en-US" altLang="zh-CN" sz="2400" dirty="0">
                  <a:latin typeface="+mj-ea"/>
                  <a:ea typeface="+mj-ea"/>
                </a:endParaRPr>
              </a:p>
              <a:p>
                <a:pPr algn="ctr">
                  <a:lnSpc>
                    <a:spcPct val="110000"/>
                  </a:lnSpc>
                </a:pPr>
                <a14:m>
                  <m:oMath xmlns:m="http://schemas.openxmlformats.org/officeDocument/2006/math">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𝑦</m:t>
                        </m:r>
                      </m:e>
                      <m:sub>
                        <m:r>
                          <a:rPr lang="en-US" altLang="zh-CN" sz="2400" b="0" i="1" smtClean="0">
                            <a:latin typeface="Cambria Math" panose="02040503050406030204" pitchFamily="18" charset="0"/>
                            <a:ea typeface="+mj-ea"/>
                          </a:rPr>
                          <m:t>𝑖</m:t>
                        </m:r>
                      </m:sub>
                    </m:sSub>
                    <m:r>
                      <a:rPr lang="en-US" altLang="zh-CN" sz="2400" i="1" smtClean="0">
                        <a:latin typeface="Cambria Math" panose="02040503050406030204" pitchFamily="18" charset="0"/>
                        <a:ea typeface="+mj-ea"/>
                      </a:rPr>
                      <m:t>∙</m:t>
                    </m:r>
                    <m:r>
                      <m:rPr>
                        <m:sty m:val="p"/>
                      </m:rPr>
                      <a:rPr lang="en-US" altLang="zh-CN" sz="2400" i="1">
                        <a:latin typeface="Cambria Math" panose="02040503050406030204" pitchFamily="18" charset="0"/>
                        <a:ea typeface="+mj-ea"/>
                      </a:rPr>
                      <m:t>g</m:t>
                    </m:r>
                  </m:oMath>
                </a14:m>
                <a:r>
                  <a:rPr lang="en-US" altLang="zh-CN" sz="2400" dirty="0">
                    <a:latin typeface="+mj-ea"/>
                    <a:ea typeface="+mj-ea"/>
                  </a:rPr>
                  <a:t>(</a:t>
                </a:r>
                <a14:m>
                  <m:oMath xmlns:m="http://schemas.openxmlformats.org/officeDocument/2006/math">
                    <m:sSub>
                      <m:sSubPr>
                        <m:ctrlPr>
                          <a:rPr lang="en-US" altLang="zh-CN" sz="2400" i="1" dirty="0" smtClean="0">
                            <a:latin typeface="Cambria Math" panose="02040503050406030204" pitchFamily="18" charset="0"/>
                            <a:ea typeface="+mj-ea"/>
                          </a:rPr>
                        </m:ctrlPr>
                      </m:sSubPr>
                      <m:e>
                        <m:r>
                          <a:rPr lang="en-US" altLang="zh-CN" sz="2400" b="0" i="1" dirty="0" smtClean="0">
                            <a:latin typeface="Cambria Math" panose="02040503050406030204" pitchFamily="18" charset="0"/>
                            <a:ea typeface="+mj-ea"/>
                          </a:rPr>
                          <m:t>𝑥</m:t>
                        </m:r>
                      </m:e>
                      <m:sub>
                        <m:r>
                          <a:rPr lang="en-US" altLang="zh-CN" sz="2400" b="0" i="1" dirty="0" smtClean="0">
                            <a:latin typeface="Cambria Math" panose="02040503050406030204" pitchFamily="18" charset="0"/>
                            <a:ea typeface="+mj-ea"/>
                          </a:rPr>
                          <m:t>𝑖</m:t>
                        </m:r>
                      </m:sub>
                    </m:sSub>
                  </m:oMath>
                </a14:m>
                <a:r>
                  <a:rPr lang="en-US" altLang="zh-CN" sz="2400" dirty="0">
                    <a:latin typeface="+mj-ea"/>
                    <a:ea typeface="+mj-ea"/>
                  </a:rPr>
                  <a:t>)=</a:t>
                </a:r>
                <a14:m>
                  <m:oMath xmlns:m="http://schemas.openxmlformats.org/officeDocument/2006/math">
                    <m:d>
                      <m:dPr>
                        <m:begChr m:val="{"/>
                        <m:endChr m:val=""/>
                        <m:ctrlPr>
                          <a:rPr lang="en-US" altLang="zh-CN" sz="2400" i="1" dirty="0" smtClean="0">
                            <a:latin typeface="Cambria Math" panose="02040503050406030204" pitchFamily="18" charset="0"/>
                            <a:ea typeface="+mj-ea"/>
                          </a:rPr>
                        </m:ctrlPr>
                      </m:dPr>
                      <m:e>
                        <m:eqArr>
                          <m:eqArrPr>
                            <m:ctrlPr>
                              <a:rPr lang="en-US" altLang="zh-CN" sz="2400" i="1" dirty="0" smtClean="0">
                                <a:latin typeface="Cambria Math" panose="02040503050406030204" pitchFamily="18" charset="0"/>
                                <a:ea typeface="+mj-ea"/>
                              </a:rPr>
                            </m:ctrlPr>
                          </m:eqArrPr>
                          <m:e>
                            <m:r>
                              <a:rPr lang="en-US" altLang="zh-CN" sz="2400" i="1" dirty="0" smtClean="0">
                                <a:latin typeface="Cambria Math" panose="02040503050406030204" pitchFamily="18" charset="0"/>
                                <a:ea typeface="+mj-ea"/>
                              </a:rPr>
                              <m:t>≥</m:t>
                            </m:r>
                            <m:r>
                              <a:rPr lang="en-US" altLang="zh-CN" sz="2400" b="0" i="1" dirty="0" smtClean="0">
                                <a:latin typeface="Cambria Math" panose="02040503050406030204" pitchFamily="18" charset="0"/>
                                <a:ea typeface="+mj-ea"/>
                              </a:rPr>
                              <m:t>1,{</m:t>
                            </m:r>
                            <m:sSub>
                              <m:sSubPr>
                                <m:ctrlPr>
                                  <a:rPr lang="en-US" altLang="zh-CN" sz="2400" b="0" i="1" dirty="0" smtClean="0">
                                    <a:latin typeface="Cambria Math" panose="02040503050406030204" pitchFamily="18" charset="0"/>
                                    <a:ea typeface="+mj-ea"/>
                                  </a:rPr>
                                </m:ctrlPr>
                              </m:sSubPr>
                              <m:e>
                                <m:r>
                                  <a:rPr lang="en-US" altLang="zh-CN" sz="2400" b="0" i="1" dirty="0" smtClean="0">
                                    <a:latin typeface="Cambria Math" panose="02040503050406030204" pitchFamily="18" charset="0"/>
                                    <a:ea typeface="+mj-ea"/>
                                  </a:rPr>
                                  <m:t>𝑥</m:t>
                                </m:r>
                              </m:e>
                              <m:sub>
                                <m:r>
                                  <a:rPr lang="en-US" altLang="zh-CN" sz="2400" b="0" i="1" dirty="0" smtClean="0">
                                    <a:latin typeface="Cambria Math" panose="02040503050406030204" pitchFamily="18" charset="0"/>
                                    <a:ea typeface="+mj-ea"/>
                                  </a:rPr>
                                  <m:t>𝑖</m:t>
                                </m:r>
                              </m:sub>
                            </m:sSub>
                            <m:r>
                              <a:rPr lang="en-US" altLang="zh-CN" sz="2400" b="0" i="1" dirty="0" smtClean="0">
                                <a:latin typeface="Cambria Math" panose="02040503050406030204" pitchFamily="18" charset="0"/>
                                <a:ea typeface="+mj-ea"/>
                              </a:rPr>
                              <m:t>|</m:t>
                            </m:r>
                            <m:sSub>
                              <m:sSubPr>
                                <m:ctrlPr>
                                  <a:rPr lang="en-US" altLang="zh-CN" sz="2400" b="0" i="1" dirty="0" smtClean="0">
                                    <a:latin typeface="Cambria Math" panose="02040503050406030204" pitchFamily="18" charset="0"/>
                                    <a:ea typeface="+mj-ea"/>
                                  </a:rPr>
                                </m:ctrlPr>
                              </m:sSubPr>
                              <m:e>
                                <m:r>
                                  <a:rPr lang="zh-CN" altLang="en-US" sz="2400" b="0" i="1" dirty="0" smtClean="0">
                                    <a:latin typeface="Cambria Math" panose="02040503050406030204" pitchFamily="18" charset="0"/>
                                    <a:ea typeface="+mj-ea"/>
                                  </a:rPr>
                                  <m:t>𝛼</m:t>
                                </m:r>
                              </m:e>
                              <m:sub>
                                <m:r>
                                  <a:rPr lang="en-US" altLang="zh-CN" sz="2400" b="0" i="1" dirty="0" smtClean="0">
                                    <a:latin typeface="Cambria Math" panose="02040503050406030204" pitchFamily="18" charset="0"/>
                                    <a:ea typeface="+mj-ea"/>
                                  </a:rPr>
                                  <m:t>𝑖</m:t>
                                </m:r>
                              </m:sub>
                            </m:sSub>
                            <m:r>
                              <a:rPr lang="en-US" altLang="zh-CN" sz="2400" b="0" i="1" dirty="0" smtClean="0">
                                <a:latin typeface="Cambria Math" panose="02040503050406030204" pitchFamily="18" charset="0"/>
                                <a:ea typeface="+mj-ea"/>
                              </a:rPr>
                              <m:t>=0}</m:t>
                            </m:r>
                          </m:e>
                          <m:e>
                            <m:r>
                              <a:rPr lang="en-US" altLang="zh-CN" sz="2400" i="1" dirty="0" smtClean="0">
                                <a:latin typeface="Cambria Math" panose="02040503050406030204" pitchFamily="18" charset="0"/>
                                <a:ea typeface="+mj-ea"/>
                              </a:rPr>
                              <m:t>=</m:t>
                            </m:r>
                            <m:r>
                              <a:rPr lang="en-US" altLang="zh-CN" sz="2400" b="0" i="1" dirty="0" smtClean="0">
                                <a:latin typeface="Cambria Math" panose="02040503050406030204" pitchFamily="18" charset="0"/>
                                <a:ea typeface="+mj-ea"/>
                              </a:rPr>
                              <m:t>1</m:t>
                            </m:r>
                            <m:r>
                              <a:rPr lang="en-US" altLang="zh-CN" sz="2400" i="1" dirty="0">
                                <a:latin typeface="Cambria Math" panose="02040503050406030204" pitchFamily="18" charset="0"/>
                                <a:ea typeface="+mj-ea"/>
                              </a:rPr>
                              <m:t>,{</m:t>
                            </m:r>
                            <m:sSub>
                              <m:sSubPr>
                                <m:ctrlPr>
                                  <a:rPr lang="en-US" altLang="zh-CN" sz="2400" i="1" dirty="0">
                                    <a:latin typeface="Cambria Math" panose="02040503050406030204" pitchFamily="18" charset="0"/>
                                    <a:ea typeface="+mj-ea"/>
                                  </a:rPr>
                                </m:ctrlPr>
                              </m:sSubPr>
                              <m:e>
                                <m:r>
                                  <a:rPr lang="en-US" altLang="zh-CN" sz="2400" i="1" dirty="0">
                                    <a:latin typeface="Cambria Math" panose="02040503050406030204" pitchFamily="18" charset="0"/>
                                    <a:ea typeface="+mj-ea"/>
                                  </a:rPr>
                                  <m:t>𝑥</m:t>
                                </m:r>
                              </m:e>
                              <m:sub>
                                <m:r>
                                  <a:rPr lang="en-US" altLang="zh-CN" sz="2400" i="1" dirty="0">
                                    <a:latin typeface="Cambria Math" panose="02040503050406030204" pitchFamily="18" charset="0"/>
                                    <a:ea typeface="+mj-ea"/>
                                  </a:rPr>
                                  <m:t>𝑖</m:t>
                                </m:r>
                              </m:sub>
                            </m:sSub>
                            <m:r>
                              <a:rPr lang="en-US" altLang="zh-CN" sz="2400" i="1" dirty="0">
                                <a:latin typeface="Cambria Math" panose="02040503050406030204" pitchFamily="18" charset="0"/>
                                <a:ea typeface="+mj-ea"/>
                              </a:rPr>
                              <m:t>|</m:t>
                            </m:r>
                            <m:sSub>
                              <m:sSubPr>
                                <m:ctrlPr>
                                  <a:rPr lang="en-US" altLang="zh-CN" sz="2400" i="1" dirty="0">
                                    <a:latin typeface="Cambria Math" panose="02040503050406030204" pitchFamily="18" charset="0"/>
                                    <a:ea typeface="+mj-ea"/>
                                  </a:rPr>
                                </m:ctrlPr>
                              </m:sSubPr>
                              <m:e>
                                <m:r>
                                  <a:rPr lang="en-US" altLang="zh-CN" sz="2400" b="0" i="1" dirty="0" smtClean="0">
                                    <a:latin typeface="Cambria Math" panose="02040503050406030204" pitchFamily="18" charset="0"/>
                                    <a:ea typeface="+mj-ea"/>
                                  </a:rPr>
                                  <m:t>0</m:t>
                                </m:r>
                                <m:r>
                                  <a:rPr lang="en-US" altLang="zh-CN" sz="2400" i="1" dirty="0" smtClean="0">
                                    <a:latin typeface="Cambria Math" panose="02040503050406030204" pitchFamily="18" charset="0"/>
                                    <a:ea typeface="+mj-ea"/>
                                  </a:rPr>
                                  <m:t>&lt;</m:t>
                                </m:r>
                                <m:r>
                                  <a:rPr lang="zh-CN" altLang="en-US" sz="2400" i="1" dirty="0">
                                    <a:latin typeface="Cambria Math" panose="02040503050406030204" pitchFamily="18" charset="0"/>
                                    <a:ea typeface="+mj-ea"/>
                                  </a:rPr>
                                  <m:t>𝛼</m:t>
                                </m:r>
                              </m:e>
                              <m:sub>
                                <m:r>
                                  <a:rPr lang="en-US" altLang="zh-CN" sz="2400" i="1" dirty="0">
                                    <a:latin typeface="Cambria Math" panose="02040503050406030204" pitchFamily="18" charset="0"/>
                                    <a:ea typeface="+mj-ea"/>
                                  </a:rPr>
                                  <m:t>𝑖</m:t>
                                </m:r>
                              </m:sub>
                            </m:sSub>
                            <m:r>
                              <a:rPr lang="en-US" altLang="zh-CN" sz="2400" i="1" dirty="0" smtClean="0">
                                <a:latin typeface="Cambria Math" panose="02040503050406030204" pitchFamily="18" charset="0"/>
                                <a:ea typeface="+mj-ea"/>
                              </a:rPr>
                              <m:t>&lt;</m:t>
                            </m:r>
                            <m:r>
                              <a:rPr lang="en-US" altLang="zh-CN" sz="2400" b="0" i="1" dirty="0" smtClean="0">
                                <a:latin typeface="Cambria Math" panose="02040503050406030204" pitchFamily="18" charset="0"/>
                                <a:ea typeface="+mj-ea"/>
                              </a:rPr>
                              <m:t>𝐶</m:t>
                            </m:r>
                            <m:r>
                              <a:rPr lang="en-US" altLang="zh-CN" sz="2400" i="1" dirty="0">
                                <a:latin typeface="Cambria Math" panose="02040503050406030204" pitchFamily="18" charset="0"/>
                                <a:ea typeface="+mj-ea"/>
                              </a:rPr>
                              <m:t>}</m:t>
                            </m:r>
                          </m:e>
                          <m:e>
                            <m:r>
                              <a:rPr lang="en-US" altLang="zh-CN" sz="2400" i="1" dirty="0" smtClean="0">
                                <a:latin typeface="Cambria Math" panose="02040503050406030204" pitchFamily="18" charset="0"/>
                                <a:ea typeface="+mj-ea"/>
                              </a:rPr>
                              <m:t>≤</m:t>
                            </m:r>
                            <m:r>
                              <a:rPr lang="en-US" altLang="zh-CN" sz="2400" b="0" i="1" dirty="0" smtClean="0">
                                <a:latin typeface="Cambria Math" panose="02040503050406030204" pitchFamily="18" charset="0"/>
                                <a:ea typeface="+mj-ea"/>
                              </a:rPr>
                              <m:t>1,</m:t>
                            </m:r>
                            <m:r>
                              <a:rPr lang="en-US" altLang="zh-CN" sz="2400" i="1" dirty="0">
                                <a:latin typeface="Cambria Math" panose="02040503050406030204" pitchFamily="18" charset="0"/>
                                <a:ea typeface="+mj-ea"/>
                              </a:rPr>
                              <m:t>,{</m:t>
                            </m:r>
                            <m:sSub>
                              <m:sSubPr>
                                <m:ctrlPr>
                                  <a:rPr lang="en-US" altLang="zh-CN" sz="2400" i="1" dirty="0">
                                    <a:latin typeface="Cambria Math" panose="02040503050406030204" pitchFamily="18" charset="0"/>
                                    <a:ea typeface="+mj-ea"/>
                                  </a:rPr>
                                </m:ctrlPr>
                              </m:sSubPr>
                              <m:e>
                                <m:r>
                                  <a:rPr lang="en-US" altLang="zh-CN" sz="2400" i="1" dirty="0">
                                    <a:latin typeface="Cambria Math" panose="02040503050406030204" pitchFamily="18" charset="0"/>
                                    <a:ea typeface="+mj-ea"/>
                                  </a:rPr>
                                  <m:t>𝑥</m:t>
                                </m:r>
                              </m:e>
                              <m:sub>
                                <m:r>
                                  <a:rPr lang="en-US" altLang="zh-CN" sz="2400" i="1" dirty="0">
                                    <a:latin typeface="Cambria Math" panose="02040503050406030204" pitchFamily="18" charset="0"/>
                                    <a:ea typeface="+mj-ea"/>
                                  </a:rPr>
                                  <m:t>𝑖</m:t>
                                </m:r>
                              </m:sub>
                            </m:sSub>
                            <m:r>
                              <a:rPr lang="en-US" altLang="zh-CN" sz="2400" i="1" dirty="0">
                                <a:latin typeface="Cambria Math" panose="02040503050406030204" pitchFamily="18" charset="0"/>
                                <a:ea typeface="+mj-ea"/>
                              </a:rPr>
                              <m:t>|</m:t>
                            </m:r>
                            <m:sSub>
                              <m:sSubPr>
                                <m:ctrlPr>
                                  <a:rPr lang="en-US" altLang="zh-CN" sz="2400" i="1" dirty="0">
                                    <a:latin typeface="Cambria Math" panose="02040503050406030204" pitchFamily="18" charset="0"/>
                                    <a:ea typeface="+mj-ea"/>
                                  </a:rPr>
                                </m:ctrlPr>
                              </m:sSubPr>
                              <m:e>
                                <m:r>
                                  <a:rPr lang="zh-CN" altLang="en-US" sz="2400" i="1" dirty="0">
                                    <a:latin typeface="Cambria Math" panose="02040503050406030204" pitchFamily="18" charset="0"/>
                                    <a:ea typeface="+mj-ea"/>
                                  </a:rPr>
                                  <m:t>𝛼</m:t>
                                </m:r>
                              </m:e>
                              <m:sub>
                                <m:r>
                                  <a:rPr lang="en-US" altLang="zh-CN" sz="2400" i="1" dirty="0">
                                    <a:latin typeface="Cambria Math" panose="02040503050406030204" pitchFamily="18" charset="0"/>
                                    <a:ea typeface="+mj-ea"/>
                                  </a:rPr>
                                  <m:t>𝑖</m:t>
                                </m:r>
                              </m:sub>
                            </m:sSub>
                            <m:r>
                              <a:rPr lang="en-US" altLang="zh-CN" sz="2400" i="1" dirty="0">
                                <a:latin typeface="Cambria Math" panose="02040503050406030204" pitchFamily="18" charset="0"/>
                                <a:ea typeface="+mj-ea"/>
                              </a:rPr>
                              <m:t>=</m:t>
                            </m:r>
                            <m:r>
                              <a:rPr lang="en-US" altLang="zh-CN" sz="2400" b="0" i="1" dirty="0" smtClean="0">
                                <a:latin typeface="Cambria Math" panose="02040503050406030204" pitchFamily="18" charset="0"/>
                                <a:ea typeface="+mj-ea"/>
                              </a:rPr>
                              <m:t>𝐶</m:t>
                            </m:r>
                            <m:r>
                              <a:rPr lang="en-US" altLang="zh-CN" sz="2400" i="1" dirty="0">
                                <a:latin typeface="Cambria Math" panose="02040503050406030204" pitchFamily="18" charset="0"/>
                                <a:ea typeface="+mj-ea"/>
                              </a:rPr>
                              <m:t>}</m:t>
                            </m:r>
                          </m:e>
                        </m:eqArr>
                      </m:e>
                    </m:d>
                  </m:oMath>
                </a14:m>
                <a:endParaRPr lang="zh-CN" altLang="en-US" sz="2400" dirty="0">
                  <a:latin typeface="+mj-ea"/>
                  <a:ea typeface="+mj-ea"/>
                </a:endParaRPr>
              </a:p>
              <a:p>
                <a:pPr>
                  <a:lnSpc>
                    <a:spcPct val="110000"/>
                  </a:lnSpc>
                </a:pPr>
                <a:r>
                  <a:rPr lang="zh-CN" altLang="en-US" sz="2400" dirty="0">
                    <a:latin typeface="+mj-ea"/>
                    <a:ea typeface="+mj-ea"/>
                  </a:rPr>
                  <a:t>其中，</a:t>
                </a:r>
                <a:endParaRPr lang="en-US" altLang="zh-CN" sz="2400" dirty="0">
                  <a:latin typeface="+mj-ea"/>
                  <a:ea typeface="+mj-ea"/>
                </a:endParaRPr>
              </a:p>
              <a:p>
                <a:pPr>
                  <a:lnSpc>
                    <a:spcPct val="110000"/>
                  </a:lnSpc>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mj-ea"/>
                        </a:rPr>
                        <m:t>𝑔</m:t>
                      </m:r>
                      <m:d>
                        <m:dPr>
                          <m:ctrlPr>
                            <a:rPr lang="en-US" altLang="zh-CN" sz="2400" b="0" i="1" smtClean="0">
                              <a:latin typeface="Cambria Math" panose="02040503050406030204" pitchFamily="18" charset="0"/>
                              <a:ea typeface="+mj-ea"/>
                            </a:rPr>
                          </m:ctrlPr>
                        </m:dPr>
                        <m:e>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𝑥</m:t>
                              </m:r>
                            </m:e>
                            <m:sub>
                              <m:r>
                                <a:rPr lang="en-US" altLang="zh-CN" sz="2400" b="0" i="1" smtClean="0">
                                  <a:latin typeface="Cambria Math" panose="02040503050406030204" pitchFamily="18" charset="0"/>
                                  <a:ea typeface="+mj-ea"/>
                                </a:rPr>
                                <m:t>𝑖</m:t>
                              </m:r>
                            </m:sub>
                          </m:sSub>
                        </m:e>
                      </m:d>
                      <m:r>
                        <a:rPr lang="en-US" altLang="zh-CN" sz="2400" b="0" i="1" smtClean="0">
                          <a:latin typeface="Cambria Math" panose="02040503050406030204" pitchFamily="18" charset="0"/>
                          <a:ea typeface="+mj-ea"/>
                        </a:rPr>
                        <m:t>=</m:t>
                      </m:r>
                      <m:nary>
                        <m:naryPr>
                          <m:chr m:val="∑"/>
                          <m:ctrlPr>
                            <a:rPr lang="en-US" altLang="zh-CN" sz="2400" b="0" i="1" smtClean="0">
                              <a:latin typeface="Cambria Math" panose="02040503050406030204" pitchFamily="18" charset="0"/>
                              <a:ea typeface="+mj-ea"/>
                            </a:rPr>
                          </m:ctrlPr>
                        </m:naryPr>
                        <m:sub>
                          <m:r>
                            <m:rPr>
                              <m:brk m:alnAt="23"/>
                            </m:rPr>
                            <a:rPr lang="en-US" altLang="zh-CN" sz="2400" b="0" i="1" smtClean="0">
                              <a:latin typeface="Cambria Math" panose="02040503050406030204" pitchFamily="18" charset="0"/>
                              <a:ea typeface="+mj-ea"/>
                            </a:rPr>
                            <m:t>𝑗</m:t>
                          </m:r>
                          <m:r>
                            <a:rPr lang="en-US" altLang="zh-CN" sz="2400" b="0" i="1" smtClean="0">
                              <a:latin typeface="Cambria Math" panose="02040503050406030204" pitchFamily="18" charset="0"/>
                              <a:ea typeface="+mj-ea"/>
                            </a:rPr>
                            <m:t>=1</m:t>
                          </m:r>
                        </m:sub>
                        <m:sup>
                          <m:r>
                            <a:rPr lang="en-US" altLang="zh-CN" sz="2400" b="0" i="1" smtClean="0">
                              <a:latin typeface="Cambria Math" panose="02040503050406030204" pitchFamily="18" charset="0"/>
                              <a:ea typeface="+mj-ea"/>
                            </a:rPr>
                            <m:t>𝑁</m:t>
                          </m:r>
                        </m:sup>
                        <m:e>
                          <m:sSub>
                            <m:sSubPr>
                              <m:ctrlPr>
                                <a:rPr lang="en-US" altLang="zh-CN" sz="2400" b="0" i="1" smtClean="0">
                                  <a:latin typeface="Cambria Math" panose="02040503050406030204" pitchFamily="18" charset="0"/>
                                  <a:ea typeface="+mj-ea"/>
                                </a:rPr>
                              </m:ctrlPr>
                            </m:sSubPr>
                            <m:e>
                              <m:r>
                                <a:rPr lang="zh-CN" altLang="en-US" sz="2400" b="0" i="1" smtClean="0">
                                  <a:latin typeface="Cambria Math" panose="02040503050406030204" pitchFamily="18" charset="0"/>
                                  <a:ea typeface="+mj-ea"/>
                                </a:rPr>
                                <m:t>𝛼</m:t>
                              </m:r>
                            </m:e>
                            <m:sub>
                              <m:r>
                                <a:rPr lang="en-US" altLang="zh-CN" sz="2400" b="0" i="1" smtClean="0">
                                  <a:latin typeface="Cambria Math" panose="02040503050406030204" pitchFamily="18" charset="0"/>
                                  <a:ea typeface="+mj-ea"/>
                                </a:rPr>
                                <m:t>𝑗</m:t>
                              </m:r>
                            </m:sub>
                          </m:sSub>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𝑦</m:t>
                              </m:r>
                            </m:e>
                            <m:sub>
                              <m:r>
                                <a:rPr lang="en-US" altLang="zh-CN" sz="2400" b="0" i="1" smtClean="0">
                                  <a:latin typeface="Cambria Math" panose="02040503050406030204" pitchFamily="18" charset="0"/>
                                  <a:ea typeface="+mj-ea"/>
                                </a:rPr>
                                <m:t>𝑗</m:t>
                              </m:r>
                            </m:sub>
                          </m:sSub>
                          <m:r>
                            <a:rPr lang="en-US" altLang="zh-CN" sz="2400" b="0" i="1" smtClean="0">
                              <a:latin typeface="Cambria Math" panose="02040503050406030204" pitchFamily="18" charset="0"/>
                              <a:ea typeface="+mj-ea"/>
                            </a:rPr>
                            <m:t>𝐾</m:t>
                          </m:r>
                          <m:d>
                            <m:dPr>
                              <m:ctrlPr>
                                <a:rPr lang="en-US" altLang="zh-CN" sz="2400" b="0" i="1" smtClean="0">
                                  <a:latin typeface="Cambria Math" panose="02040503050406030204" pitchFamily="18" charset="0"/>
                                  <a:ea typeface="+mj-ea"/>
                                </a:rPr>
                              </m:ctrlPr>
                            </m:dPr>
                            <m:e>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𝑥</m:t>
                                  </m:r>
                                </m:e>
                                <m:sub>
                                  <m:r>
                                    <a:rPr lang="en-US" altLang="zh-CN" sz="2400" b="0" i="1" smtClean="0">
                                      <a:latin typeface="Cambria Math" panose="02040503050406030204" pitchFamily="18" charset="0"/>
                                      <a:ea typeface="+mj-ea"/>
                                    </a:rPr>
                                    <m:t>𝑗</m:t>
                                  </m:r>
                                </m:sub>
                              </m:sSub>
                              <m:r>
                                <a:rPr lang="en-US" altLang="zh-CN" sz="2400" b="0" i="1" smtClean="0">
                                  <a:latin typeface="Cambria Math" panose="02040503050406030204" pitchFamily="18" charset="0"/>
                                  <a:ea typeface="+mj-ea"/>
                                </a:rPr>
                                <m:t>,</m:t>
                              </m:r>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𝑥</m:t>
                                  </m:r>
                                </m:e>
                                <m:sub>
                                  <m:r>
                                    <a:rPr lang="en-US" altLang="zh-CN" sz="2400" b="0" i="1" smtClean="0">
                                      <a:latin typeface="Cambria Math" panose="02040503050406030204" pitchFamily="18" charset="0"/>
                                      <a:ea typeface="+mj-ea"/>
                                    </a:rPr>
                                    <m:t>𝑖</m:t>
                                  </m:r>
                                </m:sub>
                              </m:sSub>
                            </m:e>
                          </m:d>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𝑏</m:t>
                          </m:r>
                        </m:e>
                      </m:nary>
                    </m:oMath>
                  </m:oMathPara>
                </a14:m>
                <a:endParaRPr lang="en-US" altLang="zh-CN" sz="2400" dirty="0">
                  <a:latin typeface="+mj-ea"/>
                  <a:ea typeface="+mj-ea"/>
                </a:endParaRPr>
              </a:p>
              <a:p>
                <a:pPr>
                  <a:lnSpc>
                    <a:spcPct val="110000"/>
                  </a:lnSpc>
                </a:pPr>
                <a:r>
                  <a:rPr lang="zh-CN" altLang="en-US" sz="2400" dirty="0">
                    <a:latin typeface="+mj-ea"/>
                    <a:ea typeface="+mj-ea"/>
                  </a:rPr>
                  <a:t>则转（</a:t>
                </a:r>
                <a:r>
                  <a:rPr lang="en-US" altLang="zh-CN" sz="2400" dirty="0">
                    <a:latin typeface="+mj-ea"/>
                    <a:ea typeface="+mj-ea"/>
                  </a:rPr>
                  <a:t>4</a:t>
                </a:r>
                <a:r>
                  <a:rPr lang="zh-CN" altLang="en-US" sz="2400" dirty="0">
                    <a:latin typeface="+mj-ea"/>
                    <a:ea typeface="+mj-ea"/>
                  </a:rPr>
                  <a:t>）</a:t>
                </a:r>
                <a:r>
                  <a:rPr lang="en-US" altLang="zh-CN" sz="2400" dirty="0">
                    <a:latin typeface="+mj-ea"/>
                    <a:ea typeface="+mj-ea"/>
                  </a:rPr>
                  <a:t>;</a:t>
                </a:r>
                <a:r>
                  <a:rPr lang="zh-CN" altLang="en-US" sz="2400" dirty="0">
                    <a:latin typeface="+mj-ea"/>
                    <a:ea typeface="+mj-ea"/>
                  </a:rPr>
                  <a:t>否则令</a:t>
                </a:r>
                <a:r>
                  <a:rPr lang="en-US" altLang="zh-CN" sz="2400" dirty="0">
                    <a:latin typeface="+mj-ea"/>
                    <a:ea typeface="+mj-ea"/>
                  </a:rPr>
                  <a:t>k=k+1 ,</a:t>
                </a:r>
                <a:r>
                  <a:rPr lang="zh-CN" altLang="en-US" sz="2400" dirty="0">
                    <a:latin typeface="+mj-ea"/>
                    <a:ea typeface="+mj-ea"/>
                  </a:rPr>
                  <a:t>转（</a:t>
                </a:r>
                <a:r>
                  <a:rPr lang="en-US" altLang="zh-CN" sz="2400" dirty="0">
                    <a:latin typeface="+mj-ea"/>
                    <a:ea typeface="+mj-ea"/>
                  </a:rPr>
                  <a:t>2</a:t>
                </a:r>
                <a:r>
                  <a:rPr lang="zh-CN" altLang="en-US" sz="2400" dirty="0">
                    <a:latin typeface="+mj-ea"/>
                    <a:ea typeface="+mj-ea"/>
                  </a:rPr>
                  <a:t>）</a:t>
                </a:r>
                <a:r>
                  <a:rPr lang="en-US" altLang="zh-CN" sz="2400" dirty="0">
                    <a:latin typeface="+mj-ea"/>
                    <a:ea typeface="+mj-ea"/>
                  </a:rPr>
                  <a:t>;</a:t>
                </a:r>
              </a:p>
              <a:p>
                <a:pPr>
                  <a:lnSpc>
                    <a:spcPct val="110000"/>
                  </a:lnSpc>
                </a:pPr>
                <a:r>
                  <a:rPr lang="zh-CN" altLang="en-US" sz="2400" dirty="0">
                    <a:latin typeface="+mj-ea"/>
                    <a:ea typeface="+mj-ea"/>
                  </a:rPr>
                  <a:t>（</a:t>
                </a:r>
                <a:r>
                  <a:rPr lang="en-US" altLang="zh-CN" sz="2400" dirty="0">
                    <a:latin typeface="+mj-ea"/>
                    <a:ea typeface="+mj-ea"/>
                  </a:rPr>
                  <a:t>4</a:t>
                </a:r>
                <a:r>
                  <a:rPr lang="zh-CN" altLang="en-US" sz="2400" dirty="0">
                    <a:latin typeface="+mj-ea"/>
                    <a:ea typeface="+mj-ea"/>
                  </a:rPr>
                  <a:t>）取</a:t>
                </a:r>
                <a14:m>
                  <m:oMath xmlns:m="http://schemas.openxmlformats.org/officeDocument/2006/math">
                    <m:acc>
                      <m:accPr>
                        <m:chr m:val="̂"/>
                        <m:ctrlPr>
                          <a:rPr lang="zh-CN" altLang="en-US" sz="2400" i="1" smtClean="0">
                            <a:latin typeface="Cambria Math" panose="02040503050406030204" pitchFamily="18" charset="0"/>
                            <a:ea typeface="+mj-ea"/>
                          </a:rPr>
                        </m:ctrlPr>
                      </m:accPr>
                      <m:e>
                        <m:r>
                          <a:rPr lang="zh-CN" altLang="en-US" sz="2400" i="1" smtClean="0">
                            <a:latin typeface="Cambria Math" panose="02040503050406030204" pitchFamily="18" charset="0"/>
                            <a:ea typeface="+mj-ea"/>
                          </a:rPr>
                          <m:t>𝛼</m:t>
                        </m:r>
                      </m:e>
                    </m:acc>
                    <m:r>
                      <a:rPr lang="en-US" altLang="zh-CN" sz="2400" b="0" i="1" smtClean="0">
                        <a:latin typeface="Cambria Math" panose="02040503050406030204" pitchFamily="18" charset="0"/>
                        <a:ea typeface="+mj-ea"/>
                      </a:rPr>
                      <m:t>=</m:t>
                    </m:r>
                    <m:sSup>
                      <m:sSupPr>
                        <m:ctrlPr>
                          <a:rPr lang="en-US" altLang="zh-CN" sz="2400" b="0" i="1" smtClean="0">
                            <a:latin typeface="Cambria Math" panose="02040503050406030204" pitchFamily="18" charset="0"/>
                            <a:ea typeface="+mj-ea"/>
                          </a:rPr>
                        </m:ctrlPr>
                      </m:sSupPr>
                      <m:e>
                        <m:r>
                          <a:rPr lang="zh-CN" altLang="en-US" sz="2400" b="0" i="1" smtClean="0">
                            <a:latin typeface="Cambria Math" panose="02040503050406030204" pitchFamily="18" charset="0"/>
                            <a:ea typeface="+mj-ea"/>
                          </a:rPr>
                          <m:t>𝛼</m:t>
                        </m:r>
                      </m:e>
                      <m:sup>
                        <m:r>
                          <m:rPr>
                            <m:sty m:val="p"/>
                          </m:rPr>
                          <a:rPr lang="en-US" altLang="zh-CN" sz="2400" i="1">
                            <a:latin typeface="Cambria Math" panose="02040503050406030204" pitchFamily="18" charset="0"/>
                            <a:ea typeface="+mj-ea"/>
                          </a:rPr>
                          <m:t>k</m:t>
                        </m:r>
                        <m:r>
                          <a:rPr lang="en-US" altLang="zh-CN" sz="2400" i="1">
                            <a:latin typeface="Cambria Math" panose="02040503050406030204" pitchFamily="18" charset="0"/>
                            <a:ea typeface="+mj-ea"/>
                          </a:rPr>
                          <m:t>+1</m:t>
                        </m:r>
                      </m:sup>
                    </m:sSup>
                  </m:oMath>
                </a14:m>
                <a:r>
                  <a:rPr lang="zh-CN" altLang="en-US" sz="2400" dirty="0">
                    <a:latin typeface="+mj-ea"/>
                    <a:ea typeface="+mj-ea"/>
                  </a:rPr>
                  <a:t>。</a:t>
                </a:r>
              </a:p>
              <a:p>
                <a:pPr>
                  <a:lnSpc>
                    <a:spcPct val="110000"/>
                  </a:lnSpc>
                </a:pPr>
                <a:endParaRPr lang="zh-CN" altLang="en-US" sz="2400" dirty="0">
                  <a:latin typeface="+mj-ea"/>
                  <a:ea typeface="+mj-ea"/>
                </a:endParaRPr>
              </a:p>
              <a:p>
                <a:pPr>
                  <a:lnSpc>
                    <a:spcPct val="110000"/>
                  </a:lnSpc>
                </a:pPr>
                <a:endParaRPr lang="en-US" altLang="zh-CN" sz="2400" dirty="0">
                  <a:latin typeface="+mj-ea"/>
                  <a:ea typeface="+mj-ea"/>
                </a:endParaRPr>
              </a:p>
              <a:p>
                <a:pPr>
                  <a:lnSpc>
                    <a:spcPct val="110000"/>
                  </a:lnSpc>
                </a:pPr>
                <a:endParaRPr lang="en-US" altLang="zh-CN" sz="2400" dirty="0">
                  <a:latin typeface="+mj-ea"/>
                  <a:ea typeface="+mj-ea"/>
                </a:endParaRPr>
              </a:p>
              <a:p>
                <a:pPr>
                  <a:lnSpc>
                    <a:spcPct val="110000"/>
                  </a:lnSpc>
                </a:pPr>
                <a:endParaRPr lang="zh-CN" altLang="en-US" sz="2400" dirty="0">
                  <a:latin typeface="+mj-ea"/>
                  <a:ea typeface="+mj-ea"/>
                </a:endParaRPr>
              </a:p>
            </p:txBody>
          </p:sp>
        </mc:Choice>
        <mc:Fallback xmlns="">
          <p:sp>
            <p:nvSpPr>
              <p:cNvPr id="2" name="文本框 1">
                <a:extLst>
                  <a:ext uri="{FF2B5EF4-FFF2-40B4-BE49-F238E27FC236}">
                    <a16:creationId xmlns:a16="http://schemas.microsoft.com/office/drawing/2014/main" id="{673D8631-2C73-4F83-57B8-56F2E968FFBA}"/>
                  </a:ext>
                </a:extLst>
              </p:cNvPr>
              <p:cNvSpPr txBox="1">
                <a:spLocks noRot="1" noChangeAspect="1" noMove="1" noResize="1" noEditPoints="1" noAdjustHandles="1" noChangeArrowheads="1" noChangeShapeType="1" noTextEdit="1"/>
              </p:cNvSpPr>
              <p:nvPr/>
            </p:nvSpPr>
            <p:spPr>
              <a:xfrm>
                <a:off x="660421" y="1382341"/>
                <a:ext cx="11156929" cy="6977359"/>
              </a:xfrm>
              <a:prstGeom prst="rect">
                <a:avLst/>
              </a:prstGeom>
              <a:blipFill>
                <a:blip r:embed="rId2"/>
                <a:stretch>
                  <a:fillRect l="-819" t="-5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336571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3100" y="222250"/>
            <a:ext cx="11144250" cy="677863"/>
          </a:xfrm>
        </p:spPr>
        <p:txBody>
          <a:bodyPr>
            <a:normAutofit/>
          </a:bodyPr>
          <a:lstStyle/>
          <a:p>
            <a:pPr algn="l"/>
            <a:r>
              <a:rPr lang="zh-CN" altLang="en-US" dirty="0">
                <a:solidFill>
                  <a:schemeClr val="tx1"/>
                </a:solidFill>
              </a:rPr>
              <a:t>支持向量回归</a:t>
            </a:r>
          </a:p>
        </p:txBody>
      </p:sp>
      <p:sp>
        <p:nvSpPr>
          <p:cNvPr id="3" name="内容占位符 2"/>
          <p:cNvSpPr>
            <a:spLocks noGrp="1"/>
          </p:cNvSpPr>
          <p:nvPr>
            <p:ph idx="1"/>
          </p:nvPr>
        </p:nvSpPr>
        <p:spPr/>
        <p:txBody>
          <a:bodyPr/>
          <a:lstStyle/>
          <a:p>
            <a:pPr marL="0" indent="0">
              <a:buNone/>
            </a:pPr>
            <a:r>
              <a:rPr lang="zh-CN" altLang="en-US" dirty="0"/>
              <a:t>特点</a:t>
            </a:r>
            <a:r>
              <a:rPr lang="en-US" altLang="zh-CN" dirty="0"/>
              <a:t>: </a:t>
            </a:r>
            <a:r>
              <a:rPr lang="zh-CN" altLang="en-US" dirty="0"/>
              <a:t>允许模型输出和实际输出间存在  的偏差</a:t>
            </a:r>
            <a:r>
              <a:rPr lang="en-US" altLang="zh-CN" dirty="0"/>
              <a:t>.</a:t>
            </a:r>
            <a:endParaRPr lang="zh-CN" altLang="en-US" dirty="0"/>
          </a:p>
        </p:txBody>
      </p:sp>
      <p:cxnSp>
        <p:nvCxnSpPr>
          <p:cNvPr id="36" name="直接箭头连接符 35"/>
          <p:cNvCxnSpPr/>
          <p:nvPr/>
        </p:nvCxnSpPr>
        <p:spPr>
          <a:xfrm flipH="1" flipV="1">
            <a:off x="3753524" y="2287376"/>
            <a:ext cx="0" cy="3255783"/>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37" name="直接箭头连接符 36"/>
          <p:cNvCxnSpPr/>
          <p:nvPr/>
        </p:nvCxnSpPr>
        <p:spPr>
          <a:xfrm>
            <a:off x="3742935" y="5543236"/>
            <a:ext cx="3907003"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38" name="文本框 37"/>
          <p:cNvSpPr txBox="1"/>
          <p:nvPr/>
        </p:nvSpPr>
        <p:spPr>
          <a:xfrm>
            <a:off x="3507921" y="5437906"/>
            <a:ext cx="274434" cy="307777"/>
          </a:xfrm>
          <a:prstGeom prst="rect">
            <a:avLst/>
          </a:prstGeom>
          <a:noFill/>
        </p:spPr>
        <p:txBody>
          <a:bodyPr wrap="none" rtlCol="0">
            <a:spAutoFit/>
          </a:bodyPr>
          <a:lstStyle/>
          <a:p>
            <a:r>
              <a:rPr lang="en-US" altLang="zh-CN" sz="1400" dirty="0">
                <a:latin typeface="Times"/>
              </a:rPr>
              <a:t>0</a:t>
            </a:r>
            <a:endParaRPr lang="zh-CN" altLang="en-US" sz="1400" dirty="0">
              <a:latin typeface="Times"/>
            </a:endParaRPr>
          </a:p>
        </p:txBody>
      </p:sp>
      <p:graphicFrame>
        <p:nvGraphicFramePr>
          <p:cNvPr id="39" name="对象 38"/>
          <p:cNvGraphicFramePr>
            <a:graphicFrameLocks noChangeAspect="1"/>
          </p:cNvGraphicFramePr>
          <p:nvPr/>
        </p:nvGraphicFramePr>
        <p:xfrm>
          <a:off x="7112101" y="5626939"/>
          <a:ext cx="180492" cy="274836"/>
        </p:xfrm>
        <a:graphic>
          <a:graphicData uri="http://schemas.openxmlformats.org/presentationml/2006/ole">
            <mc:AlternateContent xmlns:mc="http://schemas.openxmlformats.org/markup-compatibility/2006">
              <mc:Choice xmlns:v="urn:schemas-microsoft-com:vml" Requires="v">
                <p:oleObj name="Formula" r:id="rId3" imgW="647700" imgH="971550" progId="Equation.Ribbit">
                  <p:embed/>
                </p:oleObj>
              </mc:Choice>
              <mc:Fallback>
                <p:oleObj name="Formula" r:id="rId3" imgW="647700" imgH="971550" progId="Equation.Ribbit">
                  <p:embed/>
                  <p:pic>
                    <p:nvPicPr>
                      <p:cNvPr id="39" name="对象 38"/>
                      <p:cNvPicPr/>
                      <p:nvPr/>
                    </p:nvPicPr>
                    <p:blipFill>
                      <a:blip r:embed="rId4"/>
                      <a:stretch>
                        <a:fillRect/>
                      </a:stretch>
                    </p:blipFill>
                    <p:spPr>
                      <a:xfrm>
                        <a:off x="7112101" y="5626939"/>
                        <a:ext cx="180492" cy="274836"/>
                      </a:xfrm>
                      <a:prstGeom prst="rect">
                        <a:avLst/>
                      </a:prstGeom>
                    </p:spPr>
                  </p:pic>
                </p:oleObj>
              </mc:Fallback>
            </mc:AlternateContent>
          </a:graphicData>
        </a:graphic>
      </p:graphicFrame>
      <p:graphicFrame>
        <p:nvGraphicFramePr>
          <p:cNvPr id="40" name="对象 39"/>
          <p:cNvGraphicFramePr>
            <a:graphicFrameLocks noChangeAspect="1"/>
          </p:cNvGraphicFramePr>
          <p:nvPr/>
        </p:nvGraphicFramePr>
        <p:xfrm>
          <a:off x="3463747" y="2544264"/>
          <a:ext cx="147675" cy="242020"/>
        </p:xfrm>
        <a:graphic>
          <a:graphicData uri="http://schemas.openxmlformats.org/presentationml/2006/ole">
            <mc:AlternateContent xmlns:mc="http://schemas.openxmlformats.org/markup-compatibility/2006">
              <mc:Choice xmlns:v="urn:schemas-microsoft-com:vml" Requires="v">
                <p:oleObj name="Formula" r:id="rId5" imgW="609600" imgH="981075" progId="Equation.Ribbit">
                  <p:embed/>
                </p:oleObj>
              </mc:Choice>
              <mc:Fallback>
                <p:oleObj name="Formula" r:id="rId5" imgW="609600" imgH="981075" progId="Equation.Ribbit">
                  <p:embed/>
                  <p:pic>
                    <p:nvPicPr>
                      <p:cNvPr id="40" name="对象 39"/>
                      <p:cNvPicPr/>
                      <p:nvPr/>
                    </p:nvPicPr>
                    <p:blipFill>
                      <a:blip r:embed="rId6"/>
                      <a:stretch>
                        <a:fillRect/>
                      </a:stretch>
                    </p:blipFill>
                    <p:spPr>
                      <a:xfrm>
                        <a:off x="3463747" y="2544264"/>
                        <a:ext cx="147675" cy="242020"/>
                      </a:xfrm>
                      <a:prstGeom prst="rect">
                        <a:avLst/>
                      </a:prstGeom>
                    </p:spPr>
                  </p:pic>
                </p:oleObj>
              </mc:Fallback>
            </mc:AlternateContent>
          </a:graphicData>
        </a:graphic>
      </p:graphicFrame>
      <p:sp>
        <p:nvSpPr>
          <p:cNvPr id="41" name="椭圆 40"/>
          <p:cNvSpPr>
            <a:spLocks noChangeAspect="1"/>
          </p:cNvSpPr>
          <p:nvPr/>
        </p:nvSpPr>
        <p:spPr>
          <a:xfrm>
            <a:off x="5232339" y="4861485"/>
            <a:ext cx="139536" cy="1395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a:spLocks noChangeAspect="1"/>
          </p:cNvSpPr>
          <p:nvPr/>
        </p:nvSpPr>
        <p:spPr>
          <a:xfrm>
            <a:off x="5839449" y="4270793"/>
            <a:ext cx="139536" cy="1395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3" name="对象 42"/>
          <p:cNvGraphicFramePr>
            <a:graphicFrameLocks noChangeAspect="1"/>
          </p:cNvGraphicFramePr>
          <p:nvPr/>
        </p:nvGraphicFramePr>
        <p:xfrm>
          <a:off x="7206535" y="3994241"/>
          <a:ext cx="902461" cy="291244"/>
        </p:xfrm>
        <a:graphic>
          <a:graphicData uri="http://schemas.openxmlformats.org/presentationml/2006/ole">
            <mc:AlternateContent xmlns:mc="http://schemas.openxmlformats.org/markup-compatibility/2006">
              <mc:Choice xmlns:v="urn:schemas-microsoft-com:vml" Requires="v">
                <p:oleObj name="Formula" r:id="rId7" imgW="4143375" imgH="1333500" progId="Equation.Ribbit">
                  <p:embed/>
                </p:oleObj>
              </mc:Choice>
              <mc:Fallback>
                <p:oleObj name="Formula" r:id="rId7" imgW="4143375" imgH="1333500" progId="Equation.Ribbit">
                  <p:embed/>
                  <p:pic>
                    <p:nvPicPr>
                      <p:cNvPr id="43" name="对象 42"/>
                      <p:cNvPicPr/>
                      <p:nvPr/>
                    </p:nvPicPr>
                    <p:blipFill>
                      <a:blip r:embed="rId8"/>
                      <a:stretch>
                        <a:fillRect/>
                      </a:stretch>
                    </p:blipFill>
                    <p:spPr>
                      <a:xfrm>
                        <a:off x="7206535" y="3994241"/>
                        <a:ext cx="902461" cy="291244"/>
                      </a:xfrm>
                      <a:prstGeom prst="rect">
                        <a:avLst/>
                      </a:prstGeom>
                    </p:spPr>
                  </p:pic>
                </p:oleObj>
              </mc:Fallback>
            </mc:AlternateContent>
          </a:graphicData>
        </a:graphic>
      </p:graphicFrame>
      <p:graphicFrame>
        <p:nvGraphicFramePr>
          <p:cNvPr id="44" name="对象 43"/>
          <p:cNvGraphicFramePr>
            <a:graphicFrameLocks noChangeAspect="1"/>
          </p:cNvGraphicFramePr>
          <p:nvPr/>
        </p:nvGraphicFramePr>
        <p:xfrm>
          <a:off x="5592276" y="2544264"/>
          <a:ext cx="869644" cy="291244"/>
        </p:xfrm>
        <a:graphic>
          <a:graphicData uri="http://schemas.openxmlformats.org/presentationml/2006/ole">
            <mc:AlternateContent xmlns:mc="http://schemas.openxmlformats.org/markup-compatibility/2006">
              <mc:Choice xmlns:v="urn:schemas-microsoft-com:vml" Requires="v">
                <p:oleObj name="Formula" r:id="rId9" imgW="4000500" imgH="1333500" progId="Equation.Ribbit">
                  <p:embed/>
                </p:oleObj>
              </mc:Choice>
              <mc:Fallback>
                <p:oleObj name="Formula" r:id="rId9" imgW="4000500" imgH="1333500" progId="Equation.Ribbit">
                  <p:embed/>
                  <p:pic>
                    <p:nvPicPr>
                      <p:cNvPr id="44" name="对象 43"/>
                      <p:cNvPicPr/>
                      <p:nvPr/>
                    </p:nvPicPr>
                    <p:blipFill>
                      <a:blip r:embed="rId10"/>
                      <a:stretch>
                        <a:fillRect/>
                      </a:stretch>
                    </p:blipFill>
                    <p:spPr>
                      <a:xfrm>
                        <a:off x="5592276" y="2544264"/>
                        <a:ext cx="869644" cy="291244"/>
                      </a:xfrm>
                      <a:prstGeom prst="rect">
                        <a:avLst/>
                      </a:prstGeom>
                    </p:spPr>
                  </p:pic>
                </p:oleObj>
              </mc:Fallback>
            </mc:AlternateContent>
          </a:graphicData>
        </a:graphic>
      </p:graphicFrame>
      <p:graphicFrame>
        <p:nvGraphicFramePr>
          <p:cNvPr id="45" name="对象 44"/>
          <p:cNvGraphicFramePr>
            <a:graphicFrameLocks noChangeAspect="1"/>
          </p:cNvGraphicFramePr>
          <p:nvPr/>
        </p:nvGraphicFramePr>
        <p:xfrm>
          <a:off x="6965951" y="2724151"/>
          <a:ext cx="1755775" cy="322263"/>
        </p:xfrm>
        <a:graphic>
          <a:graphicData uri="http://schemas.openxmlformats.org/presentationml/2006/ole">
            <mc:AlternateContent xmlns:mc="http://schemas.openxmlformats.org/markup-compatibility/2006">
              <mc:Choice xmlns:v="urn:schemas-microsoft-com:vml" Requires="v">
                <p:oleObj name="Formula" r:id="rId11" imgW="8067675" imgH="1476375" progId="Equation.Ribbit">
                  <p:embed/>
                </p:oleObj>
              </mc:Choice>
              <mc:Fallback>
                <p:oleObj name="Formula" r:id="rId11" imgW="8067675" imgH="1476375" progId="Equation.Ribbit">
                  <p:embed/>
                  <p:pic>
                    <p:nvPicPr>
                      <p:cNvPr id="45" name="对象 44"/>
                      <p:cNvPicPr/>
                      <p:nvPr/>
                    </p:nvPicPr>
                    <p:blipFill>
                      <a:blip r:embed="rId12"/>
                      <a:stretch>
                        <a:fillRect/>
                      </a:stretch>
                    </p:blipFill>
                    <p:spPr>
                      <a:xfrm>
                        <a:off x="6965951" y="2724151"/>
                        <a:ext cx="1755775" cy="322263"/>
                      </a:xfrm>
                      <a:prstGeom prst="rect">
                        <a:avLst/>
                      </a:prstGeom>
                    </p:spPr>
                  </p:pic>
                </p:oleObj>
              </mc:Fallback>
            </mc:AlternateContent>
          </a:graphicData>
        </a:graphic>
      </p:graphicFrame>
      <p:sp>
        <p:nvSpPr>
          <p:cNvPr id="46" name="任意多边形 45"/>
          <p:cNvSpPr/>
          <p:nvPr/>
        </p:nvSpPr>
        <p:spPr>
          <a:xfrm>
            <a:off x="6222729" y="2815743"/>
            <a:ext cx="239973" cy="479937"/>
          </a:xfrm>
          <a:custGeom>
            <a:avLst/>
            <a:gdLst>
              <a:gd name="connsiteX0" fmla="*/ 0 w 185738"/>
              <a:gd name="connsiteY0" fmla="*/ 0 h 371475"/>
              <a:gd name="connsiteX1" fmla="*/ 33338 w 185738"/>
              <a:gd name="connsiteY1" fmla="*/ 204787 h 371475"/>
              <a:gd name="connsiteX2" fmla="*/ 185738 w 185738"/>
              <a:gd name="connsiteY2" fmla="*/ 371475 h 371475"/>
            </a:gdLst>
            <a:ahLst/>
            <a:cxnLst>
              <a:cxn ang="0">
                <a:pos x="connsiteX0" y="connsiteY0"/>
              </a:cxn>
              <a:cxn ang="0">
                <a:pos x="connsiteX1" y="connsiteY1"/>
              </a:cxn>
              <a:cxn ang="0">
                <a:pos x="connsiteX2" y="connsiteY2"/>
              </a:cxn>
            </a:cxnLst>
            <a:rect l="l" t="t" r="r" b="b"/>
            <a:pathLst>
              <a:path w="185738" h="371475">
                <a:moveTo>
                  <a:pt x="0" y="0"/>
                </a:moveTo>
                <a:cubicBezTo>
                  <a:pt x="1191" y="71437"/>
                  <a:pt x="2382" y="142875"/>
                  <a:pt x="33338" y="204787"/>
                </a:cubicBezTo>
                <a:cubicBezTo>
                  <a:pt x="64294" y="266699"/>
                  <a:pt x="125016" y="319087"/>
                  <a:pt x="185738" y="371475"/>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46"/>
          <p:cNvSpPr/>
          <p:nvPr/>
        </p:nvSpPr>
        <p:spPr>
          <a:xfrm>
            <a:off x="6575833" y="3833868"/>
            <a:ext cx="484047" cy="320746"/>
          </a:xfrm>
          <a:custGeom>
            <a:avLst/>
            <a:gdLst>
              <a:gd name="connsiteX0" fmla="*/ 374650 w 374650"/>
              <a:gd name="connsiteY0" fmla="*/ 247650 h 248260"/>
              <a:gd name="connsiteX1" fmla="*/ 209550 w 374650"/>
              <a:gd name="connsiteY1" fmla="*/ 209550 h 248260"/>
              <a:gd name="connsiteX2" fmla="*/ 0 w 374650"/>
              <a:gd name="connsiteY2" fmla="*/ 0 h 248260"/>
            </a:gdLst>
            <a:ahLst/>
            <a:cxnLst>
              <a:cxn ang="0">
                <a:pos x="connsiteX0" y="connsiteY0"/>
              </a:cxn>
              <a:cxn ang="0">
                <a:pos x="connsiteX1" y="connsiteY1"/>
              </a:cxn>
              <a:cxn ang="0">
                <a:pos x="connsiteX2" y="connsiteY2"/>
              </a:cxn>
            </a:cxnLst>
            <a:rect l="l" t="t" r="r" b="b"/>
            <a:pathLst>
              <a:path w="374650" h="248260">
                <a:moveTo>
                  <a:pt x="374650" y="247650"/>
                </a:moveTo>
                <a:cubicBezTo>
                  <a:pt x="323321" y="249237"/>
                  <a:pt x="271992" y="250825"/>
                  <a:pt x="209550" y="209550"/>
                </a:cubicBezTo>
                <a:cubicBezTo>
                  <a:pt x="147108" y="168275"/>
                  <a:pt x="73554" y="84137"/>
                  <a:pt x="0"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47"/>
          <p:cNvSpPr/>
          <p:nvPr/>
        </p:nvSpPr>
        <p:spPr>
          <a:xfrm flipV="1">
            <a:off x="7076167" y="3039249"/>
            <a:ext cx="688989" cy="303368"/>
          </a:xfrm>
          <a:custGeom>
            <a:avLst/>
            <a:gdLst>
              <a:gd name="connsiteX0" fmla="*/ 368300 w 368300"/>
              <a:gd name="connsiteY0" fmla="*/ 228600 h 241300"/>
              <a:gd name="connsiteX1" fmla="*/ 209550 w 368300"/>
              <a:gd name="connsiteY1" fmla="*/ 215900 h 241300"/>
              <a:gd name="connsiteX2" fmla="*/ 0 w 368300"/>
              <a:gd name="connsiteY2" fmla="*/ 0 h 241300"/>
              <a:gd name="connsiteX0-1" fmla="*/ 349250 w 349250"/>
              <a:gd name="connsiteY0-2" fmla="*/ 247650 h 254239"/>
              <a:gd name="connsiteX1-3" fmla="*/ 209550 w 349250"/>
              <a:gd name="connsiteY1-4" fmla="*/ 215900 h 254239"/>
              <a:gd name="connsiteX2-5" fmla="*/ 0 w 349250"/>
              <a:gd name="connsiteY2-6" fmla="*/ 0 h 254239"/>
              <a:gd name="connsiteX0-7" fmla="*/ 374650 w 374650"/>
              <a:gd name="connsiteY0-8" fmla="*/ 254000 h 259411"/>
              <a:gd name="connsiteX1-9" fmla="*/ 209550 w 374650"/>
              <a:gd name="connsiteY1-10" fmla="*/ 215900 h 259411"/>
              <a:gd name="connsiteX2-11" fmla="*/ 0 w 374650"/>
              <a:gd name="connsiteY2-12" fmla="*/ 0 h 259411"/>
              <a:gd name="connsiteX0-13" fmla="*/ 374650 w 374650"/>
              <a:gd name="connsiteY0-14" fmla="*/ 254000 h 254671"/>
              <a:gd name="connsiteX1-15" fmla="*/ 209550 w 374650"/>
              <a:gd name="connsiteY1-16" fmla="*/ 215900 h 254671"/>
              <a:gd name="connsiteX2-17" fmla="*/ 0 w 374650"/>
              <a:gd name="connsiteY2-18" fmla="*/ 0 h 254671"/>
              <a:gd name="connsiteX0-19" fmla="*/ 374650 w 374650"/>
              <a:gd name="connsiteY0-20" fmla="*/ 254000 h 254033"/>
              <a:gd name="connsiteX1-21" fmla="*/ 175891 w 374650"/>
              <a:gd name="connsiteY1-22" fmla="*/ 165412 h 254033"/>
              <a:gd name="connsiteX2-23" fmla="*/ 0 w 374650"/>
              <a:gd name="connsiteY2-24" fmla="*/ 0 h 254033"/>
              <a:gd name="connsiteX0-25" fmla="*/ 374650 w 374650"/>
              <a:gd name="connsiteY0-26" fmla="*/ 242781 h 242822"/>
              <a:gd name="connsiteX1-27" fmla="*/ 175891 w 374650"/>
              <a:gd name="connsiteY1-28" fmla="*/ 165412 h 242822"/>
              <a:gd name="connsiteX2-29" fmla="*/ 0 w 374650"/>
              <a:gd name="connsiteY2-30" fmla="*/ 0 h 242822"/>
              <a:gd name="connsiteX0-31" fmla="*/ 374650 w 374650"/>
              <a:gd name="connsiteY0-32" fmla="*/ 242781 h 243284"/>
              <a:gd name="connsiteX1-33" fmla="*/ 198330 w 374650"/>
              <a:gd name="connsiteY1-34" fmla="*/ 204681 h 243284"/>
              <a:gd name="connsiteX2-35" fmla="*/ 0 w 374650"/>
              <a:gd name="connsiteY2-36" fmla="*/ 0 h 243284"/>
              <a:gd name="connsiteX0-37" fmla="*/ 374650 w 849817"/>
              <a:gd name="connsiteY0-38" fmla="*/ 242781 h 242793"/>
              <a:gd name="connsiteX1-39" fmla="*/ 845203 w 849817"/>
              <a:gd name="connsiteY1-40" fmla="*/ 71648 h 242793"/>
              <a:gd name="connsiteX2-41" fmla="*/ 0 w 849817"/>
              <a:gd name="connsiteY2-42" fmla="*/ 0 h 242793"/>
              <a:gd name="connsiteX0-43" fmla="*/ 1403357 w 1403357"/>
              <a:gd name="connsiteY0-44" fmla="*/ 141315 h 141366"/>
              <a:gd name="connsiteX1-45" fmla="*/ 845203 w 1403357"/>
              <a:gd name="connsiteY1-46" fmla="*/ 71648 h 141366"/>
              <a:gd name="connsiteX2-47" fmla="*/ 0 w 1403357"/>
              <a:gd name="connsiteY2-48" fmla="*/ 0 h 141366"/>
              <a:gd name="connsiteX0-49" fmla="*/ 1403357 w 1403357"/>
              <a:gd name="connsiteY0-50" fmla="*/ 141315 h 141315"/>
              <a:gd name="connsiteX1-51" fmla="*/ 845203 w 1403357"/>
              <a:gd name="connsiteY1-52" fmla="*/ 71648 h 141315"/>
              <a:gd name="connsiteX2-53" fmla="*/ 0 w 1403357"/>
              <a:gd name="connsiteY2-54" fmla="*/ 0 h 141315"/>
              <a:gd name="connsiteX0-55" fmla="*/ 1403357 w 1403357"/>
              <a:gd name="connsiteY0-56" fmla="*/ 141315 h 141315"/>
              <a:gd name="connsiteX1-57" fmla="*/ 845203 w 1403357"/>
              <a:gd name="connsiteY1-58" fmla="*/ 71648 h 141315"/>
              <a:gd name="connsiteX2-59" fmla="*/ 0 w 1403357"/>
              <a:gd name="connsiteY2-60" fmla="*/ 0 h 141315"/>
              <a:gd name="connsiteX0-61" fmla="*/ 1403357 w 1403357"/>
              <a:gd name="connsiteY0-62" fmla="*/ 141315 h 141315"/>
              <a:gd name="connsiteX1-63" fmla="*/ 845203 w 1403357"/>
              <a:gd name="connsiteY1-64" fmla="*/ 71648 h 141315"/>
              <a:gd name="connsiteX2-65" fmla="*/ 0 w 1403357"/>
              <a:gd name="connsiteY2-66" fmla="*/ 0 h 141315"/>
              <a:gd name="connsiteX0-67" fmla="*/ 1403357 w 1403357"/>
              <a:gd name="connsiteY0-68" fmla="*/ 141315 h 141315"/>
              <a:gd name="connsiteX1-69" fmla="*/ 957507 w 1403357"/>
              <a:gd name="connsiteY1-70" fmla="*/ 31062 h 141315"/>
              <a:gd name="connsiteX2-71" fmla="*/ 0 w 1403357"/>
              <a:gd name="connsiteY2-72" fmla="*/ 0 h 141315"/>
              <a:gd name="connsiteX0-73" fmla="*/ 1403357 w 1403357"/>
              <a:gd name="connsiteY0-74" fmla="*/ 141315 h 141315"/>
              <a:gd name="connsiteX1-75" fmla="*/ 957507 w 1403357"/>
              <a:gd name="connsiteY1-76" fmla="*/ 31062 h 141315"/>
              <a:gd name="connsiteX2-77" fmla="*/ 0 w 1403357"/>
              <a:gd name="connsiteY2-78" fmla="*/ 0 h 141315"/>
              <a:gd name="connsiteX0-79" fmla="*/ 1403357 w 1403357"/>
              <a:gd name="connsiteY0-80" fmla="*/ 141542 h 141542"/>
              <a:gd name="connsiteX1-81" fmla="*/ 957507 w 1403357"/>
              <a:gd name="connsiteY1-82" fmla="*/ 31289 h 141542"/>
              <a:gd name="connsiteX2-83" fmla="*/ 0 w 1403357"/>
              <a:gd name="connsiteY2-84" fmla="*/ 227 h 141542"/>
              <a:gd name="connsiteX0-85" fmla="*/ 1160780 w 1160780"/>
              <a:gd name="connsiteY0-86" fmla="*/ 166259 h 166259"/>
              <a:gd name="connsiteX1-87" fmla="*/ 714930 w 1160780"/>
              <a:gd name="connsiteY1-88" fmla="*/ 56006 h 166259"/>
              <a:gd name="connsiteX2-89" fmla="*/ 0 w 1160780"/>
              <a:gd name="connsiteY2-90" fmla="*/ 142 h 166259"/>
              <a:gd name="connsiteX0-91" fmla="*/ 1160780 w 1160780"/>
              <a:gd name="connsiteY0-92" fmla="*/ 166519 h 166519"/>
              <a:gd name="connsiteX1-93" fmla="*/ 759852 w 1160780"/>
              <a:gd name="connsiteY1-94" fmla="*/ 13425 h 166519"/>
              <a:gd name="connsiteX2-95" fmla="*/ 0 w 1160780"/>
              <a:gd name="connsiteY2-96" fmla="*/ 402 h 166519"/>
              <a:gd name="connsiteX0-97" fmla="*/ 1160780 w 1160780"/>
              <a:gd name="connsiteY0-98" fmla="*/ 166519 h 166519"/>
              <a:gd name="connsiteX1-99" fmla="*/ 759852 w 1160780"/>
              <a:gd name="connsiteY1-100" fmla="*/ 13425 h 166519"/>
              <a:gd name="connsiteX2-101" fmla="*/ 0 w 1160780"/>
              <a:gd name="connsiteY2-102" fmla="*/ 402 h 166519"/>
              <a:gd name="connsiteX0-103" fmla="*/ 1160780 w 1160780"/>
              <a:gd name="connsiteY0-104" fmla="*/ 166755 h 166755"/>
              <a:gd name="connsiteX1-105" fmla="*/ 759852 w 1160780"/>
              <a:gd name="connsiteY1-106" fmla="*/ 13661 h 166755"/>
              <a:gd name="connsiteX2-107" fmla="*/ 0 w 1160780"/>
              <a:gd name="connsiteY2-108" fmla="*/ 638 h 166755"/>
              <a:gd name="connsiteX0-109" fmla="*/ 1160780 w 1160780"/>
              <a:gd name="connsiteY0-110" fmla="*/ 166755 h 166755"/>
              <a:gd name="connsiteX1-111" fmla="*/ 696962 w 1160780"/>
              <a:gd name="connsiteY1-112" fmla="*/ 13661 h 166755"/>
              <a:gd name="connsiteX2-113" fmla="*/ 0 w 1160780"/>
              <a:gd name="connsiteY2-114" fmla="*/ 638 h 166755"/>
            </a:gdLst>
            <a:ahLst/>
            <a:cxnLst>
              <a:cxn ang="0">
                <a:pos x="connsiteX0-1" y="connsiteY0-2"/>
              </a:cxn>
              <a:cxn ang="0">
                <a:pos x="connsiteX1-3" y="connsiteY1-4"/>
              </a:cxn>
              <a:cxn ang="0">
                <a:pos x="connsiteX2-5" y="connsiteY2-6"/>
              </a:cxn>
            </a:cxnLst>
            <a:rect l="l" t="t" r="r" b="b"/>
            <a:pathLst>
              <a:path w="1160780" h="166755">
                <a:moveTo>
                  <a:pt x="1160780" y="166755"/>
                </a:moveTo>
                <a:cubicBezTo>
                  <a:pt x="1091892" y="55495"/>
                  <a:pt x="988505" y="24812"/>
                  <a:pt x="696962" y="13661"/>
                </a:cubicBezTo>
                <a:cubicBezTo>
                  <a:pt x="445849" y="9275"/>
                  <a:pt x="195372" y="-2909"/>
                  <a:pt x="0" y="638"/>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连接符 48"/>
          <p:cNvCxnSpPr/>
          <p:nvPr/>
        </p:nvCxnSpPr>
        <p:spPr>
          <a:xfrm rot="19928571">
            <a:off x="4033891" y="4054607"/>
            <a:ext cx="3209324" cy="1121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rot="19928571">
            <a:off x="4024851" y="3796842"/>
            <a:ext cx="3218324" cy="13615"/>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rot="19928571">
            <a:off x="4024851" y="4314177"/>
            <a:ext cx="3218324" cy="13615"/>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 name="椭圆 51"/>
          <p:cNvSpPr>
            <a:spLocks noChangeAspect="1"/>
          </p:cNvSpPr>
          <p:nvPr/>
        </p:nvSpPr>
        <p:spPr>
          <a:xfrm>
            <a:off x="4376054" y="4084848"/>
            <a:ext cx="139536" cy="1395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a:spLocks noChangeAspect="1"/>
          </p:cNvSpPr>
          <p:nvPr/>
        </p:nvSpPr>
        <p:spPr>
          <a:xfrm>
            <a:off x="4858511" y="3432119"/>
            <a:ext cx="139536" cy="1395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a:spLocks noChangeAspect="1"/>
          </p:cNvSpPr>
          <p:nvPr/>
        </p:nvSpPr>
        <p:spPr>
          <a:xfrm>
            <a:off x="5556900" y="3443602"/>
            <a:ext cx="139536" cy="1395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a:spLocks noChangeAspect="1"/>
          </p:cNvSpPr>
          <p:nvPr/>
        </p:nvSpPr>
        <p:spPr>
          <a:xfrm>
            <a:off x="4766549" y="4270793"/>
            <a:ext cx="139536" cy="139534"/>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a:spLocks noChangeAspect="1"/>
          </p:cNvSpPr>
          <p:nvPr/>
        </p:nvSpPr>
        <p:spPr>
          <a:xfrm>
            <a:off x="5162571" y="4097408"/>
            <a:ext cx="139536" cy="139534"/>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a:spLocks noChangeAspect="1"/>
          </p:cNvSpPr>
          <p:nvPr/>
        </p:nvSpPr>
        <p:spPr>
          <a:xfrm>
            <a:off x="5909217" y="3877860"/>
            <a:ext cx="139536" cy="139534"/>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a:spLocks noChangeAspect="1"/>
          </p:cNvSpPr>
          <p:nvPr/>
        </p:nvSpPr>
        <p:spPr>
          <a:xfrm>
            <a:off x="5092804" y="3768361"/>
            <a:ext cx="139536" cy="1395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a:spLocks noChangeAspect="1"/>
          </p:cNvSpPr>
          <p:nvPr/>
        </p:nvSpPr>
        <p:spPr>
          <a:xfrm>
            <a:off x="6150118" y="3325872"/>
            <a:ext cx="139536" cy="1395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a:spLocks noChangeAspect="1"/>
          </p:cNvSpPr>
          <p:nvPr/>
        </p:nvSpPr>
        <p:spPr>
          <a:xfrm>
            <a:off x="4457992" y="4887423"/>
            <a:ext cx="139536" cy="1395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a:spLocks noChangeAspect="1"/>
          </p:cNvSpPr>
          <p:nvPr/>
        </p:nvSpPr>
        <p:spPr>
          <a:xfrm>
            <a:off x="5323464" y="4577470"/>
            <a:ext cx="139536" cy="1395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a:spLocks noChangeAspect="1"/>
          </p:cNvSpPr>
          <p:nvPr/>
        </p:nvSpPr>
        <p:spPr>
          <a:xfrm>
            <a:off x="6575832" y="2883279"/>
            <a:ext cx="139536" cy="1395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a:spLocks noChangeAspect="1"/>
          </p:cNvSpPr>
          <p:nvPr/>
        </p:nvSpPr>
        <p:spPr>
          <a:xfrm>
            <a:off x="6361988" y="4120343"/>
            <a:ext cx="139536" cy="1395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a:spLocks noChangeAspect="1"/>
          </p:cNvSpPr>
          <p:nvPr/>
        </p:nvSpPr>
        <p:spPr>
          <a:xfrm>
            <a:off x="6837045" y="3769119"/>
            <a:ext cx="139536" cy="1395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a:spLocks noChangeAspect="1"/>
          </p:cNvSpPr>
          <p:nvPr/>
        </p:nvSpPr>
        <p:spPr>
          <a:xfrm>
            <a:off x="6150118" y="3596352"/>
            <a:ext cx="139536" cy="139534"/>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65"/>
          <p:cNvSpPr/>
          <p:nvPr/>
        </p:nvSpPr>
        <p:spPr>
          <a:xfrm>
            <a:off x="4211103" y="3061121"/>
            <a:ext cx="2845213" cy="2008353"/>
          </a:xfrm>
          <a:custGeom>
            <a:avLst/>
            <a:gdLst>
              <a:gd name="connsiteX0" fmla="*/ 0 w 2202180"/>
              <a:gd name="connsiteY0" fmla="*/ 1143000 h 1554480"/>
              <a:gd name="connsiteX1" fmla="*/ 7620 w 2202180"/>
              <a:gd name="connsiteY1" fmla="*/ 1554480 h 1554480"/>
              <a:gd name="connsiteX2" fmla="*/ 2202180 w 2202180"/>
              <a:gd name="connsiteY2" fmla="*/ 403860 h 1554480"/>
              <a:gd name="connsiteX3" fmla="*/ 2194560 w 2202180"/>
              <a:gd name="connsiteY3" fmla="*/ 0 h 1554480"/>
              <a:gd name="connsiteX4" fmla="*/ 0 w 2202180"/>
              <a:gd name="connsiteY4" fmla="*/ 1143000 h 1554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2180" h="1554480">
                <a:moveTo>
                  <a:pt x="0" y="1143000"/>
                </a:moveTo>
                <a:lnTo>
                  <a:pt x="7620" y="1554480"/>
                </a:lnTo>
                <a:lnTo>
                  <a:pt x="2202180" y="403860"/>
                </a:lnTo>
                <a:lnTo>
                  <a:pt x="2194560" y="0"/>
                </a:lnTo>
                <a:lnTo>
                  <a:pt x="0" y="1143000"/>
                </a:lnTo>
                <a:close/>
              </a:path>
            </a:pathLst>
          </a:cu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内容占位符 3"/>
          <p:cNvSpPr txBox="1"/>
          <p:nvPr/>
        </p:nvSpPr>
        <p:spPr>
          <a:xfrm>
            <a:off x="3167703" y="4623358"/>
            <a:ext cx="1027380" cy="451134"/>
          </a:xfrm>
          <a:prstGeom prst="rect">
            <a:avLst/>
          </a:prstGeom>
        </p:spPr>
        <p:txBody>
          <a:bodyPr vert="horz" lIns="91440" tIns="46800" rIns="91440" bIns="45720" rtlCol="0">
            <a:normAutofit/>
          </a:bodyPr>
          <a:lstStyle>
            <a:lvl1pPr marL="228600" indent="-360045"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t>间隔带</a:t>
            </a:r>
          </a:p>
        </p:txBody>
      </p:sp>
      <p:graphicFrame>
        <p:nvGraphicFramePr>
          <p:cNvPr id="68" name="对象 67"/>
          <p:cNvGraphicFramePr>
            <a:graphicFrameLocks noChangeAspect="1"/>
          </p:cNvGraphicFramePr>
          <p:nvPr/>
        </p:nvGraphicFramePr>
        <p:xfrm>
          <a:off x="2924243" y="4686925"/>
          <a:ext cx="290912" cy="324000"/>
        </p:xfrm>
        <a:graphic>
          <a:graphicData uri="http://schemas.openxmlformats.org/presentationml/2006/ole">
            <mc:AlternateContent xmlns:mc="http://schemas.openxmlformats.org/markup-compatibility/2006">
              <mc:Choice xmlns:v="urn:schemas-microsoft-com:vml" Requires="v">
                <p:oleObj name="Formula" r:id="rId13" imgW="1038225" imgH="1152525" progId="Equation.Ribbit">
                  <p:embed/>
                </p:oleObj>
              </mc:Choice>
              <mc:Fallback>
                <p:oleObj name="Formula" r:id="rId13" imgW="1038225" imgH="1152525" progId="Equation.Ribbit">
                  <p:embed/>
                  <p:pic>
                    <p:nvPicPr>
                      <p:cNvPr id="68" name="对象 67"/>
                      <p:cNvPicPr/>
                      <p:nvPr/>
                    </p:nvPicPr>
                    <p:blipFill>
                      <a:blip r:embed="rId14"/>
                      <a:stretch>
                        <a:fillRect/>
                      </a:stretch>
                    </p:blipFill>
                    <p:spPr>
                      <a:xfrm>
                        <a:off x="2924243" y="4686925"/>
                        <a:ext cx="290912" cy="324000"/>
                      </a:xfrm>
                      <a:prstGeom prst="rect">
                        <a:avLst/>
                      </a:prstGeom>
                    </p:spPr>
                  </p:pic>
                </p:oleObj>
              </mc:Fallback>
            </mc:AlternateContent>
          </a:graphicData>
        </a:graphic>
      </p:graphicFrame>
      <p:pic>
        <p:nvPicPr>
          <p:cNvPr id="5" name="图片 4"/>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7141508" y="1707883"/>
            <a:ext cx="121677" cy="1607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par>
                                <p:cTn id="13" presetID="10"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par>
                                <p:cTn id="21" presetID="10" presetClass="entr" presetSubtype="0" fill="hold" nodeType="with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6"/>
                                        </p:tgtEl>
                                        <p:attrNameLst>
                                          <p:attrName>style.visibility</p:attrName>
                                        </p:attrNameLst>
                                      </p:cBhvr>
                                      <p:to>
                                        <p:strVal val="visible"/>
                                      </p:to>
                                    </p:set>
                                    <p:animEffect transition="in" filter="fade">
                                      <p:cBhvr>
                                        <p:cTn id="26" dur="500"/>
                                        <p:tgtEl>
                                          <p:spTgt spid="66"/>
                                        </p:tgtEl>
                                      </p:cBhvr>
                                    </p:animEffect>
                                  </p:childTnLst>
                                </p:cTn>
                              </p:par>
                              <p:par>
                                <p:cTn id="27" presetID="10" presetClass="entr" presetSubtype="0" fill="hold" nodeType="withEffect">
                                  <p:stCondLst>
                                    <p:cond delay="0"/>
                                  </p:stCondLst>
                                  <p:childTnLst>
                                    <p:set>
                                      <p:cBhvr>
                                        <p:cTn id="28" dur="1" fill="hold">
                                          <p:stCondLst>
                                            <p:cond delay="0"/>
                                          </p:stCondLst>
                                        </p:cTn>
                                        <p:tgtEl>
                                          <p:spTgt spid="68"/>
                                        </p:tgtEl>
                                        <p:attrNameLst>
                                          <p:attrName>style.visibility</p:attrName>
                                        </p:attrNameLst>
                                      </p:cBhvr>
                                      <p:to>
                                        <p:strVal val="visible"/>
                                      </p:to>
                                    </p:set>
                                    <p:animEffect transition="in" filter="fade">
                                      <p:cBhvr>
                                        <p:cTn id="29" dur="500"/>
                                        <p:tgtEl>
                                          <p:spTgt spid="6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7"/>
                                        </p:tgtEl>
                                        <p:attrNameLst>
                                          <p:attrName>style.visibility</p:attrName>
                                        </p:attrNameLst>
                                      </p:cBhvr>
                                      <p:to>
                                        <p:strVal val="visible"/>
                                      </p:to>
                                    </p:set>
                                    <p:animEffect transition="in" filter="fade">
                                      <p:cBhvr>
                                        <p:cTn id="32" dur="500"/>
                                        <p:tgtEl>
                                          <p:spTgt spid="6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500"/>
                                        <p:tgtEl>
                                          <p:spTgt spid="46"/>
                                        </p:tgtEl>
                                      </p:cBhvr>
                                    </p:animEffect>
                                  </p:childTnLst>
                                </p:cTn>
                              </p:par>
                              <p:par>
                                <p:cTn id="38" presetID="10" presetClass="entr" presetSubtype="0" fill="hold" nodeType="with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fade">
                                      <p:cBhvr>
                                        <p:cTn id="40" dur="500"/>
                                        <p:tgtEl>
                                          <p:spTgt spid="4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fade">
                                      <p:cBhvr>
                                        <p:cTn id="45" dur="500"/>
                                        <p:tgtEl>
                                          <p:spTgt spid="47"/>
                                        </p:tgtEl>
                                      </p:cBhvr>
                                    </p:animEffect>
                                  </p:childTnLst>
                                </p:cTn>
                              </p:par>
                              <p:par>
                                <p:cTn id="46" presetID="10" presetClass="entr" presetSubtype="0" fill="hold" nodeType="with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66" grpId="0" animBg="1"/>
      <p:bldP spid="67"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8500" y="222250"/>
            <a:ext cx="11118850" cy="677863"/>
          </a:xfrm>
        </p:spPr>
        <p:txBody>
          <a:bodyPr>
            <a:normAutofit/>
          </a:bodyPr>
          <a:lstStyle/>
          <a:p>
            <a:pPr algn="l"/>
            <a:r>
              <a:rPr lang="zh-CN" altLang="en-US" dirty="0">
                <a:solidFill>
                  <a:schemeClr val="tx1"/>
                </a:solidFill>
              </a:rPr>
              <a:t>损失函数</a:t>
            </a:r>
          </a:p>
        </p:txBody>
      </p:sp>
      <p:sp>
        <p:nvSpPr>
          <p:cNvPr id="3" name="内容占位符 2"/>
          <p:cNvSpPr>
            <a:spLocks noGrp="1"/>
          </p:cNvSpPr>
          <p:nvPr>
            <p:ph idx="1"/>
          </p:nvPr>
        </p:nvSpPr>
        <p:spPr/>
        <p:txBody>
          <a:bodyPr/>
          <a:lstStyle/>
          <a:p>
            <a:pPr marL="0" indent="0">
              <a:buNone/>
            </a:pPr>
            <a:r>
              <a:rPr lang="zh-CN" altLang="en-US" dirty="0"/>
              <a:t>落入中间    间隔带的样本不计算损失</a:t>
            </a:r>
            <a:r>
              <a:rPr lang="en-US" altLang="zh-CN" dirty="0"/>
              <a:t>, </a:t>
            </a:r>
            <a:r>
              <a:rPr lang="zh-CN" altLang="en-US" dirty="0"/>
              <a:t>从而使得模型获得稀疏性</a:t>
            </a:r>
            <a:r>
              <a:rPr lang="en-US" altLang="zh-CN" dirty="0"/>
              <a:t>.</a:t>
            </a:r>
            <a:endParaRPr lang="zh-CN" altLang="en-US" dirty="0"/>
          </a:p>
        </p:txBody>
      </p:sp>
      <p:cxnSp>
        <p:nvCxnSpPr>
          <p:cNvPr id="81" name="直接箭头连接符 80"/>
          <p:cNvCxnSpPr/>
          <p:nvPr/>
        </p:nvCxnSpPr>
        <p:spPr>
          <a:xfrm flipH="1" flipV="1">
            <a:off x="4985097" y="2178265"/>
            <a:ext cx="0" cy="3288307"/>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82" name="直接箭头连接符 81"/>
          <p:cNvCxnSpPr/>
          <p:nvPr/>
        </p:nvCxnSpPr>
        <p:spPr>
          <a:xfrm>
            <a:off x="2705875" y="5466649"/>
            <a:ext cx="4697570"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83" name="文本框 82"/>
          <p:cNvSpPr txBox="1"/>
          <p:nvPr/>
        </p:nvSpPr>
        <p:spPr>
          <a:xfrm>
            <a:off x="4795962" y="5448652"/>
            <a:ext cx="274434" cy="307777"/>
          </a:xfrm>
          <a:prstGeom prst="rect">
            <a:avLst/>
          </a:prstGeom>
          <a:noFill/>
        </p:spPr>
        <p:txBody>
          <a:bodyPr wrap="none" rtlCol="0">
            <a:spAutoFit/>
          </a:bodyPr>
          <a:lstStyle/>
          <a:p>
            <a:r>
              <a:rPr lang="en-US" altLang="zh-CN" sz="1400" dirty="0">
                <a:latin typeface="Times"/>
              </a:rPr>
              <a:t>0</a:t>
            </a:r>
            <a:endParaRPr lang="zh-CN" altLang="en-US" sz="1400" dirty="0">
              <a:latin typeface="Times"/>
            </a:endParaRPr>
          </a:p>
        </p:txBody>
      </p:sp>
      <p:graphicFrame>
        <p:nvGraphicFramePr>
          <p:cNvPr id="84" name="对象 83"/>
          <p:cNvGraphicFramePr>
            <a:graphicFrameLocks noChangeAspect="1"/>
          </p:cNvGraphicFramePr>
          <p:nvPr/>
        </p:nvGraphicFramePr>
        <p:xfrm>
          <a:off x="6958226" y="5548169"/>
          <a:ext cx="161577" cy="279654"/>
        </p:xfrm>
        <a:graphic>
          <a:graphicData uri="http://schemas.openxmlformats.org/presentationml/2006/ole">
            <mc:AlternateContent xmlns:mc="http://schemas.openxmlformats.org/markup-compatibility/2006">
              <mc:Choice xmlns:v="urn:schemas-microsoft-com:vml" Requires="v">
                <p:oleObj name="Formula" r:id="rId2" imgW="571500" imgH="971550" progId="Equation.Ribbit">
                  <p:embed/>
                </p:oleObj>
              </mc:Choice>
              <mc:Fallback>
                <p:oleObj name="Formula" r:id="rId2" imgW="571500" imgH="971550" progId="Equation.Ribbit">
                  <p:embed/>
                  <p:pic>
                    <p:nvPicPr>
                      <p:cNvPr id="84" name="对象 83"/>
                      <p:cNvPicPr/>
                      <p:nvPr/>
                    </p:nvPicPr>
                    <p:blipFill>
                      <a:blip r:embed="rId3"/>
                      <a:stretch>
                        <a:fillRect/>
                      </a:stretch>
                    </p:blipFill>
                    <p:spPr>
                      <a:xfrm>
                        <a:off x="6958226" y="5548169"/>
                        <a:ext cx="161577" cy="279654"/>
                      </a:xfrm>
                      <a:prstGeom prst="rect">
                        <a:avLst/>
                      </a:prstGeom>
                    </p:spPr>
                  </p:pic>
                </p:oleObj>
              </mc:Fallback>
            </mc:AlternateContent>
          </a:graphicData>
        </a:graphic>
      </p:graphicFrame>
      <p:graphicFrame>
        <p:nvGraphicFramePr>
          <p:cNvPr id="85" name="对象 84"/>
          <p:cNvGraphicFramePr>
            <a:graphicFrameLocks noChangeAspect="1"/>
          </p:cNvGraphicFramePr>
          <p:nvPr/>
        </p:nvGraphicFramePr>
        <p:xfrm>
          <a:off x="4257921" y="2330207"/>
          <a:ext cx="530303" cy="381157"/>
        </p:xfrm>
        <a:graphic>
          <a:graphicData uri="http://schemas.openxmlformats.org/presentationml/2006/ole">
            <mc:AlternateContent xmlns:mc="http://schemas.openxmlformats.org/markup-compatibility/2006">
              <mc:Choice xmlns:v="urn:schemas-microsoft-com:vml" Requires="v">
                <p:oleObj name="Formula" r:id="rId4" imgW="1866900" imgH="1333500" progId="Equation.Ribbit">
                  <p:embed/>
                </p:oleObj>
              </mc:Choice>
              <mc:Fallback>
                <p:oleObj name="Formula" r:id="rId4" imgW="1866900" imgH="1333500" progId="Equation.Ribbit">
                  <p:embed/>
                  <p:pic>
                    <p:nvPicPr>
                      <p:cNvPr id="85" name="对象 84"/>
                      <p:cNvPicPr/>
                      <p:nvPr/>
                    </p:nvPicPr>
                    <p:blipFill>
                      <a:blip r:embed="rId5"/>
                      <a:stretch>
                        <a:fillRect/>
                      </a:stretch>
                    </p:blipFill>
                    <p:spPr>
                      <a:xfrm>
                        <a:off x="4257921" y="2330207"/>
                        <a:ext cx="530303" cy="381157"/>
                      </a:xfrm>
                      <a:prstGeom prst="rect">
                        <a:avLst/>
                      </a:prstGeom>
                    </p:spPr>
                  </p:pic>
                </p:oleObj>
              </mc:Fallback>
            </mc:AlternateContent>
          </a:graphicData>
        </a:graphic>
      </p:graphicFrame>
      <p:sp>
        <p:nvSpPr>
          <p:cNvPr id="86" name="任意多边形 85"/>
          <p:cNvSpPr/>
          <p:nvPr/>
        </p:nvSpPr>
        <p:spPr>
          <a:xfrm>
            <a:off x="4977860" y="2976735"/>
            <a:ext cx="1528766" cy="2473374"/>
          </a:xfrm>
          <a:custGeom>
            <a:avLst/>
            <a:gdLst>
              <a:gd name="connsiteX0" fmla="*/ 0 w 1171575"/>
              <a:gd name="connsiteY0" fmla="*/ 1895475 h 1895475"/>
              <a:gd name="connsiteX1" fmla="*/ 381000 w 1171575"/>
              <a:gd name="connsiteY1" fmla="*/ 1733550 h 1895475"/>
              <a:gd name="connsiteX2" fmla="*/ 752475 w 1171575"/>
              <a:gd name="connsiteY2" fmla="*/ 1200150 h 1895475"/>
              <a:gd name="connsiteX3" fmla="*/ 1171575 w 1171575"/>
              <a:gd name="connsiteY3" fmla="*/ 0 h 1895475"/>
              <a:gd name="connsiteX0-1" fmla="*/ 0 w 1171575"/>
              <a:gd name="connsiteY0-2" fmla="*/ 1895475 h 1895475"/>
              <a:gd name="connsiteX1-3" fmla="*/ 381000 w 1171575"/>
              <a:gd name="connsiteY1-4" fmla="*/ 1733550 h 1895475"/>
              <a:gd name="connsiteX2-5" fmla="*/ 752475 w 1171575"/>
              <a:gd name="connsiteY2-6" fmla="*/ 1200150 h 1895475"/>
              <a:gd name="connsiteX3-7" fmla="*/ 1171575 w 1171575"/>
              <a:gd name="connsiteY3-8" fmla="*/ 0 h 1895475"/>
            </a:gdLst>
            <a:ahLst/>
            <a:cxnLst>
              <a:cxn ang="0">
                <a:pos x="connsiteX0-1" y="connsiteY0-2"/>
              </a:cxn>
              <a:cxn ang="0">
                <a:pos x="connsiteX1-3" y="connsiteY1-4"/>
              </a:cxn>
              <a:cxn ang="0">
                <a:pos x="connsiteX2-5" y="connsiteY2-6"/>
              </a:cxn>
              <a:cxn ang="0">
                <a:pos x="connsiteX3-7" y="connsiteY3-8"/>
              </a:cxn>
            </a:cxnLst>
            <a:rect l="l" t="t" r="r" b="b"/>
            <a:pathLst>
              <a:path w="1171575" h="1895475">
                <a:moveTo>
                  <a:pt x="0" y="1895475"/>
                </a:moveTo>
                <a:cubicBezTo>
                  <a:pt x="127794" y="1872456"/>
                  <a:pt x="255588" y="1849437"/>
                  <a:pt x="381000" y="1733550"/>
                </a:cubicBezTo>
                <a:cubicBezTo>
                  <a:pt x="506412" y="1617663"/>
                  <a:pt x="620713" y="1489075"/>
                  <a:pt x="752475" y="1200150"/>
                </a:cubicBezTo>
                <a:cubicBezTo>
                  <a:pt x="884238" y="911225"/>
                  <a:pt x="1109663" y="238125"/>
                  <a:pt x="1171575" y="0"/>
                </a:cubicBez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dirty="0"/>
          </a:p>
        </p:txBody>
      </p:sp>
      <p:cxnSp>
        <p:nvCxnSpPr>
          <p:cNvPr id="87" name="直接连接符 86"/>
          <p:cNvCxnSpPr/>
          <p:nvPr/>
        </p:nvCxnSpPr>
        <p:spPr>
          <a:xfrm flipV="1">
            <a:off x="5372402" y="4037128"/>
            <a:ext cx="1522425" cy="14283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任意多边形 87"/>
          <p:cNvSpPr/>
          <p:nvPr/>
        </p:nvSpPr>
        <p:spPr>
          <a:xfrm flipH="1">
            <a:off x="3463571" y="2976285"/>
            <a:ext cx="1526710" cy="2473374"/>
          </a:xfrm>
          <a:custGeom>
            <a:avLst/>
            <a:gdLst>
              <a:gd name="connsiteX0" fmla="*/ 0 w 1171575"/>
              <a:gd name="connsiteY0" fmla="*/ 1895475 h 1895475"/>
              <a:gd name="connsiteX1" fmla="*/ 381000 w 1171575"/>
              <a:gd name="connsiteY1" fmla="*/ 1733550 h 1895475"/>
              <a:gd name="connsiteX2" fmla="*/ 752475 w 1171575"/>
              <a:gd name="connsiteY2" fmla="*/ 1200150 h 1895475"/>
              <a:gd name="connsiteX3" fmla="*/ 1171575 w 1171575"/>
              <a:gd name="connsiteY3" fmla="*/ 0 h 1895475"/>
              <a:gd name="connsiteX0-1" fmla="*/ 0 w 1171575"/>
              <a:gd name="connsiteY0-2" fmla="*/ 1895475 h 1895475"/>
              <a:gd name="connsiteX1-3" fmla="*/ 381000 w 1171575"/>
              <a:gd name="connsiteY1-4" fmla="*/ 1733550 h 1895475"/>
              <a:gd name="connsiteX2-5" fmla="*/ 752475 w 1171575"/>
              <a:gd name="connsiteY2-6" fmla="*/ 1200150 h 1895475"/>
              <a:gd name="connsiteX3-7" fmla="*/ 1171575 w 1171575"/>
              <a:gd name="connsiteY3-8" fmla="*/ 0 h 1895475"/>
            </a:gdLst>
            <a:ahLst/>
            <a:cxnLst>
              <a:cxn ang="0">
                <a:pos x="connsiteX0-1" y="connsiteY0-2"/>
              </a:cxn>
              <a:cxn ang="0">
                <a:pos x="connsiteX1-3" y="connsiteY1-4"/>
              </a:cxn>
              <a:cxn ang="0">
                <a:pos x="connsiteX2-5" y="connsiteY2-6"/>
              </a:cxn>
              <a:cxn ang="0">
                <a:pos x="connsiteX3-7" y="connsiteY3-8"/>
              </a:cxn>
            </a:cxnLst>
            <a:rect l="l" t="t" r="r" b="b"/>
            <a:pathLst>
              <a:path w="1171575" h="1895475">
                <a:moveTo>
                  <a:pt x="0" y="1895475"/>
                </a:moveTo>
                <a:cubicBezTo>
                  <a:pt x="127794" y="1872456"/>
                  <a:pt x="255588" y="1849437"/>
                  <a:pt x="381000" y="1733550"/>
                </a:cubicBezTo>
                <a:cubicBezTo>
                  <a:pt x="506412" y="1617663"/>
                  <a:pt x="620713" y="1489075"/>
                  <a:pt x="752475" y="1200150"/>
                </a:cubicBezTo>
                <a:cubicBezTo>
                  <a:pt x="884238" y="911225"/>
                  <a:pt x="1109663" y="238125"/>
                  <a:pt x="1171575" y="0"/>
                </a:cubicBez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dirty="0"/>
          </a:p>
        </p:txBody>
      </p:sp>
      <p:cxnSp>
        <p:nvCxnSpPr>
          <p:cNvPr id="89" name="直接连接符 88"/>
          <p:cNvCxnSpPr/>
          <p:nvPr/>
        </p:nvCxnSpPr>
        <p:spPr>
          <a:xfrm flipH="1" flipV="1">
            <a:off x="3039602" y="4028374"/>
            <a:ext cx="1522425" cy="14283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4559462" y="5460071"/>
            <a:ext cx="81328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91" name="对象 90"/>
          <p:cNvGraphicFramePr>
            <a:graphicFrameLocks noChangeAspect="1"/>
          </p:cNvGraphicFramePr>
          <p:nvPr/>
        </p:nvGraphicFramePr>
        <p:xfrm>
          <a:off x="6587027" y="3110803"/>
          <a:ext cx="1137113" cy="375806"/>
        </p:xfrm>
        <a:graphic>
          <a:graphicData uri="http://schemas.openxmlformats.org/presentationml/2006/ole">
            <mc:AlternateContent xmlns:mc="http://schemas.openxmlformats.org/markup-compatibility/2006">
              <mc:Choice xmlns:v="urn:schemas-microsoft-com:vml" Requires="v">
                <p:oleObj name="Formula" r:id="rId6" imgW="4410075" imgH="1447800" progId="Equation.Ribbit">
                  <p:embed/>
                </p:oleObj>
              </mc:Choice>
              <mc:Fallback>
                <p:oleObj name="Formula" r:id="rId6" imgW="4410075" imgH="1447800" progId="Equation.Ribbit">
                  <p:embed/>
                  <p:pic>
                    <p:nvPicPr>
                      <p:cNvPr id="91" name="对象 90"/>
                      <p:cNvPicPr/>
                      <p:nvPr/>
                    </p:nvPicPr>
                    <p:blipFill>
                      <a:blip r:embed="rId7"/>
                      <a:stretch>
                        <a:fillRect/>
                      </a:stretch>
                    </p:blipFill>
                    <p:spPr>
                      <a:xfrm>
                        <a:off x="6587027" y="3110803"/>
                        <a:ext cx="1137113" cy="375806"/>
                      </a:xfrm>
                      <a:prstGeom prst="rect">
                        <a:avLst/>
                      </a:prstGeom>
                    </p:spPr>
                  </p:pic>
                </p:oleObj>
              </mc:Fallback>
            </mc:AlternateContent>
          </a:graphicData>
        </a:graphic>
      </p:graphicFrame>
      <p:graphicFrame>
        <p:nvGraphicFramePr>
          <p:cNvPr id="92" name="对象 91"/>
          <p:cNvGraphicFramePr>
            <a:graphicFrameLocks noChangeAspect="1"/>
          </p:cNvGraphicFramePr>
          <p:nvPr/>
        </p:nvGraphicFramePr>
        <p:xfrm>
          <a:off x="6985157" y="4363200"/>
          <a:ext cx="3325813" cy="892175"/>
        </p:xfrm>
        <a:graphic>
          <a:graphicData uri="http://schemas.openxmlformats.org/presentationml/2006/ole">
            <mc:AlternateContent xmlns:mc="http://schemas.openxmlformats.org/markup-compatibility/2006">
              <mc:Choice xmlns:v="urn:schemas-microsoft-com:vml" Requires="v">
                <p:oleObj name="Formula" r:id="rId8" imgW="13487400" imgH="3619500" progId="Equation.Ribbit">
                  <p:embed/>
                </p:oleObj>
              </mc:Choice>
              <mc:Fallback>
                <p:oleObj name="Formula" r:id="rId8" imgW="13487400" imgH="3619500" progId="Equation.Ribbit">
                  <p:embed/>
                  <p:pic>
                    <p:nvPicPr>
                      <p:cNvPr id="92" name="对象 91"/>
                      <p:cNvPicPr/>
                      <p:nvPr/>
                    </p:nvPicPr>
                    <p:blipFill>
                      <a:blip r:embed="rId9"/>
                      <a:stretch>
                        <a:fillRect/>
                      </a:stretch>
                    </p:blipFill>
                    <p:spPr>
                      <a:xfrm>
                        <a:off x="6985157" y="4363200"/>
                        <a:ext cx="3325813" cy="892175"/>
                      </a:xfrm>
                      <a:prstGeom prst="rect">
                        <a:avLst/>
                      </a:prstGeom>
                    </p:spPr>
                  </p:pic>
                </p:oleObj>
              </mc:Fallback>
            </mc:AlternateContent>
          </a:graphicData>
        </a:graphic>
      </p:graphicFrame>
      <p:graphicFrame>
        <p:nvGraphicFramePr>
          <p:cNvPr id="95" name="对象 94"/>
          <p:cNvGraphicFramePr>
            <a:graphicFrameLocks noChangeAspect="1"/>
          </p:cNvGraphicFramePr>
          <p:nvPr>
            <p:extLst>
              <p:ext uri="{D42A27DB-BD31-4B8C-83A1-F6EECF244321}">
                <p14:modId xmlns:p14="http://schemas.microsoft.com/office/powerpoint/2010/main" val="84749830"/>
              </p:ext>
            </p:extLst>
          </p:nvPr>
        </p:nvGraphicFramePr>
        <p:xfrm>
          <a:off x="2053674" y="1637484"/>
          <a:ext cx="290912" cy="324000"/>
        </p:xfrm>
        <a:graphic>
          <a:graphicData uri="http://schemas.openxmlformats.org/presentationml/2006/ole">
            <mc:AlternateContent xmlns:mc="http://schemas.openxmlformats.org/markup-compatibility/2006">
              <mc:Choice xmlns:v="urn:schemas-microsoft-com:vml" Requires="v">
                <p:oleObj name="Formula" r:id="rId10" imgW="1038225" imgH="1152525" progId="Equation.Ribbit">
                  <p:embed/>
                </p:oleObj>
              </mc:Choice>
              <mc:Fallback>
                <p:oleObj name="Formula" r:id="rId10" imgW="1038225" imgH="1152525" progId="Equation.Ribbit">
                  <p:embed/>
                  <p:pic>
                    <p:nvPicPr>
                      <p:cNvPr id="95" name="对象 94"/>
                      <p:cNvPicPr/>
                      <p:nvPr/>
                    </p:nvPicPr>
                    <p:blipFill>
                      <a:blip r:embed="rId11"/>
                      <a:stretch>
                        <a:fillRect/>
                      </a:stretch>
                    </p:blipFill>
                    <p:spPr>
                      <a:xfrm>
                        <a:off x="2053674" y="1637484"/>
                        <a:ext cx="290912" cy="324000"/>
                      </a:xfrm>
                      <a:prstGeom prst="rect">
                        <a:avLst/>
                      </a:prstGeom>
                    </p:spPr>
                  </p:pic>
                </p:oleObj>
              </mc:Fallback>
            </mc:AlternateContent>
          </a:graphicData>
        </a:graphic>
      </p:graphicFrame>
      <p:sp>
        <p:nvSpPr>
          <p:cNvPr id="68" name="内容占位符 3"/>
          <p:cNvSpPr txBox="1"/>
          <p:nvPr/>
        </p:nvSpPr>
        <p:spPr>
          <a:xfrm>
            <a:off x="6513863" y="2716828"/>
            <a:ext cx="2788977" cy="451134"/>
          </a:xfrm>
          <a:prstGeom prst="rect">
            <a:avLst/>
          </a:prstGeom>
        </p:spPr>
        <p:txBody>
          <a:bodyPr vert="horz" lIns="91440" tIns="46800" rIns="91440" bIns="45720" rtlCol="0">
            <a:normAutofit/>
          </a:bodyPr>
          <a:lstStyle>
            <a:lvl1pPr marL="228600" indent="-360045"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t>最小二乘损失函数</a:t>
            </a:r>
          </a:p>
        </p:txBody>
      </p:sp>
      <p:sp>
        <p:nvSpPr>
          <p:cNvPr id="69" name="内容占位符 3"/>
          <p:cNvSpPr txBox="1"/>
          <p:nvPr/>
        </p:nvSpPr>
        <p:spPr>
          <a:xfrm>
            <a:off x="6903939" y="3880584"/>
            <a:ext cx="3216676" cy="451134"/>
          </a:xfrm>
          <a:prstGeom prst="rect">
            <a:avLst/>
          </a:prstGeom>
        </p:spPr>
        <p:txBody>
          <a:bodyPr vert="horz" lIns="91440" tIns="46800" rIns="91440" bIns="45720" rtlCol="0">
            <a:normAutofit/>
          </a:bodyPr>
          <a:lstStyle>
            <a:lvl1pPr marL="228600" indent="-360045"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solidFill>
                  <a:srgbClr val="FF0000"/>
                </a:solidFill>
              </a:rPr>
              <a:t>支持向量回归损失函数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fade">
                                      <p:cBhvr>
                                        <p:cTn id="10" dur="500"/>
                                        <p:tgtEl>
                                          <p:spTgt spid="82"/>
                                        </p:tgtEl>
                                      </p:cBhvr>
                                    </p:animEffect>
                                  </p:childTnLst>
                                </p:cTn>
                              </p:par>
                              <p:par>
                                <p:cTn id="11" presetID="10" presetClass="entr" presetSubtype="0" fill="hold" nodeType="withEffect">
                                  <p:stCondLst>
                                    <p:cond delay="0"/>
                                  </p:stCondLst>
                                  <p:childTnLst>
                                    <p:set>
                                      <p:cBhvr>
                                        <p:cTn id="12" dur="1" fill="hold">
                                          <p:stCondLst>
                                            <p:cond delay="0"/>
                                          </p:stCondLst>
                                        </p:cTn>
                                        <p:tgtEl>
                                          <p:spTgt spid="84"/>
                                        </p:tgtEl>
                                        <p:attrNameLst>
                                          <p:attrName>style.visibility</p:attrName>
                                        </p:attrNameLst>
                                      </p:cBhvr>
                                      <p:to>
                                        <p:strVal val="visible"/>
                                      </p:to>
                                    </p:set>
                                    <p:animEffect transition="in" filter="fade">
                                      <p:cBhvr>
                                        <p:cTn id="13" dur="500"/>
                                        <p:tgtEl>
                                          <p:spTgt spid="84"/>
                                        </p:tgtEl>
                                      </p:cBhvr>
                                    </p:animEffect>
                                  </p:childTnLst>
                                </p:cTn>
                              </p:par>
                              <p:par>
                                <p:cTn id="14" presetID="10" presetClass="entr" presetSubtype="0" fill="hold" nodeType="withEffect">
                                  <p:stCondLst>
                                    <p:cond delay="0"/>
                                  </p:stCondLst>
                                  <p:childTnLst>
                                    <p:set>
                                      <p:cBhvr>
                                        <p:cTn id="15" dur="1" fill="hold">
                                          <p:stCondLst>
                                            <p:cond delay="0"/>
                                          </p:stCondLst>
                                        </p:cTn>
                                        <p:tgtEl>
                                          <p:spTgt spid="85"/>
                                        </p:tgtEl>
                                        <p:attrNameLst>
                                          <p:attrName>style.visibility</p:attrName>
                                        </p:attrNameLst>
                                      </p:cBhvr>
                                      <p:to>
                                        <p:strVal val="visible"/>
                                      </p:to>
                                    </p:set>
                                    <p:animEffect transition="in" filter="fade">
                                      <p:cBhvr>
                                        <p:cTn id="16" dur="500"/>
                                        <p:tgtEl>
                                          <p:spTgt spid="8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3"/>
                                        </p:tgtEl>
                                        <p:attrNameLst>
                                          <p:attrName>style.visibility</p:attrName>
                                        </p:attrNameLst>
                                      </p:cBhvr>
                                      <p:to>
                                        <p:strVal val="visible"/>
                                      </p:to>
                                    </p:set>
                                    <p:animEffect transition="in" filter="fade">
                                      <p:cBhvr>
                                        <p:cTn id="19" dur="500"/>
                                        <p:tgtEl>
                                          <p:spTgt spid="8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8"/>
                                        </p:tgtEl>
                                        <p:attrNameLst>
                                          <p:attrName>style.visibility</p:attrName>
                                        </p:attrNameLst>
                                      </p:cBhvr>
                                      <p:to>
                                        <p:strVal val="visible"/>
                                      </p:to>
                                    </p:set>
                                    <p:animEffect transition="in" filter="fade">
                                      <p:cBhvr>
                                        <p:cTn id="24" dur="500"/>
                                        <p:tgtEl>
                                          <p:spTgt spid="8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fade">
                                      <p:cBhvr>
                                        <p:cTn id="27" dur="500"/>
                                        <p:tgtEl>
                                          <p:spTgt spid="8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8"/>
                                        </p:tgtEl>
                                        <p:attrNameLst>
                                          <p:attrName>style.visibility</p:attrName>
                                        </p:attrNameLst>
                                      </p:cBhvr>
                                      <p:to>
                                        <p:strVal val="visible"/>
                                      </p:to>
                                    </p:set>
                                    <p:animEffect transition="in" filter="fade">
                                      <p:cBhvr>
                                        <p:cTn id="30" dur="500"/>
                                        <p:tgtEl>
                                          <p:spTgt spid="68"/>
                                        </p:tgtEl>
                                      </p:cBhvr>
                                    </p:animEffect>
                                  </p:childTnLst>
                                </p:cTn>
                              </p:par>
                              <p:par>
                                <p:cTn id="31" presetID="10" presetClass="entr" presetSubtype="0" fill="hold" nodeType="withEffect">
                                  <p:stCondLst>
                                    <p:cond delay="0"/>
                                  </p:stCondLst>
                                  <p:childTnLst>
                                    <p:set>
                                      <p:cBhvr>
                                        <p:cTn id="32" dur="1" fill="hold">
                                          <p:stCondLst>
                                            <p:cond delay="0"/>
                                          </p:stCondLst>
                                        </p:cTn>
                                        <p:tgtEl>
                                          <p:spTgt spid="91"/>
                                        </p:tgtEl>
                                        <p:attrNameLst>
                                          <p:attrName>style.visibility</p:attrName>
                                        </p:attrNameLst>
                                      </p:cBhvr>
                                      <p:to>
                                        <p:strVal val="visible"/>
                                      </p:to>
                                    </p:set>
                                    <p:animEffect transition="in" filter="fade">
                                      <p:cBhvr>
                                        <p:cTn id="33" dur="500"/>
                                        <p:tgtEl>
                                          <p:spTgt spid="9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9"/>
                                        </p:tgtEl>
                                        <p:attrNameLst>
                                          <p:attrName>style.visibility</p:attrName>
                                        </p:attrNameLst>
                                      </p:cBhvr>
                                      <p:to>
                                        <p:strVal val="visible"/>
                                      </p:to>
                                    </p:set>
                                    <p:animEffect transition="in" filter="fade">
                                      <p:cBhvr>
                                        <p:cTn id="38" dur="500"/>
                                        <p:tgtEl>
                                          <p:spTgt spid="69"/>
                                        </p:tgtEl>
                                      </p:cBhvr>
                                    </p:animEffect>
                                  </p:childTnLst>
                                </p:cTn>
                              </p:par>
                              <p:par>
                                <p:cTn id="39" presetID="10" presetClass="entr" presetSubtype="0" fill="hold" nodeType="withEffect">
                                  <p:stCondLst>
                                    <p:cond delay="0"/>
                                  </p:stCondLst>
                                  <p:childTnLst>
                                    <p:set>
                                      <p:cBhvr>
                                        <p:cTn id="40" dur="1" fill="hold">
                                          <p:stCondLst>
                                            <p:cond delay="0"/>
                                          </p:stCondLst>
                                        </p:cTn>
                                        <p:tgtEl>
                                          <p:spTgt spid="92"/>
                                        </p:tgtEl>
                                        <p:attrNameLst>
                                          <p:attrName>style.visibility</p:attrName>
                                        </p:attrNameLst>
                                      </p:cBhvr>
                                      <p:to>
                                        <p:strVal val="visible"/>
                                      </p:to>
                                    </p:set>
                                    <p:animEffect transition="in" filter="fade">
                                      <p:cBhvr>
                                        <p:cTn id="41" dur="500"/>
                                        <p:tgtEl>
                                          <p:spTgt spid="92"/>
                                        </p:tgtEl>
                                      </p:cBhvr>
                                    </p:animEffect>
                                  </p:childTnLst>
                                </p:cTn>
                              </p:par>
                              <p:par>
                                <p:cTn id="42" presetID="10" presetClass="entr" presetSubtype="0" fill="hold" nodeType="withEffect">
                                  <p:stCondLst>
                                    <p:cond delay="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500"/>
                                        <p:tgtEl>
                                          <p:spTgt spid="87"/>
                                        </p:tgtEl>
                                      </p:cBhvr>
                                    </p:animEffect>
                                  </p:childTnLst>
                                </p:cTn>
                              </p:par>
                              <p:par>
                                <p:cTn id="45" presetID="10" presetClass="entr" presetSubtype="0" fill="hold" nodeType="withEffect">
                                  <p:stCondLst>
                                    <p:cond delay="0"/>
                                  </p:stCondLst>
                                  <p:childTnLst>
                                    <p:set>
                                      <p:cBhvr>
                                        <p:cTn id="46" dur="1" fill="hold">
                                          <p:stCondLst>
                                            <p:cond delay="0"/>
                                          </p:stCondLst>
                                        </p:cTn>
                                        <p:tgtEl>
                                          <p:spTgt spid="89"/>
                                        </p:tgtEl>
                                        <p:attrNameLst>
                                          <p:attrName>style.visibility</p:attrName>
                                        </p:attrNameLst>
                                      </p:cBhvr>
                                      <p:to>
                                        <p:strVal val="visible"/>
                                      </p:to>
                                    </p:set>
                                    <p:animEffect transition="in" filter="fade">
                                      <p:cBhvr>
                                        <p:cTn id="47" dur="500"/>
                                        <p:tgtEl>
                                          <p:spTgt spid="89"/>
                                        </p:tgtEl>
                                      </p:cBhvr>
                                    </p:animEffect>
                                  </p:childTnLst>
                                </p:cTn>
                              </p:par>
                              <p:par>
                                <p:cTn id="48" presetID="10" presetClass="entr" presetSubtype="0" fill="hold" nodeType="withEffect">
                                  <p:stCondLst>
                                    <p:cond delay="0"/>
                                  </p:stCondLst>
                                  <p:childTnLst>
                                    <p:set>
                                      <p:cBhvr>
                                        <p:cTn id="49" dur="1" fill="hold">
                                          <p:stCondLst>
                                            <p:cond delay="0"/>
                                          </p:stCondLst>
                                        </p:cTn>
                                        <p:tgtEl>
                                          <p:spTgt spid="90"/>
                                        </p:tgtEl>
                                        <p:attrNameLst>
                                          <p:attrName>style.visibility</p:attrName>
                                        </p:attrNameLst>
                                      </p:cBhvr>
                                      <p:to>
                                        <p:strVal val="visible"/>
                                      </p:to>
                                    </p:set>
                                    <p:animEffect transition="in" filter="fade">
                                      <p:cBhvr>
                                        <p:cTn id="50"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6" grpId="0" animBg="1"/>
      <p:bldP spid="88" grpId="0" animBg="1"/>
      <p:bldP spid="68" grpId="0"/>
      <p:bldP spid="69"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49300" y="222250"/>
            <a:ext cx="11068050" cy="677863"/>
          </a:xfrm>
        </p:spPr>
        <p:txBody>
          <a:bodyPr>
            <a:normAutofit/>
          </a:bodyPr>
          <a:lstStyle/>
          <a:p>
            <a:pPr algn="l"/>
            <a:r>
              <a:rPr lang="zh-CN" altLang="en-US" dirty="0">
                <a:solidFill>
                  <a:schemeClr val="tx1"/>
                </a:solidFill>
              </a:rPr>
              <a:t>形式化</a:t>
            </a:r>
          </a:p>
        </p:txBody>
      </p:sp>
      <p:sp>
        <p:nvSpPr>
          <p:cNvPr id="68" name="内容占位符 3"/>
          <p:cNvSpPr txBox="1"/>
          <p:nvPr/>
        </p:nvSpPr>
        <p:spPr>
          <a:xfrm>
            <a:off x="1914791" y="1980276"/>
            <a:ext cx="1353857" cy="451134"/>
          </a:xfrm>
          <a:prstGeom prst="rect">
            <a:avLst/>
          </a:prstGeom>
        </p:spPr>
        <p:txBody>
          <a:bodyPr vert="horz" lIns="91440" tIns="46800" rIns="91440" bIns="45720" rtlCol="0">
            <a:normAutofit fontScale="92500"/>
          </a:bodyPr>
          <a:lstStyle>
            <a:lvl1pPr marL="228600" indent="-360045"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a:latin typeface="微软雅黑" panose="020B0503020204020204" pitchFamily="34" charset="-122"/>
                <a:ea typeface="微软雅黑" panose="020B0503020204020204" pitchFamily="34" charset="-122"/>
              </a:rPr>
              <a:t>原始问题</a:t>
            </a:r>
          </a:p>
        </p:txBody>
      </p:sp>
      <p:sp>
        <p:nvSpPr>
          <p:cNvPr id="69" name="内容占位符 3"/>
          <p:cNvSpPr txBox="1"/>
          <p:nvPr/>
        </p:nvSpPr>
        <p:spPr>
          <a:xfrm>
            <a:off x="1914791" y="4211084"/>
            <a:ext cx="1353857" cy="451134"/>
          </a:xfrm>
          <a:prstGeom prst="rect">
            <a:avLst/>
          </a:prstGeom>
        </p:spPr>
        <p:txBody>
          <a:bodyPr vert="horz" lIns="91440" tIns="46800" rIns="91440" bIns="45720" rtlCol="0">
            <a:normAutofit fontScale="92500"/>
          </a:bodyPr>
          <a:lstStyle>
            <a:lvl1pPr marL="228600" indent="-360045"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a:latin typeface="微软雅黑" panose="020B0503020204020204" pitchFamily="34" charset="-122"/>
                <a:ea typeface="微软雅黑" panose="020B0503020204020204" pitchFamily="34" charset="-122"/>
              </a:rPr>
              <a:t>对偶问题</a:t>
            </a:r>
          </a:p>
        </p:txBody>
      </p:sp>
      <p:sp>
        <p:nvSpPr>
          <p:cNvPr id="9" name="内容占位符 3"/>
          <p:cNvSpPr txBox="1"/>
          <p:nvPr/>
        </p:nvSpPr>
        <p:spPr>
          <a:xfrm>
            <a:off x="1925523" y="5890826"/>
            <a:ext cx="1353857" cy="451134"/>
          </a:xfrm>
          <a:prstGeom prst="rect">
            <a:avLst/>
          </a:prstGeom>
        </p:spPr>
        <p:txBody>
          <a:bodyPr vert="horz" lIns="91440" tIns="46800" rIns="91440" bIns="45720" rtlCol="0">
            <a:normAutofit/>
          </a:bodyPr>
          <a:lstStyle>
            <a:lvl1pPr marL="228600" indent="-360045"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2400" dirty="0">
                <a:latin typeface="微软雅黑" panose="020B0503020204020204" pitchFamily="34" charset="-122"/>
                <a:ea typeface="微软雅黑" panose="020B0503020204020204" pitchFamily="34" charset="-122"/>
              </a:rPr>
              <a:t>预测</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9453" y="5779480"/>
            <a:ext cx="4837990" cy="673827"/>
          </a:xfrm>
          <a:prstGeom prst="rect">
            <a:avLst/>
          </a:prstGeom>
        </p:spPr>
      </p:pic>
      <p:pic>
        <p:nvPicPr>
          <p:cNvPr id="5" name="图片 4"/>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553353" y="1364571"/>
            <a:ext cx="3732158" cy="1884468"/>
          </a:xfrm>
          <a:prstGeom prst="rect">
            <a:avLst/>
          </a:prstGeom>
        </p:spPr>
      </p:pic>
      <p:pic>
        <p:nvPicPr>
          <p:cNvPr id="10" name="图片 9"/>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553354" y="3491107"/>
            <a:ext cx="3316309" cy="205812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500"/>
                                        <p:tgtEl>
                                          <p:spTgt spid="69"/>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9" grpId="0"/>
      <p:bldP spid="9"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solidFill>
                  <a:schemeClr val="tx1"/>
                </a:solidFill>
              </a:rPr>
              <a:t>Take Home Message</a:t>
            </a:r>
            <a:endParaRPr lang="zh-CN" altLang="en-US" dirty="0">
              <a:solidFill>
                <a:schemeClr val="tx1"/>
              </a:solidFill>
            </a:endParaRPr>
          </a:p>
        </p:txBody>
      </p:sp>
      <p:sp>
        <p:nvSpPr>
          <p:cNvPr id="3" name="内容占位符 2"/>
          <p:cNvSpPr>
            <a:spLocks noGrp="1"/>
          </p:cNvSpPr>
          <p:nvPr>
            <p:ph idx="1"/>
          </p:nvPr>
        </p:nvSpPr>
        <p:spPr/>
        <p:txBody>
          <a:bodyPr/>
          <a:lstStyle/>
          <a:p>
            <a:pPr>
              <a:lnSpc>
                <a:spcPct val="120000"/>
              </a:lnSpc>
            </a:pPr>
            <a:r>
              <a:rPr lang="zh-CN" altLang="en-US" sz="2400" dirty="0"/>
              <a:t>支持向量机的“最大间隔</a:t>
            </a:r>
            <a:r>
              <a:rPr lang="en-US" altLang="zh-CN" sz="2400" dirty="0"/>
              <a:t>”</a:t>
            </a:r>
            <a:r>
              <a:rPr lang="zh-CN" altLang="en-US" sz="2400" dirty="0"/>
              <a:t>思想</a:t>
            </a:r>
            <a:endParaRPr lang="en-US" altLang="zh-CN" sz="2400" dirty="0"/>
          </a:p>
          <a:p>
            <a:pPr>
              <a:lnSpc>
                <a:spcPct val="120000"/>
              </a:lnSpc>
            </a:pPr>
            <a:r>
              <a:rPr lang="zh-CN" altLang="en-US" sz="2400" dirty="0"/>
              <a:t>对偶问题及其解的稀疏性</a:t>
            </a:r>
            <a:endParaRPr lang="en-US" altLang="zh-CN" sz="2400" dirty="0"/>
          </a:p>
          <a:p>
            <a:pPr>
              <a:lnSpc>
                <a:spcPct val="120000"/>
              </a:lnSpc>
            </a:pPr>
            <a:r>
              <a:rPr lang="zh-CN" altLang="en-US" sz="2400" dirty="0"/>
              <a:t>通过向高维空间映射解决线性不可分的问题</a:t>
            </a:r>
            <a:endParaRPr lang="en-US" altLang="zh-CN" sz="2400" dirty="0"/>
          </a:p>
          <a:p>
            <a:pPr>
              <a:lnSpc>
                <a:spcPct val="120000"/>
              </a:lnSpc>
            </a:pPr>
            <a:r>
              <a:rPr lang="zh-CN" altLang="en-US" sz="2400" dirty="0"/>
              <a:t>引入“软间隔</a:t>
            </a:r>
            <a:r>
              <a:rPr lang="en-US" altLang="zh-CN" sz="2400" dirty="0"/>
              <a:t>”</a:t>
            </a:r>
            <a:r>
              <a:rPr lang="zh-CN" altLang="en-US" sz="2400" dirty="0"/>
              <a:t>缓解特征空间中线性不可分的问题</a:t>
            </a:r>
            <a:endParaRPr lang="en-US" altLang="zh-CN" sz="2400" dirty="0"/>
          </a:p>
          <a:p>
            <a:pPr>
              <a:lnSpc>
                <a:spcPct val="120000"/>
              </a:lnSpc>
            </a:pPr>
            <a:r>
              <a:rPr lang="zh-CN" altLang="en-US" sz="2400" dirty="0"/>
              <a:t>将支持向量的思想应用到回归问题上得到支持向量回归</a:t>
            </a:r>
            <a:endParaRPr lang="en-US" altLang="zh-CN" sz="2400" dirty="0"/>
          </a:p>
          <a:p>
            <a:pPr>
              <a:lnSpc>
                <a:spcPct val="120000"/>
              </a:lnSpc>
            </a:pPr>
            <a:r>
              <a:rPr lang="zh-CN" altLang="en-US" sz="2400" dirty="0"/>
              <a:t>将核方法推广到其他学习模型</a:t>
            </a:r>
            <a:endParaRPr lang="en-US" altLang="zh-CN" sz="2400" dirty="0"/>
          </a:p>
        </p:txBody>
      </p:sp>
    </p:spTree>
    <p:extLst>
      <p:ext uri="{BB962C8B-B14F-4D97-AF65-F5344CB8AC3E}">
        <p14:creationId xmlns:p14="http://schemas.microsoft.com/office/powerpoint/2010/main" val="37720954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222250"/>
            <a:ext cx="11156950" cy="677863"/>
          </a:xfrm>
        </p:spPr>
        <p:txBody>
          <a:bodyPr/>
          <a:lstStyle/>
          <a:p>
            <a:pPr algn="l"/>
            <a:r>
              <a:rPr lang="zh-CN" altLang="en-US" dirty="0">
                <a:solidFill>
                  <a:schemeClr val="tx1"/>
                </a:solidFill>
              </a:rPr>
              <a:t>成熟的</a:t>
            </a:r>
            <a:r>
              <a:rPr lang="en-US" altLang="zh-CN" dirty="0">
                <a:solidFill>
                  <a:schemeClr val="tx1"/>
                </a:solidFill>
              </a:rPr>
              <a:t>SVM</a:t>
            </a:r>
            <a:r>
              <a:rPr lang="zh-CN" altLang="en-US" dirty="0">
                <a:solidFill>
                  <a:schemeClr val="tx1"/>
                </a:solidFill>
              </a:rPr>
              <a:t>软件包</a:t>
            </a:r>
          </a:p>
        </p:txBody>
      </p:sp>
      <p:sp>
        <p:nvSpPr>
          <p:cNvPr id="3" name="内容占位符 2"/>
          <p:cNvSpPr>
            <a:spLocks noGrp="1"/>
          </p:cNvSpPr>
          <p:nvPr>
            <p:ph idx="1"/>
          </p:nvPr>
        </p:nvSpPr>
        <p:spPr/>
        <p:txBody>
          <a:bodyPr/>
          <a:lstStyle/>
          <a:p>
            <a:r>
              <a:rPr lang="en-US" altLang="zh-CN" sz="2400" dirty="0"/>
              <a:t>LIBSVM</a:t>
            </a:r>
            <a:br>
              <a:rPr lang="en-US" altLang="zh-CN" sz="2400" dirty="0"/>
            </a:br>
            <a:r>
              <a:rPr lang="en-US" altLang="zh-CN" sz="2400" dirty="0">
                <a:solidFill>
                  <a:schemeClr val="tx2"/>
                </a:solidFill>
                <a:hlinkClick r:id="rId2"/>
              </a:rPr>
              <a:t>http://www.csie.ntu.edu.tw/~cjlin/libsvm/</a:t>
            </a:r>
            <a:br>
              <a:rPr lang="en-US" altLang="zh-CN" sz="2400" dirty="0">
                <a:solidFill>
                  <a:schemeClr val="tx2"/>
                </a:solidFill>
                <a:hlinkClick r:id="rId2"/>
              </a:rPr>
            </a:br>
            <a:endParaRPr lang="en-US" altLang="zh-CN" sz="2400" dirty="0">
              <a:solidFill>
                <a:schemeClr val="tx2"/>
              </a:solidFill>
            </a:endParaRPr>
          </a:p>
          <a:p>
            <a:r>
              <a:rPr lang="en-US" altLang="zh-CN" sz="2400" dirty="0"/>
              <a:t>LIBLINEAR</a:t>
            </a:r>
            <a:br>
              <a:rPr lang="en-US" altLang="zh-CN" sz="2400" dirty="0"/>
            </a:br>
            <a:r>
              <a:rPr lang="en-US" altLang="zh-CN" sz="2400" u="sng" dirty="0">
                <a:solidFill>
                  <a:schemeClr val="tx2"/>
                </a:solidFill>
                <a:hlinkClick r:id="rId3"/>
              </a:rPr>
              <a:t>http://www.csie.ntu.edu.tw/~cjlin/liblinear/</a:t>
            </a:r>
            <a:endParaRPr lang="en-US" altLang="zh-CN" sz="2400" u="sng" dirty="0">
              <a:solidFill>
                <a:schemeClr val="tx2"/>
              </a:solidFill>
            </a:endParaRPr>
          </a:p>
          <a:p>
            <a:endParaRPr lang="en-US" altLang="zh-CN" sz="2400" dirty="0"/>
          </a:p>
          <a:p>
            <a:r>
              <a:rPr lang="en-US" altLang="zh-CN" sz="2400" dirty="0" err="1"/>
              <a:t>SVM</a:t>
            </a:r>
            <a:r>
              <a:rPr lang="en-US" altLang="zh-CN" sz="2400" baseline="30000" dirty="0" err="1"/>
              <a:t>light</a:t>
            </a:r>
            <a:r>
              <a:rPr lang="en-US" altLang="zh-CN" sz="2400" baseline="30000" dirty="0"/>
              <a:t> </a:t>
            </a:r>
            <a:r>
              <a:rPr lang="zh-CN" altLang="en-US" sz="2400" dirty="0"/>
              <a:t>、</a:t>
            </a:r>
            <a:r>
              <a:rPr lang="en-US" altLang="zh-CN" sz="2400" dirty="0" err="1"/>
              <a:t>SVM</a:t>
            </a:r>
            <a:r>
              <a:rPr lang="en-US" altLang="zh-CN" sz="2400" baseline="30000" dirty="0" err="1"/>
              <a:t>perf</a:t>
            </a:r>
            <a:r>
              <a:rPr lang="en-US" altLang="zh-CN" sz="2400" baseline="30000" dirty="0"/>
              <a:t> </a:t>
            </a:r>
            <a:r>
              <a:rPr lang="zh-CN" altLang="en-US" sz="2400" dirty="0"/>
              <a:t>、</a:t>
            </a:r>
            <a:r>
              <a:rPr lang="en-US" altLang="zh-CN" sz="2400" dirty="0" err="1"/>
              <a:t>SVM</a:t>
            </a:r>
            <a:r>
              <a:rPr lang="en-US" altLang="zh-CN" sz="2400" baseline="30000" dirty="0" err="1"/>
              <a:t>struct</a:t>
            </a:r>
            <a:br>
              <a:rPr lang="en-US" altLang="zh-CN" sz="2400" dirty="0"/>
            </a:br>
            <a:r>
              <a:rPr lang="en-US" altLang="zh-CN" sz="2400" dirty="0">
                <a:solidFill>
                  <a:schemeClr val="tx2"/>
                </a:solidFill>
                <a:hlinkClick r:id="rId4"/>
              </a:rPr>
              <a:t>http://svmlight.joachims.org/svm_struct.html</a:t>
            </a:r>
            <a:endParaRPr lang="en-US" altLang="zh-CN" sz="2400" dirty="0">
              <a:solidFill>
                <a:schemeClr val="tx2"/>
              </a:solidFill>
            </a:endParaRPr>
          </a:p>
          <a:p>
            <a:endParaRPr lang="en-US" altLang="zh-CN" sz="2400" dirty="0"/>
          </a:p>
          <a:p>
            <a:r>
              <a:rPr lang="en-US" altLang="zh-CN" sz="2400" dirty="0" err="1"/>
              <a:t>Pegasos</a:t>
            </a:r>
            <a:br>
              <a:rPr lang="en-US" altLang="zh-CN" sz="2400" dirty="0"/>
            </a:br>
            <a:r>
              <a:rPr lang="en-US" altLang="zh-CN" sz="2400" dirty="0">
                <a:solidFill>
                  <a:schemeClr val="tx2"/>
                </a:solidFill>
                <a:hlinkClick r:id="rId5"/>
              </a:rPr>
              <a:t>http://www.cs.huji.ac.il/~shais/code/index.html</a:t>
            </a:r>
            <a:endParaRPr lang="en-US" altLang="zh-CN" sz="2400" dirty="0">
              <a:solidFill>
                <a:schemeClr val="tx2"/>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634328" y="266545"/>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参考文献</a:t>
            </a:r>
            <a:br>
              <a:rPr lang="zh-CN" altLang="en-US" dirty="0"/>
            </a:br>
            <a:endParaRPr lang="zh-CN" altLang="en-US" dirty="0"/>
          </a:p>
        </p:txBody>
      </p:sp>
      <p:sp>
        <p:nvSpPr>
          <p:cNvPr id="6" name="矩形 5"/>
          <p:cNvSpPr/>
          <p:nvPr/>
        </p:nvSpPr>
        <p:spPr>
          <a:xfrm>
            <a:off x="634328" y="1466874"/>
            <a:ext cx="10652371" cy="4480009"/>
          </a:xfrm>
          <a:prstGeom prst="rect">
            <a:avLst/>
          </a:prstGeom>
        </p:spPr>
        <p:txBody>
          <a:bodyPr wrap="square">
            <a:spAutoFit/>
          </a:bodyPr>
          <a:lstStyle/>
          <a:p>
            <a:pPr>
              <a:lnSpc>
                <a:spcPct val="130000"/>
              </a:lnSpc>
              <a:spcBef>
                <a:spcPts val="300"/>
              </a:spcBef>
              <a:spcAft>
                <a:spcPts val="300"/>
              </a:spcAft>
            </a:pPr>
            <a:r>
              <a:rPr lang="en-US" altLang="zh-CN" sz="1800" kern="100" dirty="0">
                <a:effectLst/>
                <a:latin typeface="+mj-ea"/>
                <a:ea typeface="+mj-ea"/>
              </a:rPr>
              <a:t>[1] CORTES C, VAPNIK V. Support-vector networks[J]. Machine learning, 1995, 20(3): 273–297.</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[2] Andrew Ng. Machine Learning[EB/OL]. Stanford University,2014. https://www.coursera.org/course/ml</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[3] </a:t>
            </a:r>
            <a:r>
              <a:rPr lang="zh-CN" altLang="zh-CN" sz="1800" kern="100" dirty="0">
                <a:effectLst/>
                <a:latin typeface="+mj-ea"/>
                <a:ea typeface="+mj-ea"/>
              </a:rPr>
              <a:t>李航</a:t>
            </a:r>
            <a:r>
              <a:rPr lang="en-US" altLang="zh-CN" sz="1800" kern="100" dirty="0">
                <a:effectLst/>
                <a:latin typeface="+mj-ea"/>
                <a:ea typeface="+mj-ea"/>
              </a:rPr>
              <a:t>. </a:t>
            </a:r>
            <a:r>
              <a:rPr lang="zh-CN" altLang="zh-CN" sz="1800" kern="100" dirty="0">
                <a:effectLst/>
                <a:latin typeface="+mj-ea"/>
                <a:ea typeface="+mj-ea"/>
              </a:rPr>
              <a:t>统计学习方法</a:t>
            </a:r>
            <a:r>
              <a:rPr lang="en-US" altLang="zh-CN" sz="1800" kern="100" dirty="0">
                <a:effectLst/>
                <a:latin typeface="+mj-ea"/>
                <a:ea typeface="+mj-ea"/>
              </a:rPr>
              <a:t>[M]. </a:t>
            </a:r>
            <a:r>
              <a:rPr lang="zh-CN" altLang="zh-CN" sz="1800" kern="100" dirty="0">
                <a:effectLst/>
                <a:latin typeface="+mj-ea"/>
                <a:ea typeface="+mj-ea"/>
              </a:rPr>
              <a:t>清华大学出版社</a:t>
            </a:r>
            <a:r>
              <a:rPr lang="en-US" altLang="zh-CN" sz="1800" kern="100" dirty="0">
                <a:effectLst/>
                <a:latin typeface="+mj-ea"/>
                <a:ea typeface="+mj-ea"/>
              </a:rPr>
              <a:t>,2019.</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[4] Hastie T., </a:t>
            </a:r>
            <a:r>
              <a:rPr lang="en-US" altLang="zh-CN" sz="1800" kern="100" dirty="0" err="1">
                <a:effectLst/>
                <a:latin typeface="+mj-ea"/>
                <a:ea typeface="+mj-ea"/>
              </a:rPr>
              <a:t>Tibshirani</a:t>
            </a:r>
            <a:r>
              <a:rPr lang="en-US" altLang="zh-CN" sz="1800" kern="100" dirty="0">
                <a:effectLst/>
                <a:latin typeface="+mj-ea"/>
                <a:ea typeface="+mj-ea"/>
              </a:rPr>
              <a:t> R., Friedman J. The Elements of Statistical Learning[M]. Springer, New York, NY, 2001.</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[5] CHRISTOPHER M. BISHOP. Pattern Recognition and Machine Learning[M]. Springer,2006.</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[6] Stephen Boyd, Lieven </a:t>
            </a:r>
            <a:r>
              <a:rPr lang="en-US" altLang="zh-CN" sz="1800" kern="100" dirty="0" err="1">
                <a:effectLst/>
                <a:latin typeface="+mj-ea"/>
                <a:ea typeface="+mj-ea"/>
              </a:rPr>
              <a:t>Vandenberghe</a:t>
            </a:r>
            <a:r>
              <a:rPr lang="en-US" altLang="zh-CN" sz="1800" kern="100" dirty="0">
                <a:effectLst/>
                <a:latin typeface="+mj-ea"/>
                <a:ea typeface="+mj-ea"/>
              </a:rPr>
              <a:t>, Convex Optimization[M]. Cambridge University Press, 2004.</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[7] PLATT J C. Sequential Minimal Optimization: A Fast Algorithm for Training Support Vector Machines[J]. 1998: 22.</a:t>
            </a:r>
            <a:endParaRPr lang="zh-CN" altLang="zh-CN" sz="1800" kern="100" dirty="0">
              <a:effectLst/>
              <a:latin typeface="+mj-ea"/>
              <a:ea typeface="+mj-ea"/>
            </a:endParaRPr>
          </a:p>
        </p:txBody>
      </p:sp>
    </p:spTree>
    <p:extLst>
      <p:ext uri="{BB962C8B-B14F-4D97-AF65-F5344CB8AC3E}">
        <p14:creationId xmlns:p14="http://schemas.microsoft.com/office/powerpoint/2010/main" val="2075022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62"/>
          <p:cNvSpPr txBox="1">
            <a:spLocks noChangeArrowheads="1"/>
          </p:cNvSpPr>
          <p:nvPr/>
        </p:nvSpPr>
        <p:spPr bwMode="auto">
          <a:xfrm>
            <a:off x="4593216" y="2800765"/>
            <a:ext cx="319510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9pPr>
          </a:lstStyle>
          <a:p>
            <a:pPr eaLnBrk="1" hangingPunct="1">
              <a:lnSpc>
                <a:spcPct val="100000"/>
              </a:lnSpc>
              <a:spcBef>
                <a:spcPct val="0"/>
              </a:spcBef>
              <a:buFontTx/>
              <a:buNone/>
            </a:pPr>
            <a:r>
              <a:rPr lang="zh-CN" altLang="en-US" sz="6600" b="1" dirty="0">
                <a:solidFill>
                  <a:srgbClr val="4B649F"/>
                </a:solidFill>
              </a:rPr>
              <a:t>谢  谢！</a:t>
            </a:r>
          </a:p>
        </p:txBody>
      </p:sp>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72" y="80624"/>
            <a:ext cx="3384376" cy="8512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68338" y="310269"/>
            <a:ext cx="11523662" cy="677863"/>
          </a:xfrm>
        </p:spPr>
        <p:txBody>
          <a:bodyPr/>
          <a:lstStyle/>
          <a:p>
            <a:pPr algn="l"/>
            <a:r>
              <a:rPr lang="zh-CN" altLang="en-US" dirty="0">
                <a:solidFill>
                  <a:schemeClr val="tx1"/>
                </a:solidFill>
              </a:rPr>
              <a:t>引例</a:t>
            </a:r>
          </a:p>
        </p:txBody>
      </p:sp>
      <p:sp>
        <p:nvSpPr>
          <p:cNvPr id="4" name="内容占位符 3"/>
          <p:cNvSpPr>
            <a:spLocks noGrp="1"/>
          </p:cNvSpPr>
          <p:nvPr>
            <p:ph idx="1"/>
          </p:nvPr>
        </p:nvSpPr>
        <p:spPr>
          <a:xfrm>
            <a:off x="725113" y="1427972"/>
            <a:ext cx="10157589" cy="504597"/>
          </a:xfrm>
        </p:spPr>
        <p:txBody>
          <a:bodyPr/>
          <a:lstStyle/>
          <a:p>
            <a:pPr marL="0" indent="0">
              <a:buNone/>
            </a:pPr>
            <a:r>
              <a:rPr lang="en-US" altLang="zh-CN" sz="2400" dirty="0"/>
              <a:t>-Q:</a:t>
            </a:r>
            <a:r>
              <a:rPr lang="zh-CN" altLang="en-US" sz="2400" dirty="0"/>
              <a:t>将训练样本分开的超平面可能有很多</a:t>
            </a:r>
            <a:r>
              <a:rPr lang="en-US" altLang="zh-CN" sz="2400" dirty="0"/>
              <a:t>, </a:t>
            </a:r>
            <a:r>
              <a:rPr lang="zh-CN" altLang="en-US" sz="2400" dirty="0"/>
              <a:t>哪一个好呢</a:t>
            </a:r>
            <a:r>
              <a:rPr lang="en-US" altLang="zh-CN" sz="2400" dirty="0"/>
              <a:t>? </a:t>
            </a:r>
          </a:p>
        </p:txBody>
      </p:sp>
      <p:cxnSp>
        <p:nvCxnSpPr>
          <p:cNvPr id="76" name="直接箭头连接符 75"/>
          <p:cNvCxnSpPr/>
          <p:nvPr/>
        </p:nvCxnSpPr>
        <p:spPr>
          <a:xfrm flipH="1" flipV="1">
            <a:off x="4143406" y="2379278"/>
            <a:ext cx="0" cy="3037427"/>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77" name="直接箭头连接符 76"/>
          <p:cNvCxnSpPr/>
          <p:nvPr/>
        </p:nvCxnSpPr>
        <p:spPr>
          <a:xfrm>
            <a:off x="4133689" y="5416777"/>
            <a:ext cx="3585255"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78" name="文本框 77"/>
          <p:cNvSpPr txBox="1"/>
          <p:nvPr/>
        </p:nvSpPr>
        <p:spPr>
          <a:xfrm>
            <a:off x="3918028" y="5318511"/>
            <a:ext cx="274434" cy="307777"/>
          </a:xfrm>
          <a:prstGeom prst="rect">
            <a:avLst/>
          </a:prstGeom>
          <a:noFill/>
        </p:spPr>
        <p:txBody>
          <a:bodyPr wrap="none" rtlCol="0">
            <a:spAutoFit/>
          </a:bodyPr>
          <a:lstStyle/>
          <a:p>
            <a:r>
              <a:rPr lang="en-US" altLang="zh-CN" sz="1400" dirty="0">
                <a:latin typeface="Times "/>
              </a:rPr>
              <a:t>0</a:t>
            </a:r>
            <a:endParaRPr lang="zh-CN" altLang="en-US" sz="1400" dirty="0">
              <a:latin typeface="Times "/>
            </a:endParaRPr>
          </a:p>
        </p:txBody>
      </p:sp>
      <p:grpSp>
        <p:nvGrpSpPr>
          <p:cNvPr id="79" name="组合 78"/>
          <p:cNvGrpSpPr/>
          <p:nvPr/>
        </p:nvGrpSpPr>
        <p:grpSpPr>
          <a:xfrm>
            <a:off x="5451194" y="3096847"/>
            <a:ext cx="128045" cy="130175"/>
            <a:chOff x="5476803" y="2392530"/>
            <a:chExt cx="108000" cy="108000"/>
          </a:xfrm>
        </p:grpSpPr>
        <p:cxnSp>
          <p:nvCxnSpPr>
            <p:cNvPr id="133" name="直接连接符 13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4" name="直接连接符 13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0" name="组合 79"/>
          <p:cNvGrpSpPr/>
          <p:nvPr/>
        </p:nvGrpSpPr>
        <p:grpSpPr>
          <a:xfrm>
            <a:off x="5300860" y="3880129"/>
            <a:ext cx="128045" cy="130175"/>
            <a:chOff x="5476803" y="2392530"/>
            <a:chExt cx="108000" cy="108000"/>
          </a:xfrm>
        </p:grpSpPr>
        <p:cxnSp>
          <p:nvCxnSpPr>
            <p:cNvPr id="131" name="直接连接符 13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2" name="直接连接符 13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1" name="组合 80"/>
          <p:cNvGrpSpPr/>
          <p:nvPr/>
        </p:nvGrpSpPr>
        <p:grpSpPr>
          <a:xfrm>
            <a:off x="5093885" y="3689803"/>
            <a:ext cx="128045" cy="130175"/>
            <a:chOff x="5476803" y="2392530"/>
            <a:chExt cx="108000" cy="108000"/>
          </a:xfrm>
        </p:grpSpPr>
        <p:cxnSp>
          <p:nvCxnSpPr>
            <p:cNvPr id="129" name="直接连接符 128"/>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0" name="直接连接符 129"/>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2" name="组合 81"/>
          <p:cNvGrpSpPr/>
          <p:nvPr/>
        </p:nvGrpSpPr>
        <p:grpSpPr>
          <a:xfrm>
            <a:off x="4665970" y="3962746"/>
            <a:ext cx="128045" cy="130175"/>
            <a:chOff x="5476803" y="2392530"/>
            <a:chExt cx="108000" cy="108000"/>
          </a:xfrm>
        </p:grpSpPr>
        <p:cxnSp>
          <p:nvCxnSpPr>
            <p:cNvPr id="127" name="直接连接符 12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8" name="直接连接符 127"/>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3" name="组合 82"/>
          <p:cNvGrpSpPr/>
          <p:nvPr/>
        </p:nvGrpSpPr>
        <p:grpSpPr>
          <a:xfrm>
            <a:off x="4878219" y="4175479"/>
            <a:ext cx="128045" cy="130175"/>
            <a:chOff x="5476803" y="2392530"/>
            <a:chExt cx="108000" cy="108000"/>
          </a:xfrm>
        </p:grpSpPr>
        <p:cxnSp>
          <p:nvCxnSpPr>
            <p:cNvPr id="125" name="直接连接符 12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6" name="直接连接符 125"/>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4" name="组合 83"/>
          <p:cNvGrpSpPr/>
          <p:nvPr/>
        </p:nvGrpSpPr>
        <p:grpSpPr>
          <a:xfrm>
            <a:off x="5293006" y="4168395"/>
            <a:ext cx="128045" cy="130175"/>
            <a:chOff x="5476803" y="2392530"/>
            <a:chExt cx="108000" cy="108000"/>
          </a:xfrm>
        </p:grpSpPr>
        <p:cxnSp>
          <p:nvCxnSpPr>
            <p:cNvPr id="123" name="直接连接符 12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4" name="直接连接符 12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5" name="组合 84"/>
          <p:cNvGrpSpPr/>
          <p:nvPr/>
        </p:nvGrpSpPr>
        <p:grpSpPr>
          <a:xfrm>
            <a:off x="4776173" y="3147254"/>
            <a:ext cx="128045" cy="130175"/>
            <a:chOff x="5476803" y="2392530"/>
            <a:chExt cx="108000" cy="108000"/>
          </a:xfrm>
        </p:grpSpPr>
        <p:cxnSp>
          <p:nvCxnSpPr>
            <p:cNvPr id="121" name="直接连接符 12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2" name="直接连接符 12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86" name="直接连接符 85"/>
          <p:cNvCxnSpPr/>
          <p:nvPr/>
        </p:nvCxnSpPr>
        <p:spPr>
          <a:xfrm>
            <a:off x="6702273" y="4479675"/>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7" name="直接连接符 86"/>
          <p:cNvCxnSpPr/>
          <p:nvPr/>
        </p:nvCxnSpPr>
        <p:spPr>
          <a:xfrm>
            <a:off x="6094970" y="4341371"/>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8" name="直接连接符 87"/>
          <p:cNvCxnSpPr/>
          <p:nvPr/>
        </p:nvCxnSpPr>
        <p:spPr>
          <a:xfrm>
            <a:off x="5947657" y="5010338"/>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9" name="直接连接符 88"/>
          <p:cNvCxnSpPr/>
          <p:nvPr/>
        </p:nvCxnSpPr>
        <p:spPr>
          <a:xfrm>
            <a:off x="5549006" y="4886506"/>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0" name="直接连接符 89"/>
          <p:cNvCxnSpPr/>
          <p:nvPr/>
        </p:nvCxnSpPr>
        <p:spPr>
          <a:xfrm>
            <a:off x="6505153" y="4836870"/>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1" name="直接连接符 90"/>
          <p:cNvCxnSpPr/>
          <p:nvPr/>
        </p:nvCxnSpPr>
        <p:spPr>
          <a:xfrm>
            <a:off x="6559338" y="4679661"/>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2" name="直接连接符 91"/>
          <p:cNvCxnSpPr/>
          <p:nvPr/>
        </p:nvCxnSpPr>
        <p:spPr>
          <a:xfrm>
            <a:off x="5874346" y="4747822"/>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3" name="直接连接符 92"/>
          <p:cNvCxnSpPr/>
          <p:nvPr/>
        </p:nvCxnSpPr>
        <p:spPr>
          <a:xfrm>
            <a:off x="6766295" y="4240565"/>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4" name="直接连接符 93"/>
          <p:cNvCxnSpPr/>
          <p:nvPr/>
        </p:nvCxnSpPr>
        <p:spPr>
          <a:xfrm>
            <a:off x="6158993" y="4679661"/>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直接连接符 94"/>
          <p:cNvCxnSpPr/>
          <p:nvPr/>
        </p:nvCxnSpPr>
        <p:spPr>
          <a:xfrm flipH="1">
            <a:off x="4368787" y="3457625"/>
            <a:ext cx="3115757" cy="1271813"/>
          </a:xfrm>
          <a:prstGeom prst="line">
            <a:avLst/>
          </a:prstGeom>
          <a:ln w="9525"/>
        </p:spPr>
        <p:style>
          <a:lnRef idx="1">
            <a:schemeClr val="dk1"/>
          </a:lnRef>
          <a:fillRef idx="0">
            <a:schemeClr val="dk1"/>
          </a:fillRef>
          <a:effectRef idx="0">
            <a:schemeClr val="dk1"/>
          </a:effectRef>
          <a:fontRef idx="minor">
            <a:schemeClr val="tx1"/>
          </a:fontRef>
        </p:style>
      </p:cxnSp>
      <p:cxnSp>
        <p:nvCxnSpPr>
          <p:cNvPr id="96" name="直接连接符 95"/>
          <p:cNvCxnSpPr/>
          <p:nvPr/>
        </p:nvCxnSpPr>
        <p:spPr>
          <a:xfrm flipV="1">
            <a:off x="4858036" y="2873680"/>
            <a:ext cx="2317640" cy="2309037"/>
          </a:xfrm>
          <a:prstGeom prst="line">
            <a:avLst/>
          </a:prstGeom>
          <a:ln w="9525"/>
        </p:spPr>
        <p:style>
          <a:lnRef idx="1">
            <a:schemeClr val="dk1"/>
          </a:lnRef>
          <a:fillRef idx="0">
            <a:schemeClr val="dk1"/>
          </a:fillRef>
          <a:effectRef idx="0">
            <a:schemeClr val="dk1"/>
          </a:effectRef>
          <a:fontRef idx="minor">
            <a:schemeClr val="tx1"/>
          </a:fontRef>
        </p:style>
      </p:cxnSp>
      <p:grpSp>
        <p:nvGrpSpPr>
          <p:cNvPr id="97" name="组合 96"/>
          <p:cNvGrpSpPr/>
          <p:nvPr/>
        </p:nvGrpSpPr>
        <p:grpSpPr>
          <a:xfrm>
            <a:off x="5966926" y="2954946"/>
            <a:ext cx="128045" cy="130175"/>
            <a:chOff x="5476803" y="2392530"/>
            <a:chExt cx="108000" cy="108000"/>
          </a:xfrm>
        </p:grpSpPr>
        <p:cxnSp>
          <p:nvCxnSpPr>
            <p:cNvPr id="119" name="直接连接符 118"/>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0" name="直接连接符 119"/>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8" name="组合 97"/>
          <p:cNvGrpSpPr/>
          <p:nvPr/>
        </p:nvGrpSpPr>
        <p:grpSpPr>
          <a:xfrm>
            <a:off x="5698857" y="3212342"/>
            <a:ext cx="128045" cy="130175"/>
            <a:chOff x="5476803" y="2392530"/>
            <a:chExt cx="108000" cy="108000"/>
          </a:xfrm>
        </p:grpSpPr>
        <p:cxnSp>
          <p:nvCxnSpPr>
            <p:cNvPr id="117" name="直接连接符 11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8" name="直接连接符 117"/>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9" name="组合 98"/>
          <p:cNvGrpSpPr/>
          <p:nvPr/>
        </p:nvGrpSpPr>
        <p:grpSpPr>
          <a:xfrm>
            <a:off x="4565237" y="4349500"/>
            <a:ext cx="128045" cy="130175"/>
            <a:chOff x="5476803" y="2392530"/>
            <a:chExt cx="108000" cy="108000"/>
          </a:xfrm>
        </p:grpSpPr>
        <p:cxnSp>
          <p:nvCxnSpPr>
            <p:cNvPr id="115" name="直接连接符 11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6" name="直接连接符 115"/>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00" name="组合 99"/>
          <p:cNvGrpSpPr/>
          <p:nvPr/>
        </p:nvGrpSpPr>
        <p:grpSpPr>
          <a:xfrm>
            <a:off x="5115691" y="3369029"/>
            <a:ext cx="128045" cy="130175"/>
            <a:chOff x="5476803" y="2392530"/>
            <a:chExt cx="108000" cy="108000"/>
          </a:xfrm>
        </p:grpSpPr>
        <p:cxnSp>
          <p:nvCxnSpPr>
            <p:cNvPr id="113" name="直接连接符 11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4" name="直接连接符 11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01" name="组合 100"/>
          <p:cNvGrpSpPr/>
          <p:nvPr/>
        </p:nvGrpSpPr>
        <p:grpSpPr>
          <a:xfrm>
            <a:off x="4687776" y="3641972"/>
            <a:ext cx="128045" cy="130175"/>
            <a:chOff x="5476803" y="2392530"/>
            <a:chExt cx="108000" cy="108000"/>
          </a:xfrm>
        </p:grpSpPr>
        <p:cxnSp>
          <p:nvCxnSpPr>
            <p:cNvPr id="111" name="直接连接符 11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2" name="直接连接符 11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02" name="直接连接符 101"/>
          <p:cNvCxnSpPr/>
          <p:nvPr/>
        </p:nvCxnSpPr>
        <p:spPr>
          <a:xfrm>
            <a:off x="6300061" y="4990416"/>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3" name="直接连接符 102"/>
          <p:cNvCxnSpPr/>
          <p:nvPr/>
        </p:nvCxnSpPr>
        <p:spPr>
          <a:xfrm>
            <a:off x="6428106" y="4414587"/>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4" name="直接连接符 103"/>
          <p:cNvCxnSpPr/>
          <p:nvPr/>
        </p:nvCxnSpPr>
        <p:spPr>
          <a:xfrm>
            <a:off x="6559338" y="4027832"/>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5" name="直接连接符 104"/>
          <p:cNvCxnSpPr/>
          <p:nvPr/>
        </p:nvCxnSpPr>
        <p:spPr>
          <a:xfrm>
            <a:off x="6983949" y="3752294"/>
            <a:ext cx="128045" cy="0"/>
          </a:xfrm>
          <a:prstGeom prst="line">
            <a:avLst/>
          </a:prstGeom>
          <a:ln w="19050"/>
        </p:spPr>
        <p:style>
          <a:lnRef idx="1">
            <a:schemeClr val="dk1"/>
          </a:lnRef>
          <a:fillRef idx="0">
            <a:schemeClr val="dk1"/>
          </a:fillRef>
          <a:effectRef idx="0">
            <a:schemeClr val="dk1"/>
          </a:effectRef>
          <a:fontRef idx="minor">
            <a:schemeClr val="tx1"/>
          </a:fontRef>
        </p:style>
      </p:cxnSp>
      <p:graphicFrame>
        <p:nvGraphicFramePr>
          <p:cNvPr id="106" name="对象 105"/>
          <p:cNvGraphicFramePr>
            <a:graphicFrameLocks noChangeAspect="1"/>
          </p:cNvGraphicFramePr>
          <p:nvPr/>
        </p:nvGraphicFramePr>
        <p:xfrm>
          <a:off x="7175677" y="5492418"/>
          <a:ext cx="263851" cy="260351"/>
        </p:xfrm>
        <a:graphic>
          <a:graphicData uri="http://schemas.openxmlformats.org/presentationml/2006/ole">
            <mc:AlternateContent xmlns:mc="http://schemas.openxmlformats.org/markup-compatibility/2006">
              <mc:Choice xmlns:v="urn:schemas-microsoft-com:vml" Requires="v">
                <p:oleObj name="Formula" r:id="rId2" imgW="137160" imgH="131040" progId="Equation.Ribbit">
                  <p:embed/>
                </p:oleObj>
              </mc:Choice>
              <mc:Fallback>
                <p:oleObj name="Formula" r:id="rId2" imgW="137160" imgH="131040" progId="Equation.Ribbit">
                  <p:embed/>
                  <p:pic>
                    <p:nvPicPr>
                      <p:cNvPr id="106" name="对象 105"/>
                      <p:cNvPicPr/>
                      <p:nvPr/>
                    </p:nvPicPr>
                    <p:blipFill>
                      <a:blip r:embed="rId3"/>
                      <a:stretch>
                        <a:fillRect/>
                      </a:stretch>
                    </p:blipFill>
                    <p:spPr>
                      <a:xfrm>
                        <a:off x="7175677" y="5492418"/>
                        <a:ext cx="263851" cy="260351"/>
                      </a:xfrm>
                      <a:prstGeom prst="rect">
                        <a:avLst/>
                      </a:prstGeom>
                    </p:spPr>
                  </p:pic>
                </p:oleObj>
              </mc:Fallback>
            </mc:AlternateContent>
          </a:graphicData>
        </a:graphic>
      </p:graphicFrame>
      <p:graphicFrame>
        <p:nvGraphicFramePr>
          <p:cNvPr id="107" name="对象 106"/>
          <p:cNvGraphicFramePr>
            <a:graphicFrameLocks noChangeAspect="1"/>
          </p:cNvGraphicFramePr>
          <p:nvPr/>
        </p:nvGraphicFramePr>
        <p:xfrm>
          <a:off x="3746671" y="2620802"/>
          <a:ext cx="273161" cy="260351"/>
        </p:xfrm>
        <a:graphic>
          <a:graphicData uri="http://schemas.openxmlformats.org/presentationml/2006/ole">
            <mc:AlternateContent xmlns:mc="http://schemas.openxmlformats.org/markup-compatibility/2006">
              <mc:Choice xmlns:v="urn:schemas-microsoft-com:vml" Requires="v">
                <p:oleObj name="Formula" r:id="rId4" imgW="141120" imgH="131040" progId="Equation.Ribbit">
                  <p:embed/>
                </p:oleObj>
              </mc:Choice>
              <mc:Fallback>
                <p:oleObj name="Formula" r:id="rId4" imgW="141120" imgH="131040" progId="Equation.Ribbit">
                  <p:embed/>
                  <p:pic>
                    <p:nvPicPr>
                      <p:cNvPr id="107" name="对象 106"/>
                      <p:cNvPicPr/>
                      <p:nvPr/>
                    </p:nvPicPr>
                    <p:blipFill>
                      <a:blip r:embed="rId5"/>
                      <a:stretch>
                        <a:fillRect/>
                      </a:stretch>
                    </p:blipFill>
                    <p:spPr>
                      <a:xfrm>
                        <a:off x="3746671" y="2620802"/>
                        <a:ext cx="273161" cy="260351"/>
                      </a:xfrm>
                      <a:prstGeom prst="rect">
                        <a:avLst/>
                      </a:prstGeom>
                    </p:spPr>
                  </p:pic>
                </p:oleObj>
              </mc:Fallback>
            </mc:AlternateContent>
          </a:graphicData>
        </a:graphic>
      </p:graphicFrame>
      <p:cxnSp>
        <p:nvCxnSpPr>
          <p:cNvPr id="108" name="直接连接符 107"/>
          <p:cNvCxnSpPr/>
          <p:nvPr/>
        </p:nvCxnSpPr>
        <p:spPr>
          <a:xfrm flipH="1">
            <a:off x="5243735" y="2620801"/>
            <a:ext cx="1120348" cy="2603678"/>
          </a:xfrm>
          <a:prstGeom prst="line">
            <a:avLst/>
          </a:prstGeom>
          <a:ln w="9525"/>
        </p:spPr>
        <p:style>
          <a:lnRef idx="1">
            <a:schemeClr val="dk1"/>
          </a:lnRef>
          <a:fillRef idx="0">
            <a:schemeClr val="dk1"/>
          </a:fillRef>
          <a:effectRef idx="0">
            <a:schemeClr val="dk1"/>
          </a:effectRef>
          <a:fontRef idx="minor">
            <a:schemeClr val="tx1"/>
          </a:fontRef>
        </p:style>
      </p:cxnSp>
      <p:cxnSp>
        <p:nvCxnSpPr>
          <p:cNvPr id="109" name="直接连接符 108"/>
          <p:cNvCxnSpPr/>
          <p:nvPr/>
        </p:nvCxnSpPr>
        <p:spPr>
          <a:xfrm flipH="1">
            <a:off x="5006359" y="2987313"/>
            <a:ext cx="2304807" cy="2299766"/>
          </a:xfrm>
          <a:prstGeom prst="line">
            <a:avLst/>
          </a:prstGeom>
          <a:ln w="9525"/>
        </p:spPr>
        <p:style>
          <a:lnRef idx="1">
            <a:schemeClr val="dk1"/>
          </a:lnRef>
          <a:fillRef idx="0">
            <a:schemeClr val="dk1"/>
          </a:fillRef>
          <a:effectRef idx="0">
            <a:schemeClr val="dk1"/>
          </a:effectRef>
          <a:fontRef idx="minor">
            <a:schemeClr val="tx1"/>
          </a:fontRef>
        </p:style>
      </p:cxnSp>
      <p:cxnSp>
        <p:nvCxnSpPr>
          <p:cNvPr id="110" name="直接连接符 109"/>
          <p:cNvCxnSpPr/>
          <p:nvPr/>
        </p:nvCxnSpPr>
        <p:spPr>
          <a:xfrm flipH="1">
            <a:off x="4599771" y="2761374"/>
            <a:ext cx="2408275" cy="2290645"/>
          </a:xfrm>
          <a:prstGeom prst="line">
            <a:avLst/>
          </a:prstGeom>
          <a:ln w="952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33091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500"/>
                                        <p:tgtEl>
                                          <p:spTgt spid="10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5"/>
                                        </p:tgtEl>
                                        <p:attrNameLst>
                                          <p:attrName>style.visibility</p:attrName>
                                        </p:attrNameLst>
                                      </p:cBhvr>
                                      <p:to>
                                        <p:strVal val="visible"/>
                                      </p:to>
                                    </p:set>
                                    <p:animEffect transition="in" filter="fade">
                                      <p:cBhvr>
                                        <p:cTn id="12" dur="500"/>
                                        <p:tgtEl>
                                          <p:spTgt spid="9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0"/>
                                        </p:tgtEl>
                                        <p:attrNameLst>
                                          <p:attrName>style.visibility</p:attrName>
                                        </p:attrNameLst>
                                      </p:cBhvr>
                                      <p:to>
                                        <p:strVal val="visible"/>
                                      </p:to>
                                    </p:set>
                                    <p:animEffect transition="in" filter="fade">
                                      <p:cBhvr>
                                        <p:cTn id="17" dur="500"/>
                                        <p:tgtEl>
                                          <p:spTgt spid="1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9"/>
                                        </p:tgtEl>
                                        <p:attrNameLst>
                                          <p:attrName>style.visibility</p:attrName>
                                        </p:attrNameLst>
                                      </p:cBhvr>
                                      <p:to>
                                        <p:strVal val="visible"/>
                                      </p:to>
                                    </p:set>
                                    <p:animEffect transition="in" filter="fade">
                                      <p:cBhvr>
                                        <p:cTn id="22" dur="500"/>
                                        <p:tgtEl>
                                          <p:spTgt spid="10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gtEl>
                                        <p:attrNameLst>
                                          <p:attrName>style.visibility</p:attrName>
                                        </p:attrNameLst>
                                      </p:cBhvr>
                                      <p:to>
                                        <p:strVal val="visible"/>
                                      </p:to>
                                    </p:set>
                                    <p:animEffect transition="in" filter="fade">
                                      <p:cBhvr>
                                        <p:cTn id="27"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98772" y="233295"/>
            <a:ext cx="11523662" cy="677863"/>
          </a:xfrm>
        </p:spPr>
        <p:txBody>
          <a:bodyPr/>
          <a:lstStyle/>
          <a:p>
            <a:pPr algn="l"/>
            <a:r>
              <a:rPr lang="zh-CN" altLang="en-US" dirty="0">
                <a:solidFill>
                  <a:schemeClr val="tx1"/>
                </a:solidFill>
              </a:rPr>
              <a:t>引例</a:t>
            </a:r>
          </a:p>
        </p:txBody>
      </p:sp>
      <p:sp>
        <p:nvSpPr>
          <p:cNvPr id="4" name="内容占位符 3"/>
          <p:cNvSpPr>
            <a:spLocks noGrp="1"/>
          </p:cNvSpPr>
          <p:nvPr>
            <p:ph idx="1"/>
          </p:nvPr>
        </p:nvSpPr>
        <p:spPr>
          <a:xfrm>
            <a:off x="1176656" y="1312941"/>
            <a:ext cx="10184222" cy="555909"/>
          </a:xfrm>
        </p:spPr>
        <p:txBody>
          <a:bodyPr/>
          <a:lstStyle/>
          <a:p>
            <a:pPr marL="0" indent="0">
              <a:buNone/>
            </a:pPr>
            <a:r>
              <a:rPr lang="en-US" altLang="zh-CN" sz="2400" dirty="0"/>
              <a:t>-Q:</a:t>
            </a:r>
            <a:r>
              <a:rPr lang="zh-CN" altLang="en-US" sz="2400" dirty="0"/>
              <a:t>将训练样本分开的超平面可能有很多</a:t>
            </a:r>
            <a:r>
              <a:rPr lang="en-US" altLang="zh-CN" sz="2400" dirty="0"/>
              <a:t>, </a:t>
            </a:r>
            <a:r>
              <a:rPr lang="zh-CN" altLang="en-US" sz="2400" dirty="0"/>
              <a:t>哪一个好呢</a:t>
            </a:r>
            <a:r>
              <a:rPr lang="en-US" altLang="zh-CN" sz="2400" dirty="0"/>
              <a:t>? </a:t>
            </a:r>
          </a:p>
        </p:txBody>
      </p:sp>
      <p:sp>
        <p:nvSpPr>
          <p:cNvPr id="69" name="内容占位符 3"/>
          <p:cNvSpPr txBox="1">
            <a:spLocks/>
          </p:cNvSpPr>
          <p:nvPr/>
        </p:nvSpPr>
        <p:spPr>
          <a:xfrm>
            <a:off x="1221697" y="5352355"/>
            <a:ext cx="10165069" cy="415601"/>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latin typeface="+mj-ea"/>
                <a:ea typeface="+mj-ea"/>
              </a:rPr>
              <a:t>-A:</a:t>
            </a:r>
            <a:r>
              <a:rPr lang="zh-CN" altLang="en-US" sz="2400" dirty="0">
                <a:latin typeface="+mj-ea"/>
                <a:ea typeface="+mj-ea"/>
              </a:rPr>
              <a:t>应选择</a:t>
            </a:r>
            <a:r>
              <a:rPr lang="en-US" altLang="zh-CN" sz="2400" dirty="0">
                <a:latin typeface="+mj-ea"/>
                <a:ea typeface="+mj-ea"/>
              </a:rPr>
              <a:t>”</a:t>
            </a:r>
            <a:r>
              <a:rPr lang="zh-CN" altLang="en-US" sz="2400" dirty="0">
                <a:latin typeface="+mj-ea"/>
                <a:ea typeface="+mj-ea"/>
              </a:rPr>
              <a:t>正中间</a:t>
            </a:r>
            <a:r>
              <a:rPr lang="en-US" altLang="zh-CN" sz="2400" dirty="0">
                <a:latin typeface="+mj-ea"/>
                <a:ea typeface="+mj-ea"/>
              </a:rPr>
              <a:t>”</a:t>
            </a:r>
            <a:r>
              <a:rPr lang="zh-CN" altLang="en-US" sz="2400" dirty="0">
                <a:latin typeface="+mj-ea"/>
                <a:ea typeface="+mj-ea"/>
              </a:rPr>
              <a:t>的超平面</a:t>
            </a:r>
            <a:r>
              <a:rPr lang="en-US" altLang="zh-CN" sz="2400" dirty="0">
                <a:latin typeface="+mj-ea"/>
                <a:ea typeface="+mj-ea"/>
              </a:rPr>
              <a:t>, </a:t>
            </a:r>
            <a:r>
              <a:rPr lang="zh-CN" altLang="en-US" sz="2400" dirty="0">
                <a:latin typeface="+mj-ea"/>
                <a:ea typeface="+mj-ea"/>
              </a:rPr>
              <a:t>容忍性最好</a:t>
            </a:r>
            <a:r>
              <a:rPr lang="en-US" altLang="zh-CN" sz="2400" dirty="0">
                <a:latin typeface="+mj-ea"/>
                <a:ea typeface="+mj-ea"/>
              </a:rPr>
              <a:t>, </a:t>
            </a:r>
            <a:r>
              <a:rPr lang="zh-CN" altLang="en-US" sz="2400" dirty="0">
                <a:latin typeface="+mj-ea"/>
                <a:ea typeface="+mj-ea"/>
              </a:rPr>
              <a:t>鲁棒性最高</a:t>
            </a:r>
            <a:r>
              <a:rPr lang="en-US" altLang="zh-CN" sz="2400" dirty="0">
                <a:latin typeface="+mj-ea"/>
                <a:ea typeface="+mj-ea"/>
              </a:rPr>
              <a:t>, </a:t>
            </a:r>
            <a:r>
              <a:rPr lang="zh-CN" altLang="en-US" sz="2400" dirty="0">
                <a:latin typeface="+mj-ea"/>
                <a:ea typeface="+mj-ea"/>
              </a:rPr>
              <a:t>泛化能力最强。</a:t>
            </a:r>
          </a:p>
        </p:txBody>
      </p:sp>
      <p:cxnSp>
        <p:nvCxnSpPr>
          <p:cNvPr id="76" name="直接箭头连接符 75"/>
          <p:cNvCxnSpPr/>
          <p:nvPr/>
        </p:nvCxnSpPr>
        <p:spPr>
          <a:xfrm flipH="1" flipV="1">
            <a:off x="4445247" y="1916809"/>
            <a:ext cx="0" cy="3037427"/>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77" name="直接箭头连接符 76"/>
          <p:cNvCxnSpPr/>
          <p:nvPr/>
        </p:nvCxnSpPr>
        <p:spPr>
          <a:xfrm>
            <a:off x="4435530" y="4954308"/>
            <a:ext cx="3585255"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78" name="文本框 77"/>
          <p:cNvSpPr txBox="1"/>
          <p:nvPr/>
        </p:nvSpPr>
        <p:spPr>
          <a:xfrm>
            <a:off x="4219869" y="4856042"/>
            <a:ext cx="274434" cy="307777"/>
          </a:xfrm>
          <a:prstGeom prst="rect">
            <a:avLst/>
          </a:prstGeom>
          <a:noFill/>
        </p:spPr>
        <p:txBody>
          <a:bodyPr wrap="none" rtlCol="0">
            <a:spAutoFit/>
          </a:bodyPr>
          <a:lstStyle/>
          <a:p>
            <a:r>
              <a:rPr lang="en-US" altLang="zh-CN" sz="1400" dirty="0">
                <a:latin typeface="Times "/>
              </a:rPr>
              <a:t>0</a:t>
            </a:r>
            <a:endParaRPr lang="zh-CN" altLang="en-US" sz="1400" dirty="0">
              <a:latin typeface="Times "/>
            </a:endParaRPr>
          </a:p>
        </p:txBody>
      </p:sp>
      <p:grpSp>
        <p:nvGrpSpPr>
          <p:cNvPr id="79" name="组合 78"/>
          <p:cNvGrpSpPr/>
          <p:nvPr/>
        </p:nvGrpSpPr>
        <p:grpSpPr>
          <a:xfrm>
            <a:off x="5753035" y="2634378"/>
            <a:ext cx="128045" cy="130175"/>
            <a:chOff x="5476803" y="2392530"/>
            <a:chExt cx="108000" cy="108000"/>
          </a:xfrm>
        </p:grpSpPr>
        <p:cxnSp>
          <p:nvCxnSpPr>
            <p:cNvPr id="133" name="直接连接符 13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4" name="直接连接符 13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0" name="组合 79"/>
          <p:cNvGrpSpPr/>
          <p:nvPr/>
        </p:nvGrpSpPr>
        <p:grpSpPr>
          <a:xfrm>
            <a:off x="5602701" y="3417660"/>
            <a:ext cx="128045" cy="130175"/>
            <a:chOff x="5476803" y="2392530"/>
            <a:chExt cx="108000" cy="108000"/>
          </a:xfrm>
        </p:grpSpPr>
        <p:cxnSp>
          <p:nvCxnSpPr>
            <p:cNvPr id="131" name="直接连接符 13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2" name="直接连接符 13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1" name="组合 80"/>
          <p:cNvGrpSpPr/>
          <p:nvPr/>
        </p:nvGrpSpPr>
        <p:grpSpPr>
          <a:xfrm>
            <a:off x="5395726" y="3227334"/>
            <a:ext cx="128045" cy="130175"/>
            <a:chOff x="5476803" y="2392530"/>
            <a:chExt cx="108000" cy="108000"/>
          </a:xfrm>
        </p:grpSpPr>
        <p:cxnSp>
          <p:nvCxnSpPr>
            <p:cNvPr id="129" name="直接连接符 128"/>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0" name="直接连接符 129"/>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2" name="组合 81"/>
          <p:cNvGrpSpPr/>
          <p:nvPr/>
        </p:nvGrpSpPr>
        <p:grpSpPr>
          <a:xfrm>
            <a:off x="4967811" y="3500277"/>
            <a:ext cx="128045" cy="130175"/>
            <a:chOff x="5476803" y="2392530"/>
            <a:chExt cx="108000" cy="108000"/>
          </a:xfrm>
        </p:grpSpPr>
        <p:cxnSp>
          <p:nvCxnSpPr>
            <p:cNvPr id="127" name="直接连接符 12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8" name="直接连接符 127"/>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3" name="组合 82"/>
          <p:cNvGrpSpPr/>
          <p:nvPr/>
        </p:nvGrpSpPr>
        <p:grpSpPr>
          <a:xfrm>
            <a:off x="5180060" y="3713010"/>
            <a:ext cx="128045" cy="130175"/>
            <a:chOff x="5476803" y="2392530"/>
            <a:chExt cx="108000" cy="108000"/>
          </a:xfrm>
        </p:grpSpPr>
        <p:cxnSp>
          <p:nvCxnSpPr>
            <p:cNvPr id="125" name="直接连接符 12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6" name="直接连接符 125"/>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4" name="组合 83"/>
          <p:cNvGrpSpPr/>
          <p:nvPr/>
        </p:nvGrpSpPr>
        <p:grpSpPr>
          <a:xfrm>
            <a:off x="5594847" y="3705926"/>
            <a:ext cx="128045" cy="130175"/>
            <a:chOff x="5476803" y="2392530"/>
            <a:chExt cx="108000" cy="108000"/>
          </a:xfrm>
        </p:grpSpPr>
        <p:cxnSp>
          <p:nvCxnSpPr>
            <p:cNvPr id="123" name="直接连接符 12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4" name="直接连接符 12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5" name="组合 84"/>
          <p:cNvGrpSpPr/>
          <p:nvPr/>
        </p:nvGrpSpPr>
        <p:grpSpPr>
          <a:xfrm>
            <a:off x="5078014" y="2684785"/>
            <a:ext cx="128045" cy="130175"/>
            <a:chOff x="5476803" y="2392530"/>
            <a:chExt cx="108000" cy="108000"/>
          </a:xfrm>
        </p:grpSpPr>
        <p:cxnSp>
          <p:nvCxnSpPr>
            <p:cNvPr id="121" name="直接连接符 12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2" name="直接连接符 12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86" name="直接连接符 85"/>
          <p:cNvCxnSpPr/>
          <p:nvPr/>
        </p:nvCxnSpPr>
        <p:spPr>
          <a:xfrm>
            <a:off x="7004114" y="4017206"/>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7" name="直接连接符 86"/>
          <p:cNvCxnSpPr/>
          <p:nvPr/>
        </p:nvCxnSpPr>
        <p:spPr>
          <a:xfrm>
            <a:off x="6396811" y="3878902"/>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8" name="直接连接符 87"/>
          <p:cNvCxnSpPr/>
          <p:nvPr/>
        </p:nvCxnSpPr>
        <p:spPr>
          <a:xfrm>
            <a:off x="6249498" y="4547869"/>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9" name="直接连接符 88"/>
          <p:cNvCxnSpPr/>
          <p:nvPr/>
        </p:nvCxnSpPr>
        <p:spPr>
          <a:xfrm>
            <a:off x="5850847" y="4424037"/>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0" name="直接连接符 89"/>
          <p:cNvCxnSpPr/>
          <p:nvPr/>
        </p:nvCxnSpPr>
        <p:spPr>
          <a:xfrm>
            <a:off x="6806994" y="4374401"/>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1" name="直接连接符 90"/>
          <p:cNvCxnSpPr/>
          <p:nvPr/>
        </p:nvCxnSpPr>
        <p:spPr>
          <a:xfrm>
            <a:off x="6861179" y="4217192"/>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2" name="直接连接符 91"/>
          <p:cNvCxnSpPr/>
          <p:nvPr/>
        </p:nvCxnSpPr>
        <p:spPr>
          <a:xfrm>
            <a:off x="6176187" y="4285353"/>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3" name="直接连接符 92"/>
          <p:cNvCxnSpPr/>
          <p:nvPr/>
        </p:nvCxnSpPr>
        <p:spPr>
          <a:xfrm>
            <a:off x="7068136" y="3778096"/>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4" name="直接连接符 93"/>
          <p:cNvCxnSpPr/>
          <p:nvPr/>
        </p:nvCxnSpPr>
        <p:spPr>
          <a:xfrm>
            <a:off x="6460834" y="4217192"/>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直接连接符 94"/>
          <p:cNvCxnSpPr/>
          <p:nvPr/>
        </p:nvCxnSpPr>
        <p:spPr>
          <a:xfrm flipH="1">
            <a:off x="4670628" y="2995156"/>
            <a:ext cx="3115757" cy="1271813"/>
          </a:xfrm>
          <a:prstGeom prst="line">
            <a:avLst/>
          </a:prstGeom>
          <a:ln w="9525"/>
        </p:spPr>
        <p:style>
          <a:lnRef idx="1">
            <a:schemeClr val="dk1"/>
          </a:lnRef>
          <a:fillRef idx="0">
            <a:schemeClr val="dk1"/>
          </a:fillRef>
          <a:effectRef idx="0">
            <a:schemeClr val="dk1"/>
          </a:effectRef>
          <a:fontRef idx="minor">
            <a:schemeClr val="tx1"/>
          </a:fontRef>
        </p:style>
      </p:cxnSp>
      <p:cxnSp>
        <p:nvCxnSpPr>
          <p:cNvPr id="96" name="直接连接符 95"/>
          <p:cNvCxnSpPr/>
          <p:nvPr/>
        </p:nvCxnSpPr>
        <p:spPr>
          <a:xfrm flipV="1">
            <a:off x="5159877" y="2411211"/>
            <a:ext cx="2317640" cy="230903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97" name="组合 96"/>
          <p:cNvGrpSpPr/>
          <p:nvPr/>
        </p:nvGrpSpPr>
        <p:grpSpPr>
          <a:xfrm>
            <a:off x="6268767" y="2492477"/>
            <a:ext cx="128045" cy="130175"/>
            <a:chOff x="5476803" y="2392530"/>
            <a:chExt cx="108000" cy="108000"/>
          </a:xfrm>
        </p:grpSpPr>
        <p:cxnSp>
          <p:nvCxnSpPr>
            <p:cNvPr id="119" name="直接连接符 118"/>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0" name="直接连接符 119"/>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8" name="组合 97"/>
          <p:cNvGrpSpPr/>
          <p:nvPr/>
        </p:nvGrpSpPr>
        <p:grpSpPr>
          <a:xfrm>
            <a:off x="6000698" y="2749873"/>
            <a:ext cx="128045" cy="130175"/>
            <a:chOff x="5476803" y="2392530"/>
            <a:chExt cx="108000" cy="108000"/>
          </a:xfrm>
        </p:grpSpPr>
        <p:cxnSp>
          <p:nvCxnSpPr>
            <p:cNvPr id="117" name="直接连接符 11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8" name="直接连接符 117"/>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9" name="组合 98"/>
          <p:cNvGrpSpPr/>
          <p:nvPr/>
        </p:nvGrpSpPr>
        <p:grpSpPr>
          <a:xfrm>
            <a:off x="4867078" y="3887031"/>
            <a:ext cx="128045" cy="130175"/>
            <a:chOff x="5476803" y="2392530"/>
            <a:chExt cx="108000" cy="108000"/>
          </a:xfrm>
        </p:grpSpPr>
        <p:cxnSp>
          <p:nvCxnSpPr>
            <p:cNvPr id="115" name="直接连接符 11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6" name="直接连接符 115"/>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00" name="组合 99"/>
          <p:cNvGrpSpPr/>
          <p:nvPr/>
        </p:nvGrpSpPr>
        <p:grpSpPr>
          <a:xfrm>
            <a:off x="5417532" y="2906560"/>
            <a:ext cx="128045" cy="130175"/>
            <a:chOff x="5476803" y="2392530"/>
            <a:chExt cx="108000" cy="108000"/>
          </a:xfrm>
        </p:grpSpPr>
        <p:cxnSp>
          <p:nvCxnSpPr>
            <p:cNvPr id="113" name="直接连接符 11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4" name="直接连接符 11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01" name="组合 100"/>
          <p:cNvGrpSpPr/>
          <p:nvPr/>
        </p:nvGrpSpPr>
        <p:grpSpPr>
          <a:xfrm>
            <a:off x="4989617" y="3179503"/>
            <a:ext cx="128045" cy="130175"/>
            <a:chOff x="5476803" y="2392530"/>
            <a:chExt cx="108000" cy="108000"/>
          </a:xfrm>
        </p:grpSpPr>
        <p:cxnSp>
          <p:nvCxnSpPr>
            <p:cNvPr id="111" name="直接连接符 11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2" name="直接连接符 11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02" name="直接连接符 101"/>
          <p:cNvCxnSpPr/>
          <p:nvPr/>
        </p:nvCxnSpPr>
        <p:spPr>
          <a:xfrm>
            <a:off x="6601902" y="4527947"/>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3" name="直接连接符 102"/>
          <p:cNvCxnSpPr/>
          <p:nvPr/>
        </p:nvCxnSpPr>
        <p:spPr>
          <a:xfrm>
            <a:off x="6729947" y="3952118"/>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4" name="直接连接符 103"/>
          <p:cNvCxnSpPr/>
          <p:nvPr/>
        </p:nvCxnSpPr>
        <p:spPr>
          <a:xfrm>
            <a:off x="6861179" y="3565363"/>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5" name="直接连接符 104"/>
          <p:cNvCxnSpPr/>
          <p:nvPr/>
        </p:nvCxnSpPr>
        <p:spPr>
          <a:xfrm>
            <a:off x="7285790" y="3289825"/>
            <a:ext cx="128045" cy="0"/>
          </a:xfrm>
          <a:prstGeom prst="line">
            <a:avLst/>
          </a:prstGeom>
          <a:ln w="19050"/>
        </p:spPr>
        <p:style>
          <a:lnRef idx="1">
            <a:schemeClr val="dk1"/>
          </a:lnRef>
          <a:fillRef idx="0">
            <a:schemeClr val="dk1"/>
          </a:fillRef>
          <a:effectRef idx="0">
            <a:schemeClr val="dk1"/>
          </a:effectRef>
          <a:fontRef idx="minor">
            <a:schemeClr val="tx1"/>
          </a:fontRef>
        </p:style>
      </p:cxnSp>
      <p:graphicFrame>
        <p:nvGraphicFramePr>
          <p:cNvPr id="106" name="对象 105"/>
          <p:cNvGraphicFramePr>
            <a:graphicFrameLocks noChangeAspect="1"/>
          </p:cNvGraphicFramePr>
          <p:nvPr/>
        </p:nvGraphicFramePr>
        <p:xfrm>
          <a:off x="7477518" y="5029949"/>
          <a:ext cx="263851" cy="260351"/>
        </p:xfrm>
        <a:graphic>
          <a:graphicData uri="http://schemas.openxmlformats.org/presentationml/2006/ole">
            <mc:AlternateContent xmlns:mc="http://schemas.openxmlformats.org/markup-compatibility/2006">
              <mc:Choice xmlns:v="urn:schemas-microsoft-com:vml" Requires="v">
                <p:oleObj name="Formula" r:id="rId2" imgW="137160" imgH="131040" progId="Equation.Ribbit">
                  <p:embed/>
                </p:oleObj>
              </mc:Choice>
              <mc:Fallback>
                <p:oleObj name="Formula" r:id="rId2" imgW="137160" imgH="131040" progId="Equation.Ribbit">
                  <p:embed/>
                  <p:pic>
                    <p:nvPicPr>
                      <p:cNvPr id="106" name="对象 105"/>
                      <p:cNvPicPr/>
                      <p:nvPr/>
                    </p:nvPicPr>
                    <p:blipFill>
                      <a:blip r:embed="rId3"/>
                      <a:stretch>
                        <a:fillRect/>
                      </a:stretch>
                    </p:blipFill>
                    <p:spPr>
                      <a:xfrm>
                        <a:off x="7477518" y="5029949"/>
                        <a:ext cx="263851" cy="260351"/>
                      </a:xfrm>
                      <a:prstGeom prst="rect">
                        <a:avLst/>
                      </a:prstGeom>
                    </p:spPr>
                  </p:pic>
                </p:oleObj>
              </mc:Fallback>
            </mc:AlternateContent>
          </a:graphicData>
        </a:graphic>
      </p:graphicFrame>
      <p:graphicFrame>
        <p:nvGraphicFramePr>
          <p:cNvPr id="107" name="对象 106"/>
          <p:cNvGraphicFramePr>
            <a:graphicFrameLocks noChangeAspect="1"/>
          </p:cNvGraphicFramePr>
          <p:nvPr/>
        </p:nvGraphicFramePr>
        <p:xfrm>
          <a:off x="4048512" y="2158333"/>
          <a:ext cx="273161" cy="260351"/>
        </p:xfrm>
        <a:graphic>
          <a:graphicData uri="http://schemas.openxmlformats.org/presentationml/2006/ole">
            <mc:AlternateContent xmlns:mc="http://schemas.openxmlformats.org/markup-compatibility/2006">
              <mc:Choice xmlns:v="urn:schemas-microsoft-com:vml" Requires="v">
                <p:oleObj name="Formula" r:id="rId4" imgW="141120" imgH="131040" progId="Equation.Ribbit">
                  <p:embed/>
                </p:oleObj>
              </mc:Choice>
              <mc:Fallback>
                <p:oleObj name="Formula" r:id="rId4" imgW="141120" imgH="131040" progId="Equation.Ribbit">
                  <p:embed/>
                  <p:pic>
                    <p:nvPicPr>
                      <p:cNvPr id="107" name="对象 106"/>
                      <p:cNvPicPr/>
                      <p:nvPr/>
                    </p:nvPicPr>
                    <p:blipFill>
                      <a:blip r:embed="rId5"/>
                      <a:stretch>
                        <a:fillRect/>
                      </a:stretch>
                    </p:blipFill>
                    <p:spPr>
                      <a:xfrm>
                        <a:off x="4048512" y="2158333"/>
                        <a:ext cx="273161" cy="260351"/>
                      </a:xfrm>
                      <a:prstGeom prst="rect">
                        <a:avLst/>
                      </a:prstGeom>
                    </p:spPr>
                  </p:pic>
                </p:oleObj>
              </mc:Fallback>
            </mc:AlternateContent>
          </a:graphicData>
        </a:graphic>
      </p:graphicFrame>
      <p:cxnSp>
        <p:nvCxnSpPr>
          <p:cNvPr id="108" name="直接连接符 107"/>
          <p:cNvCxnSpPr/>
          <p:nvPr/>
        </p:nvCxnSpPr>
        <p:spPr>
          <a:xfrm flipH="1">
            <a:off x="5545576" y="2158332"/>
            <a:ext cx="1120348" cy="2603678"/>
          </a:xfrm>
          <a:prstGeom prst="line">
            <a:avLst/>
          </a:prstGeom>
          <a:ln w="9525"/>
        </p:spPr>
        <p:style>
          <a:lnRef idx="1">
            <a:schemeClr val="dk1"/>
          </a:lnRef>
          <a:fillRef idx="0">
            <a:schemeClr val="dk1"/>
          </a:fillRef>
          <a:effectRef idx="0">
            <a:schemeClr val="dk1"/>
          </a:effectRef>
          <a:fontRef idx="minor">
            <a:schemeClr val="tx1"/>
          </a:fontRef>
        </p:style>
      </p:cxnSp>
      <p:cxnSp>
        <p:nvCxnSpPr>
          <p:cNvPr id="109" name="直接连接符 108"/>
          <p:cNvCxnSpPr/>
          <p:nvPr/>
        </p:nvCxnSpPr>
        <p:spPr>
          <a:xfrm flipH="1">
            <a:off x="5308200" y="2524844"/>
            <a:ext cx="2304807" cy="2299766"/>
          </a:xfrm>
          <a:prstGeom prst="line">
            <a:avLst/>
          </a:prstGeom>
          <a:ln w="9525"/>
        </p:spPr>
        <p:style>
          <a:lnRef idx="1">
            <a:schemeClr val="dk1"/>
          </a:lnRef>
          <a:fillRef idx="0">
            <a:schemeClr val="dk1"/>
          </a:fillRef>
          <a:effectRef idx="0">
            <a:schemeClr val="dk1"/>
          </a:effectRef>
          <a:fontRef idx="minor">
            <a:schemeClr val="tx1"/>
          </a:fontRef>
        </p:style>
      </p:cxnSp>
      <p:cxnSp>
        <p:nvCxnSpPr>
          <p:cNvPr id="110" name="直接连接符 109"/>
          <p:cNvCxnSpPr/>
          <p:nvPr/>
        </p:nvCxnSpPr>
        <p:spPr>
          <a:xfrm flipH="1">
            <a:off x="4901612" y="2298905"/>
            <a:ext cx="2408275" cy="2290645"/>
          </a:xfrm>
          <a:prstGeom prst="line">
            <a:avLst/>
          </a:prstGeom>
          <a:ln w="9525"/>
        </p:spPr>
        <p:style>
          <a:lnRef idx="1">
            <a:schemeClr val="dk1"/>
          </a:lnRef>
          <a:fillRef idx="0">
            <a:schemeClr val="dk1"/>
          </a:fillRef>
          <a:effectRef idx="0">
            <a:schemeClr val="dk1"/>
          </a:effectRef>
          <a:fontRef idx="minor">
            <a:schemeClr val="tx1"/>
          </a:fontRef>
        </p:style>
      </p:cxnSp>
      <p:sp>
        <p:nvSpPr>
          <p:cNvPr id="2" name="文本框 1">
            <a:extLst>
              <a:ext uri="{FF2B5EF4-FFF2-40B4-BE49-F238E27FC236}">
                <a16:creationId xmlns:a16="http://schemas.microsoft.com/office/drawing/2014/main" id="{46A57BF1-B6AA-5EA3-1F13-9F686F58D03D}"/>
              </a:ext>
            </a:extLst>
          </p:cNvPr>
          <p:cNvSpPr txBox="1"/>
          <p:nvPr/>
        </p:nvSpPr>
        <p:spPr>
          <a:xfrm>
            <a:off x="1208283" y="5891715"/>
            <a:ext cx="9775433" cy="830997"/>
          </a:xfrm>
          <a:prstGeom prst="rect">
            <a:avLst/>
          </a:prstGeom>
          <a:noFill/>
        </p:spPr>
        <p:txBody>
          <a:bodyPr wrap="none" rtlCol="0">
            <a:spAutoFit/>
          </a:bodyPr>
          <a:lstStyle/>
          <a:p>
            <a:r>
              <a:rPr lang="zh-CN" altLang="en-US" sz="2400" b="1" dirty="0">
                <a:solidFill>
                  <a:srgbClr val="FF0000"/>
                </a:solidFill>
                <a:latin typeface="+mj-ea"/>
                <a:ea typeface="+mj-ea"/>
              </a:rPr>
              <a:t>训练数据集线性可分，这时有许多直线能将两类数据正确划分。</a:t>
            </a:r>
            <a:endParaRPr lang="en-US" altLang="zh-CN" sz="2400" b="1" dirty="0">
              <a:solidFill>
                <a:srgbClr val="FF0000"/>
              </a:solidFill>
              <a:latin typeface="+mj-ea"/>
              <a:ea typeface="+mj-ea"/>
            </a:endParaRPr>
          </a:p>
          <a:p>
            <a:r>
              <a:rPr lang="zh-CN" altLang="en-US" sz="2400" b="1" dirty="0">
                <a:solidFill>
                  <a:srgbClr val="FF0000"/>
                </a:solidFill>
                <a:latin typeface="+mj-ea"/>
                <a:ea typeface="+mj-ea"/>
              </a:rPr>
              <a:t>线性可分支持向量机对应着将两类数据正确划分并且间隔最大的直线。</a:t>
            </a:r>
          </a:p>
        </p:txBody>
      </p:sp>
    </p:spTree>
    <p:extLst>
      <p:ext uri="{BB962C8B-B14F-4D97-AF65-F5344CB8AC3E}">
        <p14:creationId xmlns:p14="http://schemas.microsoft.com/office/powerpoint/2010/main" val="2987670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7700" y="222250"/>
            <a:ext cx="11169650" cy="677863"/>
          </a:xfrm>
        </p:spPr>
        <p:txBody>
          <a:bodyPr/>
          <a:lstStyle/>
          <a:p>
            <a:pPr algn="l"/>
            <a:r>
              <a:rPr lang="zh-CN" altLang="en-US" dirty="0">
                <a:solidFill>
                  <a:schemeClr val="tx1"/>
                </a:solidFill>
              </a:rPr>
              <a:t>线性可分支持向量机</a:t>
            </a:r>
          </a:p>
        </p:txBody>
      </p:sp>
      <p:sp>
        <p:nvSpPr>
          <p:cNvPr id="3" name="内容占位符 2"/>
          <p:cNvSpPr>
            <a:spLocks noGrp="1"/>
          </p:cNvSpPr>
          <p:nvPr>
            <p:ph idx="1"/>
          </p:nvPr>
        </p:nvSpPr>
        <p:spPr>
          <a:xfrm>
            <a:off x="762000" y="1371600"/>
            <a:ext cx="10820400" cy="4546600"/>
          </a:xfrm>
        </p:spPr>
        <p:txBody>
          <a:bodyPr>
            <a:normAutofit/>
          </a:bodyPr>
          <a:lstStyle/>
          <a:p>
            <a:pPr>
              <a:lnSpc>
                <a:spcPct val="120000"/>
              </a:lnSpc>
              <a:spcBef>
                <a:spcPts val="1200"/>
              </a:spcBef>
            </a:pPr>
            <a:r>
              <a:rPr lang="zh-CN" altLang="en-US" sz="2400" dirty="0"/>
              <a:t>考虑一个二类分类问题。假设输入空间与特征空间为两个不同的空间。</a:t>
            </a:r>
            <a:r>
              <a:rPr lang="zh-CN" altLang="en-US" sz="2400" dirty="0">
                <a:solidFill>
                  <a:srgbClr val="FF0000"/>
                </a:solidFill>
              </a:rPr>
              <a:t>输入空间</a:t>
            </a:r>
            <a:r>
              <a:rPr lang="zh-CN" altLang="en-US" sz="2400" dirty="0"/>
              <a:t>为欧氏空间或离散集合，</a:t>
            </a:r>
            <a:r>
              <a:rPr lang="zh-CN" altLang="en-US" sz="2400" dirty="0">
                <a:solidFill>
                  <a:srgbClr val="FF0000"/>
                </a:solidFill>
              </a:rPr>
              <a:t>特征空间</a:t>
            </a:r>
            <a:r>
              <a:rPr lang="zh-CN" altLang="en-US" sz="2400" dirty="0"/>
              <a:t>为欧氏空间或希尔伯特空间。</a:t>
            </a:r>
            <a:endParaRPr lang="en-US" altLang="zh-CN" sz="2400" dirty="0"/>
          </a:p>
          <a:p>
            <a:pPr>
              <a:lnSpc>
                <a:spcPct val="120000"/>
              </a:lnSpc>
              <a:spcBef>
                <a:spcPts val="1200"/>
              </a:spcBef>
            </a:pPr>
            <a:r>
              <a:rPr lang="zh-CN" altLang="en-US" sz="2400" dirty="0">
                <a:solidFill>
                  <a:srgbClr val="FF0000"/>
                </a:solidFill>
              </a:rPr>
              <a:t>线性可分支持向量机</a:t>
            </a:r>
            <a:r>
              <a:rPr lang="zh-CN" altLang="en-US" sz="2400" dirty="0"/>
              <a:t>、</a:t>
            </a:r>
            <a:r>
              <a:rPr lang="zh-CN" altLang="en-US" sz="2400" dirty="0">
                <a:solidFill>
                  <a:srgbClr val="FF0000"/>
                </a:solidFill>
              </a:rPr>
              <a:t>线性支持向量机</a:t>
            </a:r>
            <a:r>
              <a:rPr lang="zh-CN" altLang="en-US" sz="2400" dirty="0"/>
              <a:t>假设这两个空间的元素一一对应，并将输入空间中的输入映射为特征空间中的特征向量。</a:t>
            </a:r>
            <a:endParaRPr lang="en-US" altLang="zh-CN" sz="2400" dirty="0"/>
          </a:p>
          <a:p>
            <a:pPr>
              <a:lnSpc>
                <a:spcPct val="120000"/>
              </a:lnSpc>
              <a:spcBef>
                <a:spcPts val="1200"/>
              </a:spcBef>
            </a:pPr>
            <a:r>
              <a:rPr lang="zh-CN" altLang="en-US" sz="2400" dirty="0">
                <a:solidFill>
                  <a:srgbClr val="FF0000"/>
                </a:solidFill>
              </a:rPr>
              <a:t>非线性支持向量机</a:t>
            </a:r>
            <a:r>
              <a:rPr lang="zh-CN" altLang="en-US" sz="2400" dirty="0"/>
              <a:t>利用一个从输入空间到特征空间的非线性映射将输入映射为特征向量。</a:t>
            </a:r>
            <a:endParaRPr lang="en-US" altLang="zh-CN" sz="2400" dirty="0"/>
          </a:p>
          <a:p>
            <a:pPr>
              <a:lnSpc>
                <a:spcPct val="120000"/>
              </a:lnSpc>
              <a:spcBef>
                <a:spcPts val="1200"/>
              </a:spcBef>
            </a:pPr>
            <a:r>
              <a:rPr lang="zh-CN" altLang="en-US" sz="2400" dirty="0"/>
              <a:t>所以输入都由输入空间转化到特征空间，支持向量机的学习是在</a:t>
            </a:r>
            <a:r>
              <a:rPr lang="zh-CN" altLang="en-US" sz="2400" dirty="0">
                <a:solidFill>
                  <a:srgbClr val="FF0000"/>
                </a:solidFill>
              </a:rPr>
              <a:t>特征空间</a:t>
            </a:r>
            <a:r>
              <a:rPr lang="zh-CN" altLang="en-US" sz="2400" dirty="0"/>
              <a:t>进行的。</a:t>
            </a:r>
            <a:endParaRPr lang="en-US" altLang="zh-CN" sz="2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6600" y="222250"/>
            <a:ext cx="11080750" cy="677863"/>
          </a:xfrm>
        </p:spPr>
        <p:txBody>
          <a:bodyPr/>
          <a:lstStyle/>
          <a:p>
            <a:pPr algn="l"/>
            <a:r>
              <a:rPr lang="zh-CN" altLang="en-US" dirty="0">
                <a:solidFill>
                  <a:schemeClr val="tx1"/>
                </a:solidFill>
              </a:rPr>
              <a:t>线性可分支持向量机</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71500" y="1371600"/>
                <a:ext cx="11245850" cy="5410200"/>
              </a:xfrm>
            </p:spPr>
            <p:txBody>
              <a:bodyPr>
                <a:normAutofit/>
              </a:bodyPr>
              <a:lstStyle/>
              <a:p>
                <a:pPr marL="0" indent="0">
                  <a:lnSpc>
                    <a:spcPct val="120000"/>
                  </a:lnSpc>
                  <a:spcBef>
                    <a:spcPts val="1200"/>
                  </a:spcBef>
                  <a:buNone/>
                </a:pPr>
                <a:r>
                  <a:rPr lang="zh-CN" altLang="en-US" sz="2400" dirty="0"/>
                  <a:t>假设给定一个特征空间上的训练数据集</a:t>
                </a:r>
                <a:endParaRPr lang="en-US" altLang="zh-CN" sz="2400" dirty="0"/>
              </a:p>
              <a:p>
                <a:pPr marL="0" indent="0">
                  <a:lnSpc>
                    <a:spcPct val="120000"/>
                  </a:lnSpc>
                  <a:spcBef>
                    <a:spcPts val="1200"/>
                  </a:spcBef>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𝑇</m:t>
                      </m:r>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1</m:t>
                              </m:r>
                            </m:sub>
                          </m:sSub>
                        </m:e>
                      </m:d>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2</m:t>
                              </m:r>
                            </m:sub>
                          </m:sSub>
                        </m:e>
                      </m:d>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𝑁</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𝑁</m:t>
                              </m:r>
                            </m:sub>
                          </m:sSub>
                        </m:e>
                      </m:d>
                      <m:r>
                        <a:rPr lang="en-US" altLang="zh-CN" sz="2400" i="1">
                          <a:latin typeface="Cambria Math" panose="02040503050406030204" pitchFamily="18" charset="0"/>
                        </a:rPr>
                        <m:t>}</m:t>
                      </m:r>
                    </m:oMath>
                  </m:oMathPara>
                </a14:m>
                <a:endParaRPr lang="en-US" altLang="zh-CN" sz="2400" dirty="0"/>
              </a:p>
              <a:p>
                <a:pPr marL="0" indent="0">
                  <a:lnSpc>
                    <a:spcPct val="120000"/>
                  </a:lnSpc>
                  <a:spcBef>
                    <a:spcPts val="1200"/>
                  </a:spcBef>
                  <a:buNone/>
                </a:pPr>
                <a:r>
                  <a:rPr lang="zh-CN" altLang="en-US" sz="2400" dirty="0"/>
                  <a:t>其中，</a:t>
                </a:r>
                <a:r>
                  <a:rPr lang="en-US" altLang="zh-CN" sz="2400" dirty="0"/>
                  <a:t> </a:t>
                </a:r>
                <a14:m>
                  <m:oMath xmlns:m="http://schemas.openxmlformats.org/officeDocument/2006/math">
                    <m:r>
                      <a:rPr lang="en-US" altLang="zh-CN" sz="2400" i="1">
                        <a:latin typeface="Cambria Math" panose="02040503050406030204" pitchFamily="18" charset="0"/>
                      </a:rPr>
                      <m:t>𝑥</m:t>
                    </m:r>
                    <m:r>
                      <a:rPr lang="en-US" altLang="zh-CN" sz="2400" i="1" baseline="-25000">
                        <a:latin typeface="Cambria Math" panose="02040503050406030204" pitchFamily="18" charset="0"/>
                      </a:rPr>
                      <m:t>𝑖</m:t>
                    </m:r>
                    <m:r>
                      <a:rPr lang="en-US" altLang="zh-CN" sz="2400" i="1">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𝒳</m:t>
                    </m:r>
                  </m:oMath>
                </a14:m>
                <a:r>
                  <a:rPr lang="en-US" altLang="zh-CN" sz="2400" dirty="0">
                    <a:latin typeface="Cambria Math" panose="02040503050406030204" pitchFamily="18" charset="0"/>
                  </a:rPr>
                  <a:t>=R</a:t>
                </a:r>
                <a:r>
                  <a:rPr lang="en-US" altLang="zh-CN" sz="2400" baseline="30000" dirty="0">
                    <a:latin typeface="Cambria Math" panose="02040503050406030204" pitchFamily="18" charset="0"/>
                  </a:rPr>
                  <a:t>n</a:t>
                </a:r>
                <a:r>
                  <a:rPr lang="en-US" altLang="zh-CN" sz="2400" dirty="0">
                    <a:latin typeface="Cambria Math" panose="02040503050406030204" pitchFamily="18" charset="0"/>
                  </a:rPr>
                  <a:t> </a:t>
                </a:r>
                <a:r>
                  <a:rPr lang="zh-CN" altLang="en-US" sz="2400" dirty="0">
                    <a:latin typeface="Cambria Math" panose="02040503050406030204" pitchFamily="18" charset="0"/>
                  </a:rPr>
                  <a:t>，</a:t>
                </a:r>
                <a14:m>
                  <m:oMath xmlns:m="http://schemas.openxmlformats.org/officeDocument/2006/math">
                    <m:r>
                      <a:rPr lang="en-US" altLang="zh-CN" sz="2400" i="1">
                        <a:latin typeface="Cambria Math" panose="02040503050406030204" pitchFamily="18" charset="0"/>
                      </a:rPr>
                      <m:t>𝑦</m:t>
                    </m:r>
                    <m:r>
                      <a:rPr lang="en-US" altLang="zh-CN" sz="2400" i="1" baseline="-25000">
                        <a:latin typeface="Cambria Math" panose="02040503050406030204" pitchFamily="18" charset="0"/>
                      </a:rPr>
                      <m:t>𝑖</m:t>
                    </m:r>
                    <m:r>
                      <a:rPr lang="en-US" altLang="zh-CN" sz="2400" i="1">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𝒴</m:t>
                    </m:r>
                    <m:r>
                      <a:rPr lang="en-US" altLang="zh-CN" sz="2400" i="1">
                        <a:latin typeface="Cambria Math" panose="02040503050406030204" pitchFamily="18" charset="0"/>
                        <a:ea typeface="Cambria Math" panose="02040503050406030204" pitchFamily="18" charset="0"/>
                      </a:rPr>
                      <m:t>=</m:t>
                    </m:r>
                    <m:d>
                      <m:dPr>
                        <m:begChr m:val="{"/>
                        <m:endChr m:val="}"/>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+1,−1</m:t>
                        </m:r>
                      </m:e>
                    </m:d>
                    <m:r>
                      <a:rPr lang="en-US" altLang="zh-CN" sz="2400">
                        <a:latin typeface="Cambria Math" panose="02040503050406030204" pitchFamily="18" charset="0"/>
                        <a:ea typeface="Cambria Math" panose="02040503050406030204" pitchFamily="18" charset="0"/>
                      </a:rPr>
                      <m:t> </m:t>
                    </m:r>
                    <m:r>
                      <a:rPr lang="zh-CN" altLang="en-US"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i</m:t>
                    </m:r>
                    <m:r>
                      <a:rPr lang="en-US" altLang="zh-CN" sz="2400">
                        <a:latin typeface="Cambria Math" panose="02040503050406030204" pitchFamily="18" charset="0"/>
                        <a:ea typeface="Cambria Math" panose="02040503050406030204" pitchFamily="18" charset="0"/>
                      </a:rPr>
                      <m:t>=1,2,</m:t>
                    </m:r>
                    <m:r>
                      <a:rPr lang="en-US" altLang="zh-CN" sz="2400" i="1">
                        <a:latin typeface="Cambria Math" panose="02040503050406030204" pitchFamily="18" charset="0"/>
                        <a:ea typeface="Cambria Math" panose="02040503050406030204" pitchFamily="18" charset="0"/>
                      </a:rPr>
                      <m:t>∙∙∙</m:t>
                    </m:r>
                    <m:r>
                      <a:rPr lang="en-US" altLang="zh-CN" sz="2400">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N</m:t>
                    </m:r>
                  </m:oMath>
                </a14:m>
                <a:r>
                  <a:rPr lang="zh-CN" altLang="en-US" sz="2400" dirty="0"/>
                  <a:t>。</a:t>
                </a:r>
                <a:r>
                  <a:rPr lang="en-US" altLang="zh-CN" sz="2400" dirty="0"/>
                  <a:t> </a:t>
                </a:r>
                <a14:m>
                  <m:oMath xmlns:m="http://schemas.openxmlformats.org/officeDocument/2006/math">
                    <m:r>
                      <a:rPr lang="en-US" altLang="zh-CN" sz="2400" i="1">
                        <a:latin typeface="Cambria Math" panose="02040503050406030204" pitchFamily="18" charset="0"/>
                      </a:rPr>
                      <m:t>𝑥</m:t>
                    </m:r>
                    <m:r>
                      <a:rPr lang="en-US" altLang="zh-CN" sz="2400" i="1" baseline="-25000">
                        <a:latin typeface="Cambria Math" panose="02040503050406030204" pitchFamily="18" charset="0"/>
                      </a:rPr>
                      <m:t>𝑖</m:t>
                    </m:r>
                  </m:oMath>
                </a14:m>
                <a:r>
                  <a:rPr lang="zh-CN" altLang="en-US" sz="2400" dirty="0"/>
                  <a:t>为第</a:t>
                </a:r>
                <a14:m>
                  <m:oMath xmlns:m="http://schemas.openxmlformats.org/officeDocument/2006/math">
                    <m:r>
                      <a:rPr lang="en-US" altLang="zh-CN" sz="2400" i="1">
                        <a:latin typeface="Cambria Math" panose="02040503050406030204" pitchFamily="18" charset="0"/>
                      </a:rPr>
                      <m:t>𝑖</m:t>
                    </m:r>
                  </m:oMath>
                </a14:m>
                <a:r>
                  <a:rPr lang="zh-CN" altLang="en-US" sz="2400" dirty="0"/>
                  <a:t>个特征向量</a:t>
                </a:r>
                <a:r>
                  <a:rPr lang="en-US" altLang="zh-CN" sz="2400" dirty="0"/>
                  <a:t>,</a:t>
                </a:r>
                <a:r>
                  <a:rPr lang="zh-CN" altLang="en-US" sz="2400" dirty="0"/>
                  <a:t>也称为实例</a:t>
                </a:r>
                <a:r>
                  <a:rPr lang="en-US" altLang="zh-CN" sz="2400" dirty="0"/>
                  <a:t>, </a:t>
                </a:r>
                <a14:m>
                  <m:oMath xmlns:m="http://schemas.openxmlformats.org/officeDocument/2006/math">
                    <m:r>
                      <a:rPr lang="en-US" altLang="zh-CN" sz="2400" i="1">
                        <a:latin typeface="Cambria Math" panose="02040503050406030204" pitchFamily="18" charset="0"/>
                      </a:rPr>
                      <m:t>𝑦</m:t>
                    </m:r>
                    <m:r>
                      <a:rPr lang="en-US" altLang="zh-CN" sz="2400" i="1" baseline="-25000">
                        <a:latin typeface="Cambria Math" panose="02040503050406030204" pitchFamily="18" charset="0"/>
                      </a:rPr>
                      <m:t>𝑖</m:t>
                    </m:r>
                  </m:oMath>
                </a14:m>
                <a:r>
                  <a:rPr lang="zh-CN" altLang="en-US" sz="2400" dirty="0"/>
                  <a:t>为</a:t>
                </a:r>
                <a14:m>
                  <m:oMath xmlns:m="http://schemas.openxmlformats.org/officeDocument/2006/math">
                    <m:r>
                      <a:rPr lang="en-US" altLang="zh-CN" sz="2400" i="1">
                        <a:latin typeface="Cambria Math" panose="02040503050406030204" pitchFamily="18" charset="0"/>
                      </a:rPr>
                      <m:t>𝑥</m:t>
                    </m:r>
                    <m:r>
                      <a:rPr lang="en-US" altLang="zh-CN" sz="2400" i="1" baseline="-25000">
                        <a:latin typeface="Cambria Math" panose="02040503050406030204" pitchFamily="18" charset="0"/>
                      </a:rPr>
                      <m:t>𝑖</m:t>
                    </m:r>
                  </m:oMath>
                </a14:m>
                <a:r>
                  <a:rPr lang="zh-CN" altLang="en-US" sz="2400" dirty="0"/>
                  <a:t>的类标记</a:t>
                </a:r>
                <a:r>
                  <a:rPr lang="en-US" altLang="zh-CN" sz="2400" dirty="0"/>
                  <a:t>,</a:t>
                </a:r>
                <a:r>
                  <a:rPr lang="zh-CN" altLang="en-US" sz="2400" dirty="0"/>
                  <a:t>当</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=+1</m:t>
                    </m:r>
                    <m:r>
                      <a:rPr lang="zh-CN" altLang="en-US" sz="2400" i="1">
                        <a:latin typeface="Cambria Math" panose="02040503050406030204" pitchFamily="18" charset="0"/>
                      </a:rPr>
                      <m:t>时</m:t>
                    </m:r>
                  </m:oMath>
                </a14:m>
                <a:r>
                  <a:rPr lang="zh-CN" altLang="en-US" sz="2400" dirty="0"/>
                  <a:t>，称</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oMath>
                </a14:m>
                <a:r>
                  <a:rPr lang="zh-CN" altLang="en-US" sz="2400" dirty="0"/>
                  <a:t>为正例；当</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=−1</m:t>
                    </m:r>
                    <m:r>
                      <a:rPr lang="zh-CN" altLang="en-US" sz="2400" i="1">
                        <a:latin typeface="Cambria Math" panose="02040503050406030204" pitchFamily="18" charset="0"/>
                      </a:rPr>
                      <m:t>时</m:t>
                    </m:r>
                  </m:oMath>
                </a14:m>
                <a:r>
                  <a:rPr lang="zh-CN" altLang="en-US" sz="2400" dirty="0"/>
                  <a:t>，称</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oMath>
                </a14:m>
                <a:r>
                  <a:rPr lang="zh-CN" altLang="en-US" sz="2400" dirty="0"/>
                  <a:t>为负例，</a:t>
                </a:r>
                <a14:m>
                  <m:oMath xmlns:m="http://schemas.openxmlformats.org/officeDocument/2006/math">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e>
                    </m:d>
                  </m:oMath>
                </a14:m>
                <a:r>
                  <a:rPr lang="zh-CN" altLang="en-US" sz="2400" dirty="0"/>
                  <a:t>称为样本点。再假设训练数据集是</a:t>
                </a:r>
                <a:r>
                  <a:rPr lang="zh-CN" altLang="en-US" sz="2400" dirty="0">
                    <a:solidFill>
                      <a:srgbClr val="FF0000"/>
                    </a:solidFill>
                  </a:rPr>
                  <a:t>线性可分</a:t>
                </a:r>
                <a:r>
                  <a:rPr lang="zh-CN" altLang="en-US" sz="2400" dirty="0"/>
                  <a:t>的。</a:t>
                </a:r>
                <a:endParaRPr lang="en-US" altLang="zh-CN" sz="2400" dirty="0"/>
              </a:p>
              <a:p>
                <a:pPr>
                  <a:lnSpc>
                    <a:spcPct val="120000"/>
                  </a:lnSpc>
                  <a:spcBef>
                    <a:spcPts val="1200"/>
                  </a:spcBef>
                </a:pPr>
                <a:r>
                  <a:rPr lang="zh-CN" altLang="en-US" sz="2400" dirty="0"/>
                  <a:t>学习的目标是在特征空间中找到一个分离超平面，能将实例分到不同的类。分离超平面对应于方程</a:t>
                </a:r>
                <a14:m>
                  <m:oMath xmlns:m="http://schemas.openxmlformats.org/officeDocument/2006/math">
                    <m:r>
                      <a:rPr lang="en-US" altLang="zh-CN" sz="2400" i="1">
                        <a:latin typeface="Cambria Math" panose="02040503050406030204" pitchFamily="18" charset="0"/>
                      </a:rPr>
                      <m:t>𝑤</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𝑥</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𝑏</m:t>
                    </m:r>
                    <m:r>
                      <a:rPr lang="en-US" altLang="zh-CN" sz="2400" i="1">
                        <a:latin typeface="Cambria Math" panose="02040503050406030204" pitchFamily="18" charset="0"/>
                        <a:ea typeface="Cambria Math" panose="02040503050406030204" pitchFamily="18" charset="0"/>
                      </a:rPr>
                      <m:t>=0，</m:t>
                    </m:r>
                  </m:oMath>
                </a14:m>
                <a:r>
                  <a:rPr lang="zh-CN" altLang="en-US" sz="2400" dirty="0"/>
                  <a:t>它由法向量</a:t>
                </a:r>
                <a14:m>
                  <m:oMath xmlns:m="http://schemas.openxmlformats.org/officeDocument/2006/math">
                    <m:r>
                      <a:rPr lang="en-US" altLang="zh-CN" sz="2400" i="1">
                        <a:latin typeface="Cambria Math" panose="02040503050406030204" pitchFamily="18" charset="0"/>
                      </a:rPr>
                      <m:t>𝑤</m:t>
                    </m:r>
                  </m:oMath>
                </a14:m>
                <a:r>
                  <a:rPr lang="zh-CN" altLang="en-US" sz="2400" dirty="0"/>
                  <a:t>和截距</a:t>
                </a:r>
                <a14:m>
                  <m:oMath xmlns:m="http://schemas.openxmlformats.org/officeDocument/2006/math">
                    <m:r>
                      <a:rPr lang="en-US" altLang="zh-CN" sz="2400" i="1">
                        <a:latin typeface="Cambria Math" panose="02040503050406030204" pitchFamily="18" charset="0"/>
                        <a:ea typeface="Cambria Math" panose="02040503050406030204" pitchFamily="18" charset="0"/>
                      </a:rPr>
                      <m:t>𝑏</m:t>
                    </m:r>
                  </m:oMath>
                </a14:m>
                <a:r>
                  <a:rPr lang="zh-CN" altLang="en-US" sz="2400" dirty="0"/>
                  <a:t>决定，可用</a:t>
                </a:r>
                <a14:m>
                  <m:oMath xmlns:m="http://schemas.openxmlformats.org/officeDocument/2006/math">
                    <m:d>
                      <m:dPr>
                        <m:ctrlPr>
                          <a:rPr lang="en-US" altLang="zh-CN" sz="2400" i="1">
                            <a:latin typeface="Cambria Math" panose="02040503050406030204" pitchFamily="18" charset="0"/>
                          </a:rPr>
                        </m:ctrlPr>
                      </m:dPr>
                      <m:e>
                        <m:r>
                          <a:rPr lang="en-US" altLang="zh-CN" sz="2400" i="1">
                            <a:latin typeface="Cambria Math" panose="02040503050406030204" pitchFamily="18" charset="0"/>
                          </a:rPr>
                          <m:t>𝑤</m:t>
                        </m:r>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𝑏</m:t>
                        </m:r>
                      </m:e>
                    </m:d>
                  </m:oMath>
                </a14:m>
                <a:r>
                  <a:rPr lang="zh-CN" altLang="en-US" sz="2400" dirty="0"/>
                  <a:t>来表示。分离超平面将特征空间划分为两部分，一部分是正类，一部分是负类。法向量指向的一侧为正类，另一侧为负类。</a:t>
                </a: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71500" y="1371600"/>
                <a:ext cx="11245850" cy="5410200"/>
              </a:xfrm>
              <a:blipFill>
                <a:blip r:embed="rId3"/>
                <a:stretch>
                  <a:fillRect l="-1030" t="-225" r="-325"/>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15</a:t>
            </a:fld>
            <a:endParaRPr lang="en-US" sz="1200">
              <a:solidFill>
                <a:prstClr val="black">
                  <a:tint val="75000"/>
                </a:prstClr>
              </a:solidFill>
              <a:latin typeface="Calibri" panose="020F05020202040302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222250"/>
            <a:ext cx="11131550" cy="677863"/>
          </a:xfrm>
        </p:spPr>
        <p:txBody>
          <a:bodyPr/>
          <a:lstStyle/>
          <a:p>
            <a:pPr algn="l"/>
            <a:r>
              <a:rPr lang="zh-CN" altLang="en-US" dirty="0">
                <a:solidFill>
                  <a:schemeClr val="tx1"/>
                </a:solidFill>
              </a:rPr>
              <a:t>线性可分支持向量机</a:t>
            </a:r>
          </a:p>
        </p:txBody>
      </p:sp>
      <p:sp>
        <p:nvSpPr>
          <p:cNvPr id="3" name="内容占位符 2"/>
          <p:cNvSpPr>
            <a:spLocks noGrp="1"/>
          </p:cNvSpPr>
          <p:nvPr>
            <p:ph idx="1"/>
          </p:nvPr>
        </p:nvSpPr>
        <p:spPr>
          <a:xfrm>
            <a:off x="787400" y="1371600"/>
            <a:ext cx="11029950" cy="4610100"/>
          </a:xfrm>
        </p:spPr>
        <p:txBody>
          <a:bodyPr>
            <a:normAutofit/>
          </a:bodyPr>
          <a:lstStyle/>
          <a:p>
            <a:pPr>
              <a:lnSpc>
                <a:spcPct val="150000"/>
              </a:lnSpc>
              <a:spcBef>
                <a:spcPts val="1200"/>
              </a:spcBef>
            </a:pPr>
            <a:r>
              <a:rPr lang="zh-CN" altLang="en-US" sz="2400" dirty="0"/>
              <a:t>当训练数据集线性可分时，存在无穷个分离超平面可将两类数据正确分开。</a:t>
            </a:r>
            <a:endParaRPr lang="en-US" altLang="zh-CN" sz="2400" dirty="0"/>
          </a:p>
          <a:p>
            <a:pPr>
              <a:lnSpc>
                <a:spcPct val="150000"/>
              </a:lnSpc>
              <a:spcBef>
                <a:spcPts val="1200"/>
              </a:spcBef>
            </a:pPr>
            <a:r>
              <a:rPr lang="zh-CN" altLang="en-US" sz="2400" dirty="0"/>
              <a:t>感知机利用</a:t>
            </a:r>
            <a:r>
              <a:rPr lang="zh-CN" altLang="en-US" sz="2400" dirty="0">
                <a:solidFill>
                  <a:srgbClr val="FF0000"/>
                </a:solidFill>
              </a:rPr>
              <a:t>误分类最小</a:t>
            </a:r>
            <a:r>
              <a:rPr lang="zh-CN" altLang="en-US" sz="2400" dirty="0"/>
              <a:t>的策略，求得分离超平面，不过这时的解有无穷多个。</a:t>
            </a:r>
            <a:endParaRPr lang="en-US" altLang="zh-CN" sz="2400" dirty="0"/>
          </a:p>
          <a:p>
            <a:pPr>
              <a:lnSpc>
                <a:spcPct val="150000"/>
              </a:lnSpc>
              <a:spcBef>
                <a:spcPts val="1200"/>
              </a:spcBef>
            </a:pPr>
            <a:r>
              <a:rPr lang="zh-CN" altLang="en-US" sz="2400" dirty="0"/>
              <a:t>线性可分支持向量机利用</a:t>
            </a:r>
            <a:r>
              <a:rPr lang="zh-CN" altLang="en-US" sz="2400" dirty="0">
                <a:solidFill>
                  <a:srgbClr val="FF0000"/>
                </a:solidFill>
              </a:rPr>
              <a:t>间隔最大化</a:t>
            </a:r>
            <a:r>
              <a:rPr lang="zh-CN" altLang="en-US" sz="2400" dirty="0"/>
              <a:t>求最优分离超平面，这时解是唯一的。</a:t>
            </a:r>
            <a:endParaRPr lang="en-US" altLang="zh-CN" sz="2400" dirty="0"/>
          </a:p>
        </p:txBody>
      </p:sp>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16</a:t>
            </a:fld>
            <a:endParaRPr lang="en-US" sz="1200">
              <a:solidFill>
                <a:prstClr val="black">
                  <a:tint val="75000"/>
                </a:prstClr>
              </a:solidFill>
              <a:latin typeface="Calibri" panose="020F05020202040302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33483" y="1323425"/>
                <a:ext cx="10515600" cy="4351338"/>
              </a:xfrm>
            </p:spPr>
            <p:txBody>
              <a:bodyPr>
                <a:normAutofit lnSpcReduction="10000"/>
              </a:bodyPr>
              <a:lstStyle/>
              <a:p>
                <a:pPr marL="0" indent="0">
                  <a:lnSpc>
                    <a:spcPct val="130000"/>
                  </a:lnSpc>
                  <a:buNone/>
                </a:pPr>
                <a:r>
                  <a:rPr lang="zh-CN" altLang="en-US" sz="2400" b="1" dirty="0"/>
                  <a:t>定义</a:t>
                </a:r>
                <a:r>
                  <a:rPr lang="en-US" altLang="zh-CN" sz="2400" b="1" dirty="0"/>
                  <a:t>4.1</a:t>
                </a:r>
                <a:r>
                  <a:rPr lang="zh-CN" altLang="en-US" sz="2400" dirty="0"/>
                  <a:t>（线性可分支持向量机）给定线性可分训练数据集，通过</a:t>
                </a:r>
                <a:r>
                  <a:rPr lang="zh-CN" altLang="en-US" sz="2400" b="1" dirty="0"/>
                  <a:t>间隔最大化</a:t>
                </a:r>
                <a:r>
                  <a:rPr lang="zh-CN" altLang="en-US" sz="2400" dirty="0"/>
                  <a:t>或等价地求解相应的凸二次规划问题学习得到的分离超平面为</a:t>
                </a:r>
                <a:endParaRPr lang="en-US" altLang="zh-CN" sz="2400" dirty="0"/>
              </a:p>
              <a:p>
                <a:pPr marL="0" indent="0" algn="ctr">
                  <a:lnSpc>
                    <a:spcPct val="120000"/>
                  </a:lnSpc>
                  <a:buNone/>
                </a:pPr>
                <a:endParaRPr lang="en-US" altLang="zh-CN" sz="2400" i="1" dirty="0"/>
              </a:p>
              <a:p>
                <a:pPr marL="0" indent="0" algn="ctr">
                  <a:lnSpc>
                    <a:spcPct val="120000"/>
                  </a:lnSpc>
                  <a:buNone/>
                </a:pP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𝑤</m:t>
                          </m:r>
                        </m:e>
                        <m:sup>
                          <m:r>
                            <a:rPr lang="en-US" altLang="zh-CN" sz="2400" b="0" i="1" smtClean="0">
                              <a:latin typeface="Cambria Math" panose="02040503050406030204" pitchFamily="18" charset="0"/>
                            </a:rPr>
                            <m:t>∗</m:t>
                          </m:r>
                        </m:sup>
                      </m:sSup>
                      <m:r>
                        <a:rPr lang="en-US" altLang="zh-CN" sz="240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𝑏</m:t>
                          </m:r>
                        </m:e>
                        <m:sup>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=0     (4.1)</m:t>
                      </m:r>
                    </m:oMath>
                  </m:oMathPara>
                </a14:m>
                <a:endParaRPr lang="en-US" altLang="zh-CN" sz="2400" dirty="0"/>
              </a:p>
              <a:p>
                <a:pPr marL="0" indent="0" algn="ctr">
                  <a:lnSpc>
                    <a:spcPct val="120000"/>
                  </a:lnSpc>
                  <a:buNone/>
                </a:pPr>
                <a:endParaRPr lang="en-US" altLang="zh-CN" sz="2400" dirty="0"/>
              </a:p>
              <a:p>
                <a:pPr marL="0" indent="0">
                  <a:lnSpc>
                    <a:spcPct val="120000"/>
                  </a:lnSpc>
                  <a:buNone/>
                </a:pPr>
                <a:r>
                  <a:rPr lang="zh-CN" altLang="en-US" sz="2400" dirty="0"/>
                  <a:t>以及相应的分类决策函数</a:t>
                </a:r>
                <a:endParaRPr lang="en-US" altLang="zh-CN" sz="2400" dirty="0"/>
              </a:p>
              <a:p>
                <a:pPr marL="0" indent="0" algn="ctr">
                  <a:lnSpc>
                    <a:spcPct val="120000"/>
                  </a:lnSpc>
                  <a:buNone/>
                </a:pPr>
                <a14:m>
                  <m:oMath xmlns:m="http://schemas.openxmlformats.org/officeDocument/2006/math">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𝑠𝑖𝑔𝑛</m:t>
                    </m:r>
                    <m:d>
                      <m:dPr>
                        <m:ctrlPr>
                          <a:rPr lang="en-US" altLang="zh-CN" sz="2400" b="0" i="1" smtClean="0">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𝑤</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r>
                          <a:rPr lang="en-US" altLang="zh-CN" sz="2400" i="1">
                            <a:latin typeface="Cambria Math" panose="02040503050406030204" pitchFamily="18" charset="0"/>
                          </a:rPr>
                          <m:t>𝑥</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𝑏</m:t>
                            </m:r>
                          </m:e>
                          <m:sup>
                            <m:r>
                              <a:rPr lang="en-US" altLang="zh-CN" sz="2400" i="1">
                                <a:latin typeface="Cambria Math" panose="02040503050406030204" pitchFamily="18" charset="0"/>
                              </a:rPr>
                              <m:t>∗</m:t>
                            </m:r>
                          </m:sup>
                        </m:sSup>
                      </m:e>
                    </m:d>
                    <m:r>
                      <a:rPr lang="en-US" altLang="zh-CN" sz="2400" b="0" i="0" smtClean="0">
                        <a:latin typeface="Cambria Math" panose="02040503050406030204" pitchFamily="18" charset="0"/>
                      </a:rPr>
                      <m:t>     (4.2)</m:t>
                    </m:r>
                  </m:oMath>
                </a14:m>
                <a:r>
                  <a:rPr lang="en-US" altLang="zh-CN" sz="2400" dirty="0"/>
                  <a:t> </a:t>
                </a:r>
              </a:p>
              <a:p>
                <a:pPr marL="0" indent="0">
                  <a:lnSpc>
                    <a:spcPct val="120000"/>
                  </a:lnSpc>
                  <a:buNone/>
                </a:pPr>
                <a:endParaRPr lang="en-US" altLang="zh-CN" sz="2400" dirty="0"/>
              </a:p>
              <a:p>
                <a:pPr marL="0" indent="0">
                  <a:lnSpc>
                    <a:spcPct val="120000"/>
                  </a:lnSpc>
                  <a:buNone/>
                </a:pPr>
                <a:r>
                  <a:rPr lang="zh-CN" altLang="en-US" sz="2400" dirty="0"/>
                  <a:t>称为线性可分支持向量机。</a:t>
                </a: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33483" y="1323425"/>
                <a:ext cx="10515600" cy="4351338"/>
              </a:xfrm>
              <a:blipFill>
                <a:blip r:embed="rId3"/>
                <a:stretch>
                  <a:fillRect l="-928" t="-280" b="-560"/>
                </a:stretch>
              </a:blipFill>
            </p:spPr>
            <p:txBody>
              <a:bodyPr/>
              <a:lstStyle/>
              <a:p>
                <a:r>
                  <a:rPr lang="zh-CN" altLang="en-US">
                    <a:noFill/>
                  </a:rPr>
                  <a:t> </a:t>
                </a:r>
              </a:p>
            </p:txBody>
          </p:sp>
        </mc:Fallback>
      </mc:AlternateContent>
      <p:sp>
        <p:nvSpPr>
          <p:cNvPr id="8" name="标题 1"/>
          <p:cNvSpPr txBox="1"/>
          <p:nvPr/>
        </p:nvSpPr>
        <p:spPr>
          <a:xfrm>
            <a:off x="633483" y="-9365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Aft>
                <a:spcPct val="0"/>
              </a:spcAft>
            </a:pPr>
            <a:r>
              <a:rPr lang="zh-CN" altLang="en-US" sz="3600" b="1" dirty="0"/>
              <a:t>线性可分支持向量机定义</a:t>
            </a:r>
          </a:p>
        </p:txBody>
      </p:sp>
    </p:spTree>
    <p:extLst>
      <p:ext uri="{BB962C8B-B14F-4D97-AF65-F5344CB8AC3E}">
        <p14:creationId xmlns:p14="http://schemas.microsoft.com/office/powerpoint/2010/main" val="2377609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5141" y="1315881"/>
            <a:ext cx="11094708" cy="1921378"/>
          </a:xfrm>
        </p:spPr>
        <p:txBody>
          <a:bodyPr/>
          <a:lstStyle/>
          <a:p>
            <a:pPr>
              <a:lnSpc>
                <a:spcPct val="120000"/>
              </a:lnSpc>
            </a:pPr>
            <a:r>
              <a:rPr lang="zh-CN" altLang="en-US" sz="2400" dirty="0"/>
              <a:t>如图，有</a:t>
            </a:r>
            <a:r>
              <a:rPr lang="en-US" altLang="zh-CN" sz="2400" dirty="0"/>
              <a:t>A</a:t>
            </a:r>
            <a:r>
              <a:rPr lang="zh-CN" altLang="en-US" sz="2400" dirty="0"/>
              <a:t>、</a:t>
            </a:r>
            <a:r>
              <a:rPr lang="en-US" altLang="zh-CN" sz="2400" dirty="0"/>
              <a:t>B</a:t>
            </a:r>
            <a:r>
              <a:rPr lang="zh-CN" altLang="en-US" sz="2400" dirty="0"/>
              <a:t>、</a:t>
            </a:r>
            <a:r>
              <a:rPr lang="en-US" altLang="zh-CN" sz="2400" dirty="0"/>
              <a:t>C</a:t>
            </a:r>
            <a:r>
              <a:rPr lang="zh-CN" altLang="en-US" sz="2400" dirty="0"/>
              <a:t>三个点，表示</a:t>
            </a:r>
            <a:r>
              <a:rPr lang="en-US" altLang="zh-CN" sz="2400" dirty="0"/>
              <a:t>3</a:t>
            </a:r>
            <a:r>
              <a:rPr lang="zh-CN" altLang="en-US" sz="2400" dirty="0"/>
              <a:t>个实例，均在分离超平面的正类一侧，预测它们的类。点</a:t>
            </a:r>
            <a:r>
              <a:rPr lang="en-US" altLang="zh-CN" sz="2400" dirty="0"/>
              <a:t>A</a:t>
            </a:r>
            <a:r>
              <a:rPr lang="zh-CN" altLang="en-US" sz="2400" dirty="0"/>
              <a:t>距分离超平面较远，若预测该点为正类，就比较确信预测是正确的；点</a:t>
            </a:r>
            <a:r>
              <a:rPr lang="en-US" altLang="zh-CN" sz="2400" dirty="0"/>
              <a:t>C</a:t>
            </a:r>
            <a:r>
              <a:rPr lang="zh-CN" altLang="en-US" sz="2400" dirty="0"/>
              <a:t>距分离超平面较近，若预测该点为正类就不那么确信；点</a:t>
            </a:r>
            <a:r>
              <a:rPr lang="en-US" altLang="zh-CN" sz="2400" dirty="0"/>
              <a:t>B</a:t>
            </a:r>
            <a:r>
              <a:rPr lang="zh-CN" altLang="en-US" sz="2400" dirty="0"/>
              <a:t>介于</a:t>
            </a:r>
            <a:r>
              <a:rPr lang="en-US" altLang="zh-CN" sz="2400" dirty="0"/>
              <a:t>A</a:t>
            </a:r>
            <a:r>
              <a:rPr lang="zh-CN" altLang="en-US" sz="2400" dirty="0"/>
              <a:t>与</a:t>
            </a:r>
            <a:r>
              <a:rPr lang="en-US" altLang="zh-CN" sz="2400" dirty="0"/>
              <a:t>C</a:t>
            </a:r>
            <a:r>
              <a:rPr lang="zh-CN" altLang="en-US" sz="2400" dirty="0"/>
              <a:t>之间，预测其为正类的确信度也在</a:t>
            </a:r>
            <a:r>
              <a:rPr lang="en-US" altLang="zh-CN" sz="2400" dirty="0"/>
              <a:t>A</a:t>
            </a:r>
            <a:r>
              <a:rPr lang="zh-CN" altLang="en-US" sz="2400" dirty="0"/>
              <a:t>与</a:t>
            </a:r>
            <a:r>
              <a:rPr lang="en-US" altLang="zh-CN" sz="2400" dirty="0"/>
              <a:t>C</a:t>
            </a:r>
            <a:r>
              <a:rPr lang="zh-CN" altLang="en-US" sz="2400" dirty="0"/>
              <a:t>之间。</a:t>
            </a:r>
            <a:endParaRPr lang="en-US" altLang="zh-CN" sz="2400" dirty="0"/>
          </a:p>
        </p:txBody>
      </p:sp>
      <p:sp>
        <p:nvSpPr>
          <p:cNvPr id="10" name="标题 1"/>
          <p:cNvSpPr txBox="1"/>
          <p:nvPr/>
        </p:nvSpPr>
        <p:spPr>
          <a:xfrm>
            <a:off x="455141" y="297529"/>
            <a:ext cx="10515600" cy="46431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Aft>
                <a:spcPct val="0"/>
              </a:spcAft>
            </a:pPr>
            <a:r>
              <a:rPr lang="zh-CN" altLang="en-US" sz="3600" b="1" dirty="0"/>
              <a:t>函数间隔</a:t>
            </a:r>
          </a:p>
        </p:txBody>
      </p:sp>
      <mc:AlternateContent xmlns:mc="http://schemas.openxmlformats.org/markup-compatibility/2006">
        <mc:Choice xmlns:a14="http://schemas.microsoft.com/office/drawing/2010/main" Requires="a14">
          <p:sp>
            <p:nvSpPr>
              <p:cNvPr id="5" name="内容占位符 2">
                <a:extLst>
                  <a:ext uri="{FF2B5EF4-FFF2-40B4-BE49-F238E27FC236}">
                    <a16:creationId xmlns:a16="http://schemas.microsoft.com/office/drawing/2014/main" id="{8ED8E1A2-DCCA-261A-9D91-D2F449E85109}"/>
                  </a:ext>
                </a:extLst>
              </p:cNvPr>
              <p:cNvSpPr txBox="1">
                <a:spLocks/>
              </p:cNvSpPr>
              <p:nvPr/>
            </p:nvSpPr>
            <p:spPr>
              <a:xfrm>
                <a:off x="455141" y="3429000"/>
                <a:ext cx="10515600" cy="2537972"/>
              </a:xfrm>
              <a:prstGeom prst="rect">
                <a:avLst/>
              </a:prstGeom>
            </p:spPr>
            <p:txBody>
              <a:bodyPr/>
              <a:lstStyle>
                <a:lvl1pPr marL="341630" indent="-341630" algn="l" rtl="0" eaLnBrk="0" fontAlgn="base" hangingPunct="0">
                  <a:spcBef>
                    <a:spcPct val="20000"/>
                  </a:spcBef>
                  <a:spcAft>
                    <a:spcPct val="0"/>
                  </a:spcAft>
                  <a:buChar char="•"/>
                  <a:defRPr sz="3200">
                    <a:solidFill>
                      <a:schemeClr val="tx1"/>
                    </a:solidFill>
                    <a:latin typeface="+mj-ea"/>
                    <a:ea typeface="+mj-ea"/>
                    <a:cs typeface="+mn-cs"/>
                  </a:defRPr>
                </a:lvl1pPr>
                <a:lvl2pPr marL="741680" indent="-284480" algn="l" rtl="0" eaLnBrk="0" fontAlgn="base" hangingPunct="0">
                  <a:spcBef>
                    <a:spcPct val="20000"/>
                  </a:spcBef>
                  <a:spcAft>
                    <a:spcPct val="0"/>
                  </a:spcAft>
                  <a:buChar char="–"/>
                  <a:defRPr sz="2800" b="1">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zh-CN" altLang="en-US" sz="2400" kern="0" dirty="0"/>
                  <a:t>点到分离超平面的远近：</a:t>
                </a:r>
                <a14:m>
                  <m:oMath xmlns:m="http://schemas.openxmlformats.org/officeDocument/2006/math">
                    <m:d>
                      <m:dPr>
                        <m:begChr m:val="|"/>
                        <m:endChr m:val="|"/>
                        <m:ctrlPr>
                          <a:rPr lang="en-US" altLang="zh-CN" sz="2400" i="1" kern="0" smtClean="0">
                            <a:latin typeface="Cambria Math" panose="02040503050406030204" pitchFamily="18" charset="0"/>
                          </a:rPr>
                        </m:ctrlPr>
                      </m:dPr>
                      <m:e>
                        <m:r>
                          <a:rPr lang="en-US" altLang="zh-CN" sz="2400" b="0" i="1" kern="0" smtClean="0">
                            <a:latin typeface="Cambria Math" panose="02040503050406030204" pitchFamily="18" charset="0"/>
                          </a:rPr>
                          <m:t>𝑤</m:t>
                        </m:r>
                        <m:r>
                          <a:rPr lang="en-US" altLang="zh-CN" sz="2400" b="0" i="1" kern="0" smtClean="0">
                            <a:latin typeface="Cambria Math" panose="02040503050406030204" pitchFamily="18" charset="0"/>
                          </a:rPr>
                          <m:t>∙</m:t>
                        </m:r>
                        <m:r>
                          <a:rPr lang="en-US" altLang="zh-CN" sz="2400" b="0" i="1" kern="0" smtClean="0">
                            <a:latin typeface="Cambria Math" panose="02040503050406030204" pitchFamily="18" charset="0"/>
                          </a:rPr>
                          <m:t>𝑥</m:t>
                        </m:r>
                        <m:r>
                          <a:rPr lang="en-US" altLang="zh-CN" sz="2400" b="0" i="1" kern="0" smtClean="0">
                            <a:latin typeface="Cambria Math" panose="02040503050406030204" pitchFamily="18" charset="0"/>
                          </a:rPr>
                          <m:t>+</m:t>
                        </m:r>
                        <m:r>
                          <a:rPr lang="en-US" altLang="zh-CN" sz="2400" b="0" i="1" kern="0" smtClean="0">
                            <a:latin typeface="Cambria Math" panose="02040503050406030204" pitchFamily="18" charset="0"/>
                          </a:rPr>
                          <m:t>𝑏</m:t>
                        </m:r>
                      </m:e>
                    </m:d>
                  </m:oMath>
                </a14:m>
                <a:r>
                  <a:rPr lang="zh-CN" altLang="en-US" sz="2400" kern="0" dirty="0"/>
                  <a:t>                   表示分类预测的确信程度</a:t>
                </a:r>
                <a:endParaRPr lang="en-US" altLang="zh-CN" sz="2400" kern="0" dirty="0"/>
              </a:p>
              <a:p>
                <a14:m>
                  <m:oMath xmlns:m="http://schemas.openxmlformats.org/officeDocument/2006/math">
                    <m:r>
                      <a:rPr lang="en-US" altLang="zh-CN" sz="2400" b="0" i="1" kern="0" smtClean="0">
                        <a:latin typeface="Cambria Math" panose="02040503050406030204" pitchFamily="18" charset="0"/>
                      </a:rPr>
                      <m:t>𝑤</m:t>
                    </m:r>
                    <m:r>
                      <a:rPr lang="en-US" altLang="zh-CN" sz="2400" b="0" i="1" kern="0" smtClean="0">
                        <a:latin typeface="Cambria Math" panose="02040503050406030204" pitchFamily="18" charset="0"/>
                      </a:rPr>
                      <m:t>∙</m:t>
                    </m:r>
                    <m:r>
                      <a:rPr lang="en-US" altLang="zh-CN" sz="2400" b="0" i="1" kern="0" smtClean="0">
                        <a:latin typeface="Cambria Math" panose="02040503050406030204" pitchFamily="18" charset="0"/>
                      </a:rPr>
                      <m:t>𝑥</m:t>
                    </m:r>
                    <m:r>
                      <a:rPr lang="en-US" altLang="zh-CN" sz="2400" b="0" i="1" kern="0" smtClean="0">
                        <a:latin typeface="Cambria Math" panose="02040503050406030204" pitchFamily="18" charset="0"/>
                      </a:rPr>
                      <m:t>+</m:t>
                    </m:r>
                    <m:r>
                      <a:rPr lang="en-US" altLang="zh-CN" sz="2400" b="0" i="1" kern="0" smtClean="0">
                        <a:latin typeface="Cambria Math" panose="02040503050406030204" pitchFamily="18" charset="0"/>
                      </a:rPr>
                      <m:t>𝑏</m:t>
                    </m:r>
                  </m:oMath>
                </a14:m>
                <a:r>
                  <a:rPr lang="zh-CN" altLang="en-US" sz="2400" kern="0" dirty="0"/>
                  <a:t>的符号与类标记</a:t>
                </a:r>
                <a:r>
                  <a:rPr lang="en-US" altLang="zh-CN" sz="2400" kern="0" dirty="0"/>
                  <a:t>y</a:t>
                </a:r>
                <a:r>
                  <a:rPr lang="zh-CN" altLang="en-US" sz="2400" kern="0" dirty="0"/>
                  <a:t>的符号是否一致             表示分类是否正确</a:t>
                </a:r>
                <a:endParaRPr lang="en-US" altLang="zh-CN" sz="2400" kern="0" dirty="0"/>
              </a:p>
              <a:p>
                <a:r>
                  <a:rPr lang="zh-CN" altLang="en-US" sz="2400" kern="0" dirty="0"/>
                  <a:t>所以可用</a:t>
                </a:r>
                <a14:m>
                  <m:oMath xmlns:m="http://schemas.openxmlformats.org/officeDocument/2006/math">
                    <m:r>
                      <m:rPr>
                        <m:sty m:val="p"/>
                      </m:rPr>
                      <a:rPr lang="en-US" altLang="zh-CN" sz="2400" b="0" i="0" kern="0" smtClean="0">
                        <a:latin typeface="Cambria Math" panose="02040503050406030204" pitchFamily="18" charset="0"/>
                      </a:rPr>
                      <m:t>y</m:t>
                    </m:r>
                    <m:r>
                      <a:rPr lang="en-US" altLang="zh-CN" sz="2400" b="0" i="0" kern="0" smtClean="0">
                        <a:latin typeface="Cambria Math" panose="02040503050406030204" pitchFamily="18" charset="0"/>
                      </a:rPr>
                      <m:t>(</m:t>
                    </m:r>
                    <m:r>
                      <a:rPr lang="en-US" altLang="zh-CN" sz="2400" b="0" i="1" kern="0" smtClean="0">
                        <a:latin typeface="Cambria Math" panose="02040503050406030204" pitchFamily="18" charset="0"/>
                      </a:rPr>
                      <m:t>𝑤</m:t>
                    </m:r>
                    <m:r>
                      <a:rPr lang="en-US" altLang="zh-CN" sz="2400" b="0" i="1" kern="0" smtClean="0">
                        <a:latin typeface="Cambria Math" panose="02040503050406030204" pitchFamily="18" charset="0"/>
                      </a:rPr>
                      <m:t>∙</m:t>
                    </m:r>
                    <m:r>
                      <a:rPr lang="en-US" altLang="zh-CN" sz="2400" b="0" i="1" kern="0" smtClean="0">
                        <a:latin typeface="Cambria Math" panose="02040503050406030204" pitchFamily="18" charset="0"/>
                      </a:rPr>
                      <m:t>𝑥</m:t>
                    </m:r>
                    <m:r>
                      <a:rPr lang="en-US" altLang="zh-CN" sz="2400" b="0" i="1" kern="0" smtClean="0">
                        <a:latin typeface="Cambria Math" panose="02040503050406030204" pitchFamily="18" charset="0"/>
                      </a:rPr>
                      <m:t>+</m:t>
                    </m:r>
                    <m:r>
                      <a:rPr lang="en-US" altLang="zh-CN" sz="2400" b="0" i="1" kern="0" smtClean="0">
                        <a:latin typeface="Cambria Math" panose="02040503050406030204" pitchFamily="18" charset="0"/>
                      </a:rPr>
                      <m:t>𝑏</m:t>
                    </m:r>
                    <m:r>
                      <a:rPr lang="en-US" altLang="zh-CN" sz="2400" b="0" i="1" kern="0" smtClean="0">
                        <a:latin typeface="Cambria Math" panose="02040503050406030204" pitchFamily="18" charset="0"/>
                      </a:rPr>
                      <m:t>)</m:t>
                    </m:r>
                  </m:oMath>
                </a14:m>
                <a:r>
                  <a:rPr lang="zh-CN" altLang="en-US" sz="2400" kern="0" dirty="0"/>
                  <a:t>表示分类的正确性和确信度</a:t>
                </a:r>
                <a:endParaRPr lang="en-US" altLang="zh-CN" sz="2400" kern="0" dirty="0"/>
              </a:p>
              <a:p>
                <a:r>
                  <a:rPr lang="zh-CN" altLang="en-US" sz="2400" kern="0" dirty="0"/>
                  <a:t>这就是函数间隔的概念。</a:t>
                </a:r>
                <a:endParaRPr lang="en-US" altLang="zh-CN" sz="2400" kern="0" dirty="0"/>
              </a:p>
            </p:txBody>
          </p:sp>
        </mc:Choice>
        <mc:Fallback>
          <p:sp>
            <p:nvSpPr>
              <p:cNvPr id="5" name="内容占位符 2">
                <a:extLst>
                  <a:ext uri="{FF2B5EF4-FFF2-40B4-BE49-F238E27FC236}">
                    <a16:creationId xmlns:a16="http://schemas.microsoft.com/office/drawing/2014/main" id="{8ED8E1A2-DCCA-261A-9D91-D2F449E85109}"/>
                  </a:ext>
                </a:extLst>
              </p:cNvPr>
              <p:cNvSpPr txBox="1">
                <a:spLocks noRot="1" noChangeAspect="1" noMove="1" noResize="1" noEditPoints="1" noAdjustHandles="1" noChangeArrowheads="1" noChangeShapeType="1" noTextEdit="1"/>
              </p:cNvSpPr>
              <p:nvPr/>
            </p:nvSpPr>
            <p:spPr>
              <a:xfrm>
                <a:off x="455141" y="3429000"/>
                <a:ext cx="10515600" cy="2537972"/>
              </a:xfrm>
              <a:prstGeom prst="rect">
                <a:avLst/>
              </a:prstGeom>
              <a:blipFill>
                <a:blip r:embed="rId3"/>
                <a:stretch>
                  <a:fillRect l="-1101" t="-3606"/>
                </a:stretch>
              </a:blipFill>
            </p:spPr>
            <p:txBody>
              <a:bodyPr/>
              <a:lstStyle/>
              <a:p>
                <a:r>
                  <a:rPr lang="zh-CN" altLang="en-US">
                    <a:noFill/>
                  </a:rPr>
                  <a:t> </a:t>
                </a:r>
              </a:p>
            </p:txBody>
          </p:sp>
        </mc:Fallback>
      </mc:AlternateContent>
      <p:sp>
        <p:nvSpPr>
          <p:cNvPr id="6" name="右箭头 3">
            <a:extLst>
              <a:ext uri="{FF2B5EF4-FFF2-40B4-BE49-F238E27FC236}">
                <a16:creationId xmlns:a16="http://schemas.microsoft.com/office/drawing/2014/main" id="{179C5E8B-FA53-8DC7-16A2-29CF1FB03874}"/>
              </a:ext>
            </a:extLst>
          </p:cNvPr>
          <p:cNvSpPr/>
          <p:nvPr/>
        </p:nvSpPr>
        <p:spPr>
          <a:xfrm>
            <a:off x="6324294" y="3537012"/>
            <a:ext cx="504056"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7">
            <a:extLst>
              <a:ext uri="{FF2B5EF4-FFF2-40B4-BE49-F238E27FC236}">
                <a16:creationId xmlns:a16="http://schemas.microsoft.com/office/drawing/2014/main" id="{00A9E6ED-60C6-E26E-0DCC-1CE10108D556}"/>
              </a:ext>
            </a:extLst>
          </p:cNvPr>
          <p:cNvSpPr/>
          <p:nvPr/>
        </p:nvSpPr>
        <p:spPr>
          <a:xfrm>
            <a:off x="6730694" y="4028506"/>
            <a:ext cx="504056"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Picture 2">
            <a:extLst>
              <a:ext uri="{FF2B5EF4-FFF2-40B4-BE49-F238E27FC236}">
                <a16:creationId xmlns:a16="http://schemas.microsoft.com/office/drawing/2014/main" id="{10570F7E-5533-27D8-25C3-AAD8483394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3516" y="4349783"/>
            <a:ext cx="2699792" cy="224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6082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p:cNvSpPr txBox="1"/>
          <p:nvPr/>
        </p:nvSpPr>
        <p:spPr>
          <a:xfrm>
            <a:off x="591064" y="-7064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70000"/>
              </a:lnSpc>
              <a:spcAft>
                <a:spcPct val="0"/>
              </a:spcAft>
            </a:pPr>
            <a:r>
              <a:rPr lang="zh-CN" altLang="en-US" sz="3300" b="1" dirty="0"/>
              <a:t>函数间隔</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E5882C5A-8A1F-8DD6-06EF-A04C54966E53}"/>
                  </a:ext>
                </a:extLst>
              </p:cNvPr>
              <p:cNvSpPr txBox="1"/>
              <p:nvPr/>
            </p:nvSpPr>
            <p:spPr>
              <a:xfrm>
                <a:off x="654965" y="1515551"/>
                <a:ext cx="10882069" cy="4063485"/>
              </a:xfrm>
              <a:prstGeom prst="rect">
                <a:avLst/>
              </a:prstGeom>
              <a:noFill/>
            </p:spPr>
            <p:txBody>
              <a:bodyPr wrap="square" rtlCol="0">
                <a:spAutoFit/>
              </a:bodyPr>
              <a:lstStyle/>
              <a:p>
                <a:pPr eaLnBrk="0" fontAlgn="base" hangingPunct="0">
                  <a:lnSpc>
                    <a:spcPct val="120000"/>
                  </a:lnSpc>
                  <a:spcBef>
                    <a:spcPct val="20000"/>
                  </a:spcBef>
                  <a:spcAft>
                    <a:spcPct val="0"/>
                  </a:spcAft>
                </a:pPr>
                <a:r>
                  <a:rPr lang="zh-CN" altLang="en-US" sz="2400" b="1" dirty="0">
                    <a:latin typeface="+mj-ea"/>
                    <a:ea typeface="+mj-ea"/>
                  </a:rPr>
                  <a:t>定义</a:t>
                </a:r>
                <a:r>
                  <a:rPr lang="en-US" altLang="zh-CN" sz="2400" b="1" dirty="0">
                    <a:latin typeface="+mj-ea"/>
                    <a:ea typeface="+mj-ea"/>
                  </a:rPr>
                  <a:t>4.2</a:t>
                </a:r>
                <a:r>
                  <a:rPr lang="zh-CN" altLang="en-US" sz="2400" dirty="0">
                    <a:latin typeface="+mj-ea"/>
                    <a:ea typeface="+mj-ea"/>
                  </a:rPr>
                  <a:t>（函数间隔） 对于给定的训练数据集</a:t>
                </a:r>
                <a:r>
                  <a:rPr lang="en-US" altLang="zh-CN" sz="2400" dirty="0">
                    <a:latin typeface="+mj-ea"/>
                    <a:ea typeface="+mj-ea"/>
                  </a:rPr>
                  <a:t>T</a:t>
                </a:r>
                <a:r>
                  <a:rPr lang="zh-CN" altLang="en-US" sz="2400" dirty="0">
                    <a:latin typeface="+mj-ea"/>
                    <a:ea typeface="+mj-ea"/>
                  </a:rPr>
                  <a:t>和超平面（</a:t>
                </a:r>
                <a:r>
                  <a:rPr lang="en-US" altLang="zh-CN" sz="2400" dirty="0" err="1">
                    <a:latin typeface="+mj-ea"/>
                    <a:ea typeface="+mj-ea"/>
                  </a:rPr>
                  <a:t>w,b</a:t>
                </a:r>
                <a:r>
                  <a:rPr lang="zh-CN" altLang="en-US" sz="2400" dirty="0">
                    <a:latin typeface="+mj-ea"/>
                    <a:ea typeface="+mj-ea"/>
                  </a:rPr>
                  <a:t>），定义超平面（</a:t>
                </a:r>
                <a:r>
                  <a:rPr lang="en-US" altLang="zh-CN" sz="2400" dirty="0" err="1">
                    <a:latin typeface="+mj-ea"/>
                    <a:ea typeface="+mj-ea"/>
                  </a:rPr>
                  <a:t>w,b</a:t>
                </a:r>
                <a:r>
                  <a:rPr lang="zh-CN" altLang="en-US" sz="2400" dirty="0">
                    <a:latin typeface="+mj-ea"/>
                    <a:ea typeface="+mj-ea"/>
                  </a:rPr>
                  <a:t>）关于样本点（</a:t>
                </a:r>
                <a:r>
                  <a:rPr lang="en-US" altLang="zh-CN" sz="2400" dirty="0" err="1">
                    <a:latin typeface="+mj-ea"/>
                    <a:ea typeface="+mj-ea"/>
                  </a:rPr>
                  <a:t>x</a:t>
                </a:r>
                <a:r>
                  <a:rPr lang="en-US" altLang="zh-CN" sz="2400" baseline="-25000" dirty="0" err="1">
                    <a:latin typeface="+mj-ea"/>
                    <a:ea typeface="+mj-ea"/>
                  </a:rPr>
                  <a:t>i</a:t>
                </a:r>
                <a:r>
                  <a:rPr lang="en-US" altLang="zh-CN" sz="2400" dirty="0" err="1">
                    <a:latin typeface="+mj-ea"/>
                    <a:ea typeface="+mj-ea"/>
                  </a:rPr>
                  <a:t>,y</a:t>
                </a:r>
                <a:r>
                  <a:rPr lang="en-US" altLang="zh-CN" sz="2400" baseline="-25000" dirty="0" err="1">
                    <a:latin typeface="+mj-ea"/>
                    <a:ea typeface="+mj-ea"/>
                  </a:rPr>
                  <a:t>i</a:t>
                </a:r>
                <a:r>
                  <a:rPr lang="zh-CN" altLang="en-US" sz="2400" dirty="0">
                    <a:latin typeface="+mj-ea"/>
                    <a:ea typeface="+mj-ea"/>
                  </a:rPr>
                  <a:t>）的函数间隔为</a:t>
                </a:r>
                <a:endParaRPr lang="en-US" altLang="zh-CN" sz="2400" dirty="0">
                  <a:latin typeface="+mj-ea"/>
                  <a:ea typeface="+mj-ea"/>
                </a:endParaRPr>
              </a:p>
              <a:p>
                <a:pPr algn="ctr" eaLnBrk="0" fontAlgn="base" hangingPunct="0">
                  <a:lnSpc>
                    <a:spcPct val="120000"/>
                  </a:lnSpc>
                  <a:spcBef>
                    <a:spcPct val="20000"/>
                  </a:spcBef>
                  <a:spcAft>
                    <a:spcPct val="0"/>
                  </a:spcAft>
                </a:pPr>
                <a14:m>
                  <m:oMath xmlns:m="http://schemas.openxmlformats.org/officeDocument/2006/math">
                    <m:sSub>
                      <m:sSubPr>
                        <m:ctrlPr>
                          <a:rPr lang="en-US" altLang="zh-CN" sz="2400" b="0" i="1" smtClean="0">
                            <a:latin typeface="Cambria Math" panose="02040503050406030204" pitchFamily="18" charset="0"/>
                            <a:ea typeface="+mj-ea"/>
                          </a:rPr>
                        </m:ctrlPr>
                      </m:sSubPr>
                      <m:e>
                        <m:acc>
                          <m:accPr>
                            <m:chr m:val="̂"/>
                            <m:ctrlPr>
                              <a:rPr lang="en-US" altLang="zh-CN" sz="2400" b="0" i="1" smtClean="0">
                                <a:latin typeface="Cambria Math" panose="02040503050406030204" pitchFamily="18" charset="0"/>
                                <a:ea typeface="+mj-ea"/>
                              </a:rPr>
                            </m:ctrlPr>
                          </m:accPr>
                          <m:e>
                            <m:r>
                              <a:rPr lang="zh-CN" altLang="en-US" sz="2400" b="0" i="1" smtClean="0">
                                <a:latin typeface="Cambria Math" panose="02040503050406030204" pitchFamily="18" charset="0"/>
                                <a:ea typeface="+mj-ea"/>
                              </a:rPr>
                              <m:t>𝛾</m:t>
                            </m:r>
                          </m:e>
                        </m:acc>
                      </m:e>
                      <m:sub>
                        <m:r>
                          <a:rPr lang="en-US" altLang="zh-CN" sz="2400" b="0" i="1" smtClean="0">
                            <a:latin typeface="Cambria Math" panose="02040503050406030204" pitchFamily="18" charset="0"/>
                            <a:ea typeface="+mj-ea"/>
                          </a:rPr>
                          <m:t>𝑖</m:t>
                        </m:r>
                      </m:sub>
                    </m:sSub>
                    <m:r>
                      <a:rPr lang="en-US" altLang="zh-CN" sz="2400" b="0" i="1" smtClean="0">
                        <a:latin typeface="Cambria Math" panose="02040503050406030204" pitchFamily="18" charset="0"/>
                        <a:ea typeface="+mj-ea"/>
                      </a:rPr>
                      <m:t>=</m:t>
                    </m:r>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𝑦</m:t>
                        </m:r>
                      </m:e>
                      <m:sub>
                        <m:r>
                          <a:rPr lang="en-US" altLang="zh-CN" sz="2400" b="0" i="1" smtClean="0">
                            <a:latin typeface="Cambria Math" panose="02040503050406030204" pitchFamily="18" charset="0"/>
                            <a:ea typeface="+mj-ea"/>
                          </a:rPr>
                          <m:t>𝑖</m:t>
                        </m:r>
                      </m:sub>
                    </m:sSub>
                    <m:d>
                      <m:dPr>
                        <m:ctrlPr>
                          <a:rPr lang="en-US" altLang="zh-CN" sz="2400" b="0" i="1" smtClean="0">
                            <a:latin typeface="Cambria Math" panose="02040503050406030204" pitchFamily="18" charset="0"/>
                            <a:ea typeface="+mj-ea"/>
                          </a:rPr>
                        </m:ctrlPr>
                      </m:dPr>
                      <m:e>
                        <m:r>
                          <a:rPr lang="en-US" altLang="zh-CN" sz="2400" b="0" i="1" smtClean="0">
                            <a:latin typeface="Cambria Math" panose="02040503050406030204" pitchFamily="18" charset="0"/>
                            <a:ea typeface="+mj-ea"/>
                          </a:rPr>
                          <m:t>𝑤</m:t>
                        </m:r>
                        <m:r>
                          <a:rPr lang="en-US" altLang="zh-CN" sz="2400" b="0" i="1" smtClean="0">
                            <a:latin typeface="Cambria Math" panose="02040503050406030204" pitchFamily="18" charset="0"/>
                            <a:ea typeface="+mj-ea"/>
                          </a:rPr>
                          <m:t>∙</m:t>
                        </m:r>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𝑥</m:t>
                            </m:r>
                          </m:e>
                          <m:sub>
                            <m:r>
                              <a:rPr lang="en-US" altLang="zh-CN" sz="2400" b="0" i="1" smtClean="0">
                                <a:latin typeface="Cambria Math" panose="02040503050406030204" pitchFamily="18" charset="0"/>
                                <a:ea typeface="+mj-ea"/>
                              </a:rPr>
                              <m:t>𝑖</m:t>
                            </m:r>
                          </m:sub>
                        </m:sSub>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𝑏</m:t>
                        </m:r>
                      </m:e>
                    </m:d>
                    <m:r>
                      <a:rPr lang="en-US" altLang="zh-CN" sz="2400" b="0" i="1" smtClean="0">
                        <a:latin typeface="Cambria Math" panose="02040503050406030204" pitchFamily="18" charset="0"/>
                        <a:ea typeface="+mj-ea"/>
                      </a:rPr>
                      <m:t>    (4.3)</m:t>
                    </m:r>
                  </m:oMath>
                </a14:m>
                <a:r>
                  <a:rPr lang="en-US" altLang="zh-CN" sz="2400" dirty="0">
                    <a:latin typeface="+mj-ea"/>
                    <a:ea typeface="+mj-ea"/>
                  </a:rPr>
                  <a:t>     </a:t>
                </a:r>
              </a:p>
              <a:p>
                <a:pPr algn="ctr" eaLnBrk="0" fontAlgn="base" hangingPunct="0">
                  <a:lnSpc>
                    <a:spcPct val="120000"/>
                  </a:lnSpc>
                  <a:spcBef>
                    <a:spcPct val="20000"/>
                  </a:spcBef>
                  <a:spcAft>
                    <a:spcPct val="0"/>
                  </a:spcAft>
                </a:pPr>
                <a:endParaRPr lang="en-US" altLang="zh-CN" sz="2400" dirty="0">
                  <a:latin typeface="+mj-ea"/>
                  <a:ea typeface="+mj-ea"/>
                </a:endParaRPr>
              </a:p>
              <a:p>
                <a:pPr eaLnBrk="0" fontAlgn="base" hangingPunct="0">
                  <a:lnSpc>
                    <a:spcPct val="120000"/>
                  </a:lnSpc>
                  <a:spcBef>
                    <a:spcPct val="20000"/>
                  </a:spcBef>
                  <a:spcAft>
                    <a:spcPct val="0"/>
                  </a:spcAft>
                </a:pPr>
                <a:r>
                  <a:rPr lang="zh-CN" altLang="en-US" sz="2400" dirty="0">
                    <a:latin typeface="+mj-ea"/>
                    <a:ea typeface="+mj-ea"/>
                  </a:rPr>
                  <a:t>定义超平面（</a:t>
                </a:r>
                <a:r>
                  <a:rPr lang="en-US" altLang="zh-CN" sz="2400" dirty="0" err="1">
                    <a:latin typeface="+mj-ea"/>
                    <a:ea typeface="+mj-ea"/>
                  </a:rPr>
                  <a:t>w,b</a:t>
                </a:r>
                <a:r>
                  <a:rPr lang="zh-CN" altLang="en-US" sz="2400" dirty="0">
                    <a:latin typeface="+mj-ea"/>
                    <a:ea typeface="+mj-ea"/>
                  </a:rPr>
                  <a:t>）关于训练数据集</a:t>
                </a:r>
                <a:r>
                  <a:rPr lang="en-US" altLang="zh-CN" sz="2400" dirty="0">
                    <a:latin typeface="+mj-ea"/>
                    <a:ea typeface="+mj-ea"/>
                  </a:rPr>
                  <a:t>T</a:t>
                </a:r>
                <a:r>
                  <a:rPr lang="zh-CN" altLang="en-US" sz="2400" dirty="0">
                    <a:latin typeface="+mj-ea"/>
                    <a:ea typeface="+mj-ea"/>
                  </a:rPr>
                  <a:t>的函数间隔为超平面（</a:t>
                </a:r>
                <a:r>
                  <a:rPr lang="en-US" altLang="zh-CN" sz="2400" dirty="0" err="1">
                    <a:latin typeface="+mj-ea"/>
                    <a:ea typeface="+mj-ea"/>
                  </a:rPr>
                  <a:t>w,b</a:t>
                </a:r>
                <a:r>
                  <a:rPr lang="zh-CN" altLang="en-US" sz="2400" dirty="0">
                    <a:latin typeface="+mj-ea"/>
                    <a:ea typeface="+mj-ea"/>
                  </a:rPr>
                  <a:t>）关于</a:t>
                </a:r>
                <a:r>
                  <a:rPr lang="en-US" altLang="zh-CN" sz="2400" dirty="0">
                    <a:latin typeface="+mj-ea"/>
                    <a:ea typeface="+mj-ea"/>
                  </a:rPr>
                  <a:t>T</a:t>
                </a:r>
                <a:r>
                  <a:rPr lang="zh-CN" altLang="en-US" sz="2400" dirty="0">
                    <a:latin typeface="+mj-ea"/>
                    <a:ea typeface="+mj-ea"/>
                  </a:rPr>
                  <a:t>中所有样本点（</a:t>
                </a:r>
                <a:r>
                  <a:rPr lang="en-US" altLang="zh-CN" sz="2400" dirty="0" err="1">
                    <a:latin typeface="+mj-ea"/>
                    <a:ea typeface="+mj-ea"/>
                  </a:rPr>
                  <a:t>x</a:t>
                </a:r>
                <a:r>
                  <a:rPr lang="en-US" altLang="zh-CN" sz="2400" baseline="-25000" dirty="0" err="1">
                    <a:latin typeface="+mj-ea"/>
                    <a:ea typeface="+mj-ea"/>
                  </a:rPr>
                  <a:t>i</a:t>
                </a:r>
                <a:r>
                  <a:rPr lang="en-US" altLang="zh-CN" sz="2400" dirty="0" err="1">
                    <a:latin typeface="+mj-ea"/>
                    <a:ea typeface="+mj-ea"/>
                  </a:rPr>
                  <a:t>,y</a:t>
                </a:r>
                <a:r>
                  <a:rPr lang="en-US" altLang="zh-CN" sz="2400" baseline="-25000" dirty="0" err="1">
                    <a:latin typeface="+mj-ea"/>
                    <a:ea typeface="+mj-ea"/>
                  </a:rPr>
                  <a:t>i</a:t>
                </a:r>
                <a:r>
                  <a:rPr lang="zh-CN" altLang="en-US" sz="2400" dirty="0">
                    <a:latin typeface="+mj-ea"/>
                    <a:ea typeface="+mj-ea"/>
                  </a:rPr>
                  <a:t>）的函数间隔之最小值，即</a:t>
                </a:r>
                <a:endParaRPr lang="en-US" altLang="zh-CN" sz="2400" dirty="0">
                  <a:latin typeface="+mj-ea"/>
                  <a:ea typeface="+mj-ea"/>
                </a:endParaRPr>
              </a:p>
              <a:p>
                <a:pPr algn="ctr" eaLnBrk="0" fontAlgn="base" hangingPunct="0">
                  <a:lnSpc>
                    <a:spcPct val="120000"/>
                  </a:lnSpc>
                  <a:spcBef>
                    <a:spcPct val="20000"/>
                  </a:spcBef>
                  <a:spcAft>
                    <a:spcPct val="0"/>
                  </a:spcAft>
                </a:pPr>
                <a14:m>
                  <m:oMathPara xmlns:m="http://schemas.openxmlformats.org/officeDocument/2006/math">
                    <m:oMathParaPr>
                      <m:jc m:val="centerGroup"/>
                    </m:oMathParaPr>
                    <m:oMath xmlns:m="http://schemas.openxmlformats.org/officeDocument/2006/math">
                      <m:acc>
                        <m:accPr>
                          <m:chr m:val="̂"/>
                          <m:ctrlPr>
                            <a:rPr lang="en-US" altLang="zh-CN" sz="2400" i="1">
                              <a:latin typeface="Cambria Math" panose="02040503050406030204" pitchFamily="18" charset="0"/>
                              <a:ea typeface="+mj-ea"/>
                            </a:rPr>
                          </m:ctrlPr>
                        </m:accPr>
                        <m:e>
                          <m:r>
                            <a:rPr lang="zh-CN" altLang="en-US" sz="2400" i="1">
                              <a:latin typeface="Cambria Math" panose="02040503050406030204" pitchFamily="18" charset="0"/>
                              <a:ea typeface="+mj-ea"/>
                            </a:rPr>
                            <m:t>𝛾</m:t>
                          </m:r>
                        </m:e>
                      </m:acc>
                      <m:r>
                        <a:rPr lang="en-US" altLang="zh-CN" sz="2400" i="1">
                          <a:latin typeface="Cambria Math" panose="02040503050406030204" pitchFamily="18" charset="0"/>
                          <a:ea typeface="+mj-ea"/>
                        </a:rPr>
                        <m:t>=</m:t>
                      </m:r>
                      <m:func>
                        <m:funcPr>
                          <m:ctrlPr>
                            <a:rPr lang="en-US" altLang="zh-CN" sz="2400" i="1">
                              <a:latin typeface="Cambria Math" panose="02040503050406030204" pitchFamily="18" charset="0"/>
                              <a:ea typeface="+mj-ea"/>
                            </a:rPr>
                          </m:ctrlPr>
                        </m:funcPr>
                        <m:fName>
                          <m:limLow>
                            <m:limLowPr>
                              <m:ctrlPr>
                                <a:rPr lang="en-US" altLang="zh-CN" sz="2400" i="1">
                                  <a:latin typeface="Cambria Math" panose="02040503050406030204" pitchFamily="18" charset="0"/>
                                  <a:ea typeface="+mj-ea"/>
                                </a:rPr>
                              </m:ctrlPr>
                            </m:limLowPr>
                            <m:e>
                              <m:r>
                                <m:rPr>
                                  <m:sty m:val="p"/>
                                </m:rPr>
                                <a:rPr lang="en-US" altLang="zh-CN" sz="2400">
                                  <a:latin typeface="Cambria Math" panose="02040503050406030204" pitchFamily="18" charset="0"/>
                                  <a:ea typeface="+mj-ea"/>
                                </a:rPr>
                                <m:t>min</m:t>
                              </m:r>
                            </m:e>
                            <m:lim>
                              <m:r>
                                <a:rPr lang="en-US" altLang="zh-CN" sz="2400" i="1">
                                  <a:latin typeface="Cambria Math" panose="02040503050406030204" pitchFamily="18" charset="0"/>
                                  <a:ea typeface="+mj-ea"/>
                                </a:rPr>
                                <m:t>𝑖</m:t>
                              </m:r>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𝑖</m:t>
                              </m:r>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𝑁</m:t>
                              </m:r>
                            </m:lim>
                          </m:limLow>
                        </m:fName>
                        <m:e>
                          <m:sSub>
                            <m:sSubPr>
                              <m:ctrlPr>
                                <a:rPr lang="en-US" altLang="zh-CN" sz="2400" i="1">
                                  <a:latin typeface="Cambria Math" panose="02040503050406030204" pitchFamily="18" charset="0"/>
                                  <a:ea typeface="+mj-ea"/>
                                </a:rPr>
                              </m:ctrlPr>
                            </m:sSubPr>
                            <m:e>
                              <m:acc>
                                <m:accPr>
                                  <m:chr m:val="̂"/>
                                  <m:ctrlPr>
                                    <a:rPr lang="en-US" altLang="zh-CN" sz="2400" i="1">
                                      <a:latin typeface="Cambria Math" panose="02040503050406030204" pitchFamily="18" charset="0"/>
                                      <a:ea typeface="+mj-ea"/>
                                    </a:rPr>
                                  </m:ctrlPr>
                                </m:accPr>
                                <m:e>
                                  <m:r>
                                    <a:rPr lang="zh-CN" altLang="en-US" sz="2400" i="1">
                                      <a:latin typeface="Cambria Math" panose="02040503050406030204" pitchFamily="18" charset="0"/>
                                      <a:ea typeface="+mj-ea"/>
                                    </a:rPr>
                                    <m:t>𝛾</m:t>
                                  </m:r>
                                </m:e>
                              </m:acc>
                            </m:e>
                            <m:sub>
                              <m:r>
                                <a:rPr lang="en-US" altLang="zh-CN" sz="2400" i="1">
                                  <a:latin typeface="Cambria Math" panose="02040503050406030204" pitchFamily="18" charset="0"/>
                                  <a:ea typeface="+mj-ea"/>
                                </a:rPr>
                                <m:t>𝑖</m:t>
                              </m:r>
                            </m:sub>
                          </m:sSub>
                        </m:e>
                      </m:func>
                      <m:r>
                        <a:rPr lang="en-US" altLang="zh-CN" sz="2400" b="0" i="1" smtClean="0">
                          <a:latin typeface="Cambria Math" panose="02040503050406030204" pitchFamily="18" charset="0"/>
                          <a:ea typeface="+mj-ea"/>
                        </a:rPr>
                        <m:t>     (4.4)</m:t>
                      </m:r>
                    </m:oMath>
                  </m:oMathPara>
                </a14:m>
                <a:endParaRPr lang="en-US" altLang="zh-CN" sz="2400" dirty="0">
                  <a:latin typeface="+mj-ea"/>
                  <a:ea typeface="+mj-ea"/>
                </a:endParaRPr>
              </a:p>
              <a:p>
                <a:pPr eaLnBrk="0" fontAlgn="base" hangingPunct="0">
                  <a:lnSpc>
                    <a:spcPct val="120000"/>
                  </a:lnSpc>
                  <a:spcBef>
                    <a:spcPct val="20000"/>
                  </a:spcBef>
                  <a:spcAft>
                    <a:spcPct val="0"/>
                  </a:spcAft>
                </a:pPr>
                <a:endParaRPr lang="en-US" altLang="zh-CN" sz="2400" dirty="0">
                  <a:latin typeface="+mj-ea"/>
                  <a:ea typeface="+mj-ea"/>
                </a:endParaRPr>
              </a:p>
            </p:txBody>
          </p:sp>
        </mc:Choice>
        <mc:Fallback xmlns="">
          <p:sp>
            <p:nvSpPr>
              <p:cNvPr id="5" name="文本框 4">
                <a:extLst>
                  <a:ext uri="{FF2B5EF4-FFF2-40B4-BE49-F238E27FC236}">
                    <a16:creationId xmlns:a16="http://schemas.microsoft.com/office/drawing/2014/main" id="{E5882C5A-8A1F-8DD6-06EF-A04C54966E53}"/>
                  </a:ext>
                </a:extLst>
              </p:cNvPr>
              <p:cNvSpPr txBox="1">
                <a:spLocks noRot="1" noChangeAspect="1" noMove="1" noResize="1" noEditPoints="1" noAdjustHandles="1" noChangeArrowheads="1" noChangeShapeType="1" noTextEdit="1"/>
              </p:cNvSpPr>
              <p:nvPr/>
            </p:nvSpPr>
            <p:spPr>
              <a:xfrm>
                <a:off x="654965" y="1515551"/>
                <a:ext cx="10882069" cy="4063485"/>
              </a:xfrm>
              <a:prstGeom prst="rect">
                <a:avLst/>
              </a:prstGeom>
              <a:blipFill>
                <a:blip r:embed="rId3"/>
                <a:stretch>
                  <a:fillRect l="-840" t="-300" r="-6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34797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目录</a:t>
            </a:r>
          </a:p>
        </p:txBody>
      </p:sp>
      <p:grpSp>
        <p:nvGrpSpPr>
          <p:cNvPr id="4" name="组合 3"/>
          <p:cNvGrpSpPr/>
          <p:nvPr/>
        </p:nvGrpSpPr>
        <p:grpSpPr>
          <a:xfrm>
            <a:off x="2611424" y="1946477"/>
            <a:ext cx="8879840" cy="3335230"/>
            <a:chOff x="4728" y="2779"/>
            <a:chExt cx="13984" cy="5505"/>
          </a:xfrm>
        </p:grpSpPr>
        <p:sp>
          <p:nvSpPr>
            <p:cNvPr id="3" name="TextBox 6"/>
            <p:cNvSpPr txBox="1">
              <a:spLocks noChangeArrowheads="1"/>
            </p:cNvSpPr>
            <p:nvPr/>
          </p:nvSpPr>
          <p:spPr bwMode="auto">
            <a:xfrm>
              <a:off x="4771" y="2779"/>
              <a:ext cx="8040"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rPr>
                <a:t>01    </a:t>
              </a:r>
              <a:r>
                <a:rPr kumimoji="0" lang="zh-CN" altLang="en-US"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rPr>
                <a:t>支持向量机相关概念</a:t>
              </a:r>
              <a:r>
                <a:rPr kumimoji="0" lang="en-US" altLang="zh-CN" sz="40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rPr>
                <a:t> </a:t>
              </a:r>
              <a:r>
                <a:rPr kumimoji="0" lang="en-US" altLang="zh-CN"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rPr>
                <a:t>  </a:t>
              </a:r>
            </a:p>
          </p:txBody>
        </p:sp>
        <p:sp>
          <p:nvSpPr>
            <p:cNvPr id="5" name="TextBox 10"/>
            <p:cNvSpPr txBox="1">
              <a:spLocks noChangeArrowheads="1"/>
            </p:cNvSpPr>
            <p:nvPr/>
          </p:nvSpPr>
          <p:spPr bwMode="auto">
            <a:xfrm>
              <a:off x="4728" y="3958"/>
              <a:ext cx="13468"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rPr>
                <a:t>02    </a:t>
              </a:r>
              <a:r>
                <a:rPr lang="zh-CN" altLang="en-US" sz="3600" dirty="0">
                  <a:solidFill>
                    <a:srgbClr val="000000"/>
                  </a:solidFill>
                  <a:latin typeface="Impact" panose="020B0806030902050204" pitchFamily="34" charset="0"/>
                  <a:ea typeface="微软雅黑" panose="020B0503020204020204" charset="-122"/>
                </a:rPr>
                <a:t>线性可分支持向量机与硬间隔最大化</a:t>
              </a:r>
              <a:endParaRPr kumimoji="0" lang="zh-CN" altLang="en-US"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endParaRPr>
            </a:p>
          </p:txBody>
        </p:sp>
        <p:sp>
          <p:nvSpPr>
            <p:cNvPr id="6" name="TextBox 11"/>
            <p:cNvSpPr txBox="1">
              <a:spLocks noChangeArrowheads="1"/>
            </p:cNvSpPr>
            <p:nvPr/>
          </p:nvSpPr>
          <p:spPr bwMode="auto">
            <a:xfrm>
              <a:off x="4728" y="5115"/>
              <a:ext cx="13984"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rPr>
                <a:t>03    </a:t>
              </a:r>
              <a:r>
                <a:rPr lang="zh-CN" altLang="en-US" sz="3600" dirty="0">
                  <a:solidFill>
                    <a:srgbClr val="000000"/>
                  </a:solidFill>
                  <a:latin typeface="Impact" panose="020B0806030902050204" pitchFamily="34" charset="0"/>
                  <a:ea typeface="微软雅黑" panose="020B0503020204020204" charset="-122"/>
                </a:rPr>
                <a:t>线性支持向量机与软间隔最大化</a:t>
              </a:r>
              <a:r>
                <a:rPr kumimoji="0" lang="en-US" altLang="zh-CN"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rPr>
                <a:t>    </a:t>
              </a:r>
              <a:endParaRPr kumimoji="0" lang="zh-CN" altLang="en-US"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endParaRPr>
            </a:p>
          </p:txBody>
        </p:sp>
        <p:sp>
          <p:nvSpPr>
            <p:cNvPr id="7" name="TextBox 10"/>
            <p:cNvSpPr txBox="1">
              <a:spLocks noChangeArrowheads="1"/>
            </p:cNvSpPr>
            <p:nvPr/>
          </p:nvSpPr>
          <p:spPr bwMode="auto">
            <a:xfrm>
              <a:off x="4771" y="6272"/>
              <a:ext cx="11491"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rPr>
                <a:t>04    </a:t>
              </a:r>
              <a:r>
                <a:rPr lang="zh-CN" altLang="en-US" sz="3600" dirty="0">
                  <a:solidFill>
                    <a:srgbClr val="000000"/>
                  </a:solidFill>
                  <a:latin typeface="Impact" panose="020B0806030902050204" pitchFamily="34" charset="0"/>
                  <a:ea typeface="微软雅黑" panose="020B0503020204020204" charset="-122"/>
                </a:rPr>
                <a:t>非线性支持向量机与核函数</a:t>
              </a:r>
              <a:endParaRPr kumimoji="0" lang="zh-CN" altLang="en-US"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endParaRPr>
            </a:p>
          </p:txBody>
        </p:sp>
        <p:sp>
          <p:nvSpPr>
            <p:cNvPr id="8" name="TextBox 11"/>
            <p:cNvSpPr txBox="1">
              <a:spLocks noChangeArrowheads="1"/>
            </p:cNvSpPr>
            <p:nvPr/>
          </p:nvSpPr>
          <p:spPr bwMode="auto">
            <a:xfrm>
              <a:off x="4771" y="7370"/>
              <a:ext cx="9917"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rPr>
                <a:t>05    </a:t>
              </a:r>
              <a:r>
                <a:rPr kumimoji="0" lang="zh-CN" altLang="en-US"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rPr>
                <a:t>序列最小最优化算法</a:t>
              </a:r>
            </a:p>
          </p:txBody>
        </p:sp>
      </p:grpSp>
    </p:spTree>
    <p:extLst>
      <p:ext uri="{BB962C8B-B14F-4D97-AF65-F5344CB8AC3E}">
        <p14:creationId xmlns:p14="http://schemas.microsoft.com/office/powerpoint/2010/main" val="2371081438"/>
      </p:ext>
    </p:extLst>
  </p:cSld>
  <p:clrMapOvr>
    <a:masterClrMapping/>
  </p:clrMapOvr>
  <p:transition advTm="8005"/>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p:cNvSpPr txBox="1"/>
          <p:nvPr/>
        </p:nvSpPr>
        <p:spPr>
          <a:xfrm>
            <a:off x="591064" y="-7064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70000"/>
              </a:lnSpc>
              <a:spcAft>
                <a:spcPct val="0"/>
              </a:spcAft>
            </a:pPr>
            <a:r>
              <a:rPr lang="zh-CN" altLang="en-US" sz="3300" b="1" dirty="0"/>
              <a:t>函数间隔</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E5882C5A-8A1F-8DD6-06EF-A04C54966E53}"/>
                  </a:ext>
                </a:extLst>
              </p:cNvPr>
              <p:cNvSpPr txBox="1"/>
              <p:nvPr/>
            </p:nvSpPr>
            <p:spPr>
              <a:xfrm>
                <a:off x="654965" y="1515551"/>
                <a:ext cx="10882069" cy="2707023"/>
              </a:xfrm>
              <a:prstGeom prst="rect">
                <a:avLst/>
              </a:prstGeom>
              <a:noFill/>
            </p:spPr>
            <p:txBody>
              <a:bodyPr wrap="square" rtlCol="0">
                <a:spAutoFit/>
              </a:bodyPr>
              <a:lstStyle/>
              <a:p>
                <a:pPr marL="342900" indent="-342900" eaLnBrk="0" fontAlgn="base" hangingPunct="0">
                  <a:lnSpc>
                    <a:spcPct val="150000"/>
                  </a:lnSpc>
                  <a:spcBef>
                    <a:spcPct val="20000"/>
                  </a:spcBef>
                  <a:spcAft>
                    <a:spcPct val="0"/>
                  </a:spcAft>
                  <a:buFont typeface="Arial" panose="020B0604020202020204" pitchFamily="34" charset="0"/>
                  <a:buChar char="•"/>
                </a:pPr>
                <a:r>
                  <a:rPr lang="zh-CN" altLang="en-US" sz="2200" dirty="0">
                    <a:latin typeface="+mj-ea"/>
                    <a:ea typeface="+mj-ea"/>
                  </a:rPr>
                  <a:t>函数间隔可以表示分类预测的正确性及确信度。</a:t>
                </a:r>
                <a:endParaRPr lang="en-US" altLang="zh-CN" sz="2200" dirty="0">
                  <a:latin typeface="+mj-ea"/>
                  <a:ea typeface="+mj-ea"/>
                </a:endParaRPr>
              </a:p>
              <a:p>
                <a:pPr marL="342900" indent="-342900" eaLnBrk="0" fontAlgn="base" hangingPunct="0">
                  <a:lnSpc>
                    <a:spcPct val="150000"/>
                  </a:lnSpc>
                  <a:spcBef>
                    <a:spcPct val="20000"/>
                  </a:spcBef>
                  <a:spcAft>
                    <a:spcPct val="0"/>
                  </a:spcAft>
                  <a:buFont typeface="Arial" panose="020B0604020202020204" pitchFamily="34" charset="0"/>
                  <a:buChar char="•"/>
                </a:pPr>
                <a:r>
                  <a:rPr lang="zh-CN" altLang="en-US" sz="2200" dirty="0">
                    <a:latin typeface="+mj-ea"/>
                    <a:ea typeface="+mj-ea"/>
                  </a:rPr>
                  <a:t>但是选择分离超平面时，只有函数间隔还不够。因为只要成比例地改变</a:t>
                </a:r>
                <a:r>
                  <a:rPr lang="en-US" altLang="zh-CN" sz="2200" dirty="0">
                    <a:latin typeface="+mj-ea"/>
                    <a:ea typeface="+mj-ea"/>
                  </a:rPr>
                  <a:t>w</a:t>
                </a:r>
                <a:r>
                  <a:rPr lang="zh-CN" altLang="en-US" sz="2200" dirty="0">
                    <a:latin typeface="+mj-ea"/>
                    <a:ea typeface="+mj-ea"/>
                  </a:rPr>
                  <a:t>和</a:t>
                </a:r>
                <a:r>
                  <a:rPr lang="en-US" altLang="zh-CN" sz="2200" dirty="0">
                    <a:latin typeface="+mj-ea"/>
                    <a:ea typeface="+mj-ea"/>
                  </a:rPr>
                  <a:t>b</a:t>
                </a:r>
                <a:r>
                  <a:rPr lang="zh-CN" altLang="en-US" sz="2200" dirty="0">
                    <a:latin typeface="+mj-ea"/>
                    <a:ea typeface="+mj-ea"/>
                  </a:rPr>
                  <a:t>，例如将它们改为</a:t>
                </a:r>
                <a:r>
                  <a:rPr lang="en-US" altLang="zh-CN" sz="2200" dirty="0">
                    <a:latin typeface="+mj-ea"/>
                    <a:ea typeface="+mj-ea"/>
                  </a:rPr>
                  <a:t>2w</a:t>
                </a:r>
                <a:r>
                  <a:rPr lang="zh-CN" altLang="en-US" sz="2200" dirty="0">
                    <a:latin typeface="+mj-ea"/>
                    <a:ea typeface="+mj-ea"/>
                  </a:rPr>
                  <a:t>和</a:t>
                </a:r>
                <a:r>
                  <a:rPr lang="en-US" altLang="zh-CN" sz="2200" dirty="0">
                    <a:latin typeface="+mj-ea"/>
                    <a:ea typeface="+mj-ea"/>
                  </a:rPr>
                  <a:t>2b</a:t>
                </a:r>
                <a:r>
                  <a:rPr lang="zh-CN" altLang="en-US" sz="2200" dirty="0">
                    <a:latin typeface="+mj-ea"/>
                    <a:ea typeface="+mj-ea"/>
                  </a:rPr>
                  <a:t>，超平面并没有改变。但函数间隔却成为原来的</a:t>
                </a:r>
                <a:r>
                  <a:rPr lang="en-US" altLang="zh-CN" sz="2200" dirty="0">
                    <a:latin typeface="+mj-ea"/>
                    <a:ea typeface="+mj-ea"/>
                  </a:rPr>
                  <a:t>2</a:t>
                </a:r>
                <a:r>
                  <a:rPr lang="zh-CN" altLang="en-US" sz="2200" dirty="0">
                    <a:latin typeface="+mj-ea"/>
                    <a:ea typeface="+mj-ea"/>
                  </a:rPr>
                  <a:t>倍。</a:t>
                </a:r>
                <a:endParaRPr lang="en-US" altLang="zh-CN" sz="2200" dirty="0">
                  <a:latin typeface="+mj-ea"/>
                  <a:ea typeface="+mj-ea"/>
                </a:endParaRPr>
              </a:p>
              <a:p>
                <a:pPr marL="342900" indent="-342900" eaLnBrk="0" fontAlgn="base" hangingPunct="0">
                  <a:lnSpc>
                    <a:spcPct val="150000"/>
                  </a:lnSpc>
                  <a:spcBef>
                    <a:spcPct val="20000"/>
                  </a:spcBef>
                  <a:spcAft>
                    <a:spcPct val="0"/>
                  </a:spcAft>
                  <a:buFont typeface="Arial" panose="020B0604020202020204" pitchFamily="34" charset="0"/>
                  <a:buChar char="•"/>
                </a:pPr>
                <a:r>
                  <a:rPr lang="zh-CN" altLang="en-US" sz="2200" dirty="0">
                    <a:latin typeface="+mj-ea"/>
                    <a:ea typeface="+mj-ea"/>
                  </a:rPr>
                  <a:t>可以对分离超平面的法向量</a:t>
                </a:r>
                <a:r>
                  <a:rPr lang="en-US" altLang="zh-CN" sz="2200" dirty="0">
                    <a:latin typeface="+mj-ea"/>
                    <a:ea typeface="+mj-ea"/>
                  </a:rPr>
                  <a:t>w</a:t>
                </a:r>
                <a:r>
                  <a:rPr lang="zh-CN" altLang="en-US" sz="2200" dirty="0">
                    <a:latin typeface="+mj-ea"/>
                    <a:ea typeface="+mj-ea"/>
                  </a:rPr>
                  <a:t>加某些约束，</a:t>
                </a:r>
                <a14:m>
                  <m:oMath xmlns:m="http://schemas.openxmlformats.org/officeDocument/2006/math">
                    <m:r>
                      <a:rPr lang="zh-CN" altLang="en-US" sz="2200" i="1" smtClean="0">
                        <a:latin typeface="Cambria Math" panose="02040503050406030204" pitchFamily="18" charset="0"/>
                        <a:ea typeface="+mj-ea"/>
                      </a:rPr>
                      <m:t>使得</m:t>
                    </m:r>
                  </m:oMath>
                </a14:m>
                <a:r>
                  <a:rPr lang="zh-CN" altLang="en-US" sz="2200" dirty="0">
                    <a:latin typeface="+mj-ea"/>
                    <a:ea typeface="+mj-ea"/>
                  </a:rPr>
                  <a:t>间隔是确定的。这时函数间隔成为几何间隔。</a:t>
                </a:r>
              </a:p>
            </p:txBody>
          </p:sp>
        </mc:Choice>
        <mc:Fallback xmlns="">
          <p:sp>
            <p:nvSpPr>
              <p:cNvPr id="5" name="文本框 4">
                <a:extLst>
                  <a:ext uri="{FF2B5EF4-FFF2-40B4-BE49-F238E27FC236}">
                    <a16:creationId xmlns:a16="http://schemas.microsoft.com/office/drawing/2014/main" id="{E5882C5A-8A1F-8DD6-06EF-A04C54966E53}"/>
                  </a:ext>
                </a:extLst>
              </p:cNvPr>
              <p:cNvSpPr txBox="1">
                <a:spLocks noRot="1" noChangeAspect="1" noMove="1" noResize="1" noEditPoints="1" noAdjustHandles="1" noChangeArrowheads="1" noChangeShapeType="1" noTextEdit="1"/>
              </p:cNvSpPr>
              <p:nvPr/>
            </p:nvSpPr>
            <p:spPr>
              <a:xfrm>
                <a:off x="654965" y="1515551"/>
                <a:ext cx="10882069" cy="2707023"/>
              </a:xfrm>
              <a:prstGeom prst="rect">
                <a:avLst/>
              </a:prstGeom>
              <a:blipFill>
                <a:blip r:embed="rId3"/>
                <a:stretch>
                  <a:fillRect l="-616" r="-168" b="-36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88835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p:cNvSpPr txBox="1"/>
          <p:nvPr/>
        </p:nvSpPr>
        <p:spPr>
          <a:xfrm>
            <a:off x="591064" y="-7064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70000"/>
              </a:lnSpc>
              <a:spcAft>
                <a:spcPct val="0"/>
              </a:spcAft>
            </a:pPr>
            <a:r>
              <a:rPr lang="zh-CN" altLang="en-US" sz="3300" b="1" dirty="0"/>
              <a:t>几何间隔</a:t>
            </a:r>
          </a:p>
        </p:txBody>
      </p:sp>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E5882C5A-8A1F-8DD6-06EF-A04C54966E53}"/>
                  </a:ext>
                </a:extLst>
              </p:cNvPr>
              <p:cNvSpPr txBox="1"/>
              <p:nvPr/>
            </p:nvSpPr>
            <p:spPr>
              <a:xfrm>
                <a:off x="591063" y="1515551"/>
                <a:ext cx="6990837" cy="4690002"/>
              </a:xfrm>
              <a:prstGeom prst="rect">
                <a:avLst/>
              </a:prstGeom>
              <a:noFill/>
            </p:spPr>
            <p:txBody>
              <a:bodyPr wrap="square" rtlCol="0">
                <a:spAutoFit/>
              </a:bodyPr>
              <a:lstStyle/>
              <a:p>
                <a:pPr eaLnBrk="0" fontAlgn="base" hangingPunct="0">
                  <a:lnSpc>
                    <a:spcPct val="120000"/>
                  </a:lnSpc>
                  <a:spcBef>
                    <a:spcPct val="20000"/>
                  </a:spcBef>
                  <a:spcAft>
                    <a:spcPct val="0"/>
                  </a:spcAft>
                </a:pPr>
                <a:r>
                  <a:rPr lang="zh-CN" altLang="en-US" sz="2200" dirty="0">
                    <a:latin typeface="+mj-ea"/>
                    <a:ea typeface="+mj-ea"/>
                  </a:rPr>
                  <a:t>如图给出了超平面（</a:t>
                </a:r>
                <a:r>
                  <a:rPr lang="en-US" altLang="zh-CN" sz="2200" dirty="0" err="1">
                    <a:latin typeface="+mj-ea"/>
                    <a:ea typeface="+mj-ea"/>
                  </a:rPr>
                  <a:t>w,b</a:t>
                </a:r>
                <a:r>
                  <a:rPr lang="zh-CN" altLang="en-US" sz="2200" dirty="0">
                    <a:latin typeface="+mj-ea"/>
                    <a:ea typeface="+mj-ea"/>
                  </a:rPr>
                  <a:t>）及其法向量</a:t>
                </a:r>
                <a:r>
                  <a:rPr lang="en-US" altLang="zh-CN" sz="2200" dirty="0">
                    <a:latin typeface="+mj-ea"/>
                    <a:ea typeface="+mj-ea"/>
                  </a:rPr>
                  <a:t>w</a:t>
                </a:r>
                <a:r>
                  <a:rPr lang="zh-CN" altLang="en-US" sz="2200" dirty="0">
                    <a:latin typeface="+mj-ea"/>
                    <a:ea typeface="+mj-ea"/>
                  </a:rPr>
                  <a:t>。点</a:t>
                </a:r>
                <a:r>
                  <a:rPr lang="en-US" altLang="zh-CN" sz="2200" dirty="0">
                    <a:latin typeface="+mj-ea"/>
                    <a:ea typeface="+mj-ea"/>
                  </a:rPr>
                  <a:t>A</a:t>
                </a:r>
                <a:r>
                  <a:rPr lang="zh-CN" altLang="en-US" sz="2200" dirty="0">
                    <a:latin typeface="+mj-ea"/>
                    <a:ea typeface="+mj-ea"/>
                  </a:rPr>
                  <a:t>表示某一实例</a:t>
                </a:r>
                <a14:m>
                  <m:oMath xmlns:m="http://schemas.openxmlformats.org/officeDocument/2006/math">
                    <m:r>
                      <a:rPr lang="en-US" altLang="zh-CN" sz="2200" i="1" dirty="0" smtClean="0">
                        <a:latin typeface="Cambria Math" panose="02040503050406030204" pitchFamily="18" charset="0"/>
                        <a:ea typeface="+mj-ea"/>
                      </a:rPr>
                      <m:t>𝑥</m:t>
                    </m:r>
                    <m:r>
                      <a:rPr lang="en-US" altLang="zh-CN" sz="2200" i="1" baseline="-25000" dirty="0">
                        <a:latin typeface="Cambria Math" panose="02040503050406030204" pitchFamily="18" charset="0"/>
                        <a:ea typeface="+mj-ea"/>
                      </a:rPr>
                      <m:t>𝑖</m:t>
                    </m:r>
                  </m:oMath>
                </a14:m>
                <a:r>
                  <a:rPr lang="en-US" altLang="zh-CN" sz="2200" dirty="0">
                    <a:latin typeface="+mj-ea"/>
                    <a:ea typeface="+mj-ea"/>
                  </a:rPr>
                  <a:t>,</a:t>
                </a:r>
                <a:r>
                  <a:rPr lang="zh-CN" altLang="en-US" sz="2200" dirty="0">
                    <a:latin typeface="+mj-ea"/>
                    <a:ea typeface="+mj-ea"/>
                  </a:rPr>
                  <a:t>其类标记为</a:t>
                </a:r>
                <a14:m>
                  <m:oMath xmlns:m="http://schemas.openxmlformats.org/officeDocument/2006/math">
                    <m:r>
                      <a:rPr lang="en-US" altLang="zh-CN" sz="2200" i="1" dirty="0" smtClean="0">
                        <a:latin typeface="Cambria Math" panose="02040503050406030204" pitchFamily="18" charset="0"/>
                        <a:ea typeface="+mj-ea"/>
                      </a:rPr>
                      <m:t>𝑦</m:t>
                    </m:r>
                    <m:r>
                      <a:rPr lang="en-US" altLang="zh-CN" sz="2200" i="1" baseline="-25000" dirty="0" err="1">
                        <a:latin typeface="Cambria Math" panose="02040503050406030204" pitchFamily="18" charset="0"/>
                        <a:ea typeface="+mj-ea"/>
                      </a:rPr>
                      <m:t>𝑖</m:t>
                    </m:r>
                    <m:r>
                      <a:rPr lang="en-US" altLang="zh-CN" sz="2200" i="1" dirty="0">
                        <a:latin typeface="Cambria Math" panose="02040503050406030204" pitchFamily="18" charset="0"/>
                        <a:ea typeface="+mj-ea"/>
                      </a:rPr>
                      <m:t>=+1</m:t>
                    </m:r>
                  </m:oMath>
                </a14:m>
                <a:r>
                  <a:rPr lang="zh-CN" altLang="en-US" sz="2200" dirty="0">
                    <a:latin typeface="+mj-ea"/>
                    <a:ea typeface="+mj-ea"/>
                  </a:rPr>
                  <a:t>。点</a:t>
                </a:r>
                <a:r>
                  <a:rPr lang="en-US" altLang="zh-CN" sz="2200" dirty="0">
                    <a:latin typeface="+mj-ea"/>
                    <a:ea typeface="+mj-ea"/>
                  </a:rPr>
                  <a:t>A</a:t>
                </a:r>
                <a:r>
                  <a:rPr lang="zh-CN" altLang="en-US" sz="2200" dirty="0">
                    <a:latin typeface="+mj-ea"/>
                    <a:ea typeface="+mj-ea"/>
                  </a:rPr>
                  <a:t>与超平面（</a:t>
                </a:r>
                <a:r>
                  <a:rPr lang="en-US" altLang="zh-CN" sz="2200" dirty="0" err="1">
                    <a:latin typeface="+mj-ea"/>
                    <a:ea typeface="+mj-ea"/>
                  </a:rPr>
                  <a:t>w,b</a:t>
                </a:r>
                <a:r>
                  <a:rPr lang="zh-CN" altLang="en-US" sz="2200" dirty="0">
                    <a:latin typeface="+mj-ea"/>
                    <a:ea typeface="+mj-ea"/>
                  </a:rPr>
                  <a:t>）的距离由线段</a:t>
                </a:r>
                <a:r>
                  <a:rPr lang="en-US" altLang="zh-CN" sz="2200" dirty="0">
                    <a:latin typeface="+mj-ea"/>
                    <a:ea typeface="+mj-ea"/>
                  </a:rPr>
                  <a:t>AB</a:t>
                </a:r>
                <a:r>
                  <a:rPr lang="zh-CN" altLang="en-US" sz="2200" dirty="0">
                    <a:latin typeface="+mj-ea"/>
                    <a:ea typeface="+mj-ea"/>
                  </a:rPr>
                  <a:t>给出，记作</a:t>
                </a:r>
                <a14:m>
                  <m:oMath xmlns:m="http://schemas.openxmlformats.org/officeDocument/2006/math">
                    <m:sSub>
                      <m:sSubPr>
                        <m:ctrlPr>
                          <a:rPr lang="en-US" altLang="zh-CN" sz="2200" i="1" smtClean="0">
                            <a:latin typeface="Cambria Math" panose="02040503050406030204" pitchFamily="18" charset="0"/>
                            <a:ea typeface="+mj-ea"/>
                          </a:rPr>
                        </m:ctrlPr>
                      </m:sSubPr>
                      <m:e>
                        <m:r>
                          <a:rPr lang="zh-CN" altLang="en-US" sz="2200" i="1" smtClean="0">
                            <a:latin typeface="Cambria Math" panose="02040503050406030204" pitchFamily="18" charset="0"/>
                            <a:ea typeface="+mj-ea"/>
                          </a:rPr>
                          <m:t>𝛾</m:t>
                        </m:r>
                      </m:e>
                      <m:sub>
                        <m:r>
                          <m:rPr>
                            <m:sty m:val="p"/>
                          </m:rPr>
                          <a:rPr lang="en-US" altLang="zh-CN" sz="2200" i="1">
                            <a:latin typeface="Cambria Math" panose="02040503050406030204" pitchFamily="18" charset="0"/>
                            <a:ea typeface="+mj-ea"/>
                          </a:rPr>
                          <m:t>i</m:t>
                        </m:r>
                      </m:sub>
                    </m:sSub>
                    <m:r>
                      <a:rPr lang="zh-CN" altLang="en-US" sz="2200" i="1">
                        <a:latin typeface="Cambria Math" panose="02040503050406030204" pitchFamily="18" charset="0"/>
                        <a:ea typeface="+mj-ea"/>
                      </a:rPr>
                      <m:t>。</m:t>
                    </m:r>
                  </m:oMath>
                </a14:m>
                <a:endParaRPr lang="en-US" altLang="zh-CN" sz="2200" dirty="0">
                  <a:latin typeface="+mj-ea"/>
                  <a:ea typeface="+mj-ea"/>
                </a:endParaRPr>
              </a:p>
              <a:p>
                <a:pPr algn="ctr" eaLnBrk="0" fontAlgn="base" hangingPunct="0">
                  <a:lnSpc>
                    <a:spcPct val="120000"/>
                  </a:lnSpc>
                  <a:spcBef>
                    <a:spcPct val="20000"/>
                  </a:spcBef>
                  <a:spcAft>
                    <a:spcPct val="0"/>
                  </a:spcAft>
                </a:pPr>
                <a14:m>
                  <m:oMathPara xmlns:m="http://schemas.openxmlformats.org/officeDocument/2006/math">
                    <m:oMathParaPr>
                      <m:jc m:val="centerGroup"/>
                    </m:oMathParaPr>
                    <m:oMath xmlns:m="http://schemas.openxmlformats.org/officeDocument/2006/math">
                      <m:sSub>
                        <m:sSubPr>
                          <m:ctrlPr>
                            <a:rPr lang="en-US" altLang="zh-CN" sz="2200" i="1" smtClean="0">
                              <a:latin typeface="Cambria Math" panose="02040503050406030204" pitchFamily="18" charset="0"/>
                              <a:ea typeface="+mj-ea"/>
                            </a:rPr>
                          </m:ctrlPr>
                        </m:sSubPr>
                        <m:e>
                          <m:r>
                            <a:rPr lang="zh-CN" altLang="en-US" sz="2200" i="1" smtClean="0">
                              <a:latin typeface="Cambria Math" panose="02040503050406030204" pitchFamily="18" charset="0"/>
                              <a:ea typeface="+mj-ea"/>
                            </a:rPr>
                            <m:t>𝛾</m:t>
                          </m:r>
                        </m:e>
                        <m:sub>
                          <m:r>
                            <a:rPr lang="en-US" altLang="zh-CN" sz="2200" b="0" i="1" smtClean="0">
                              <a:latin typeface="Cambria Math" panose="02040503050406030204" pitchFamily="18" charset="0"/>
                              <a:ea typeface="+mj-ea"/>
                            </a:rPr>
                            <m:t>𝑖</m:t>
                          </m:r>
                        </m:sub>
                      </m:sSub>
                      <m:r>
                        <a:rPr lang="en-US" altLang="zh-CN" sz="2200" b="0" i="1" smtClean="0">
                          <a:latin typeface="Cambria Math" panose="02040503050406030204" pitchFamily="18" charset="0"/>
                          <a:ea typeface="+mj-ea"/>
                        </a:rPr>
                        <m:t>=</m:t>
                      </m:r>
                      <m:r>
                        <a:rPr lang="zh-CN" altLang="en-US" sz="2200" i="1">
                          <a:latin typeface="Cambria Math" panose="02040503050406030204" pitchFamily="18" charset="0"/>
                          <a:ea typeface="+mj-ea"/>
                        </a:rPr>
                        <m:t>（</m:t>
                      </m:r>
                      <m:f>
                        <m:fPr>
                          <m:ctrlPr>
                            <a:rPr lang="en-US" altLang="zh-CN" sz="2200" b="0" i="1" smtClean="0">
                              <a:latin typeface="Cambria Math" panose="02040503050406030204" pitchFamily="18" charset="0"/>
                              <a:ea typeface="+mj-ea"/>
                            </a:rPr>
                          </m:ctrlPr>
                        </m:fPr>
                        <m:num>
                          <m:r>
                            <a:rPr lang="en-US" altLang="zh-CN" sz="2200" b="0" i="1" smtClean="0">
                              <a:latin typeface="Cambria Math" panose="02040503050406030204" pitchFamily="18" charset="0"/>
                              <a:ea typeface="+mj-ea"/>
                            </a:rPr>
                            <m:t>𝑤</m:t>
                          </m:r>
                        </m:num>
                        <m:den>
                          <m:d>
                            <m:dPr>
                              <m:begChr m:val="‖"/>
                              <m:endChr m:val="‖"/>
                              <m:ctrlPr>
                                <a:rPr lang="en-US" altLang="zh-CN" sz="2200" b="0" i="1" smtClean="0">
                                  <a:latin typeface="Cambria Math" panose="02040503050406030204" pitchFamily="18" charset="0"/>
                                  <a:ea typeface="+mj-ea"/>
                                </a:rPr>
                              </m:ctrlPr>
                            </m:dPr>
                            <m:e>
                              <m:r>
                                <a:rPr lang="en-US" altLang="zh-CN" sz="2200" b="0" i="1" smtClean="0">
                                  <a:latin typeface="Cambria Math" panose="02040503050406030204" pitchFamily="18" charset="0"/>
                                  <a:ea typeface="+mj-ea"/>
                                </a:rPr>
                                <m:t>𝑤</m:t>
                              </m:r>
                            </m:e>
                          </m:d>
                        </m:den>
                      </m:f>
                      <m:r>
                        <a:rPr lang="en-US" altLang="zh-CN" sz="2200" b="0" i="1" smtClean="0">
                          <a:latin typeface="Cambria Math" panose="02040503050406030204" pitchFamily="18" charset="0"/>
                          <a:ea typeface="+mj-ea"/>
                        </a:rPr>
                        <m:t>∙</m:t>
                      </m:r>
                      <m:sSub>
                        <m:sSubPr>
                          <m:ctrlPr>
                            <a:rPr lang="en-US" altLang="zh-CN" sz="2200" b="0" i="1" smtClean="0">
                              <a:latin typeface="Cambria Math" panose="02040503050406030204" pitchFamily="18" charset="0"/>
                              <a:ea typeface="+mj-ea"/>
                            </a:rPr>
                          </m:ctrlPr>
                        </m:sSubPr>
                        <m:e>
                          <m:r>
                            <a:rPr lang="en-US" altLang="zh-CN" sz="2200" b="0" i="1" smtClean="0">
                              <a:latin typeface="Cambria Math" panose="02040503050406030204" pitchFamily="18" charset="0"/>
                              <a:ea typeface="+mj-ea"/>
                            </a:rPr>
                            <m:t>𝑥</m:t>
                          </m:r>
                        </m:e>
                        <m:sub>
                          <m:r>
                            <a:rPr lang="en-US" altLang="zh-CN" sz="2200" b="0" i="1" smtClean="0">
                              <a:latin typeface="Cambria Math" panose="02040503050406030204" pitchFamily="18" charset="0"/>
                              <a:ea typeface="+mj-ea"/>
                            </a:rPr>
                            <m:t>𝑖</m:t>
                          </m:r>
                        </m:sub>
                      </m:sSub>
                      <m:r>
                        <a:rPr lang="en-US" altLang="zh-CN" sz="2200" b="0" i="1" smtClean="0">
                          <a:latin typeface="Cambria Math" panose="02040503050406030204" pitchFamily="18" charset="0"/>
                          <a:ea typeface="+mj-ea"/>
                        </a:rPr>
                        <m:t>+</m:t>
                      </m:r>
                      <m:f>
                        <m:fPr>
                          <m:ctrlPr>
                            <a:rPr lang="en-US" altLang="zh-CN" sz="2200" i="1">
                              <a:latin typeface="Cambria Math" panose="02040503050406030204" pitchFamily="18" charset="0"/>
                              <a:ea typeface="+mj-ea"/>
                            </a:rPr>
                          </m:ctrlPr>
                        </m:fPr>
                        <m:num>
                          <m:r>
                            <a:rPr lang="en-US" altLang="zh-CN" sz="2200" b="0" i="1" smtClean="0">
                              <a:latin typeface="Cambria Math" panose="02040503050406030204" pitchFamily="18" charset="0"/>
                              <a:ea typeface="+mj-ea"/>
                            </a:rPr>
                            <m:t>𝑏</m:t>
                          </m:r>
                        </m:num>
                        <m:den>
                          <m:d>
                            <m:dPr>
                              <m:begChr m:val="‖"/>
                              <m:endChr m:val="‖"/>
                              <m:ctrlPr>
                                <a:rPr lang="en-US" altLang="zh-CN" sz="2200" i="1">
                                  <a:latin typeface="Cambria Math" panose="02040503050406030204" pitchFamily="18" charset="0"/>
                                  <a:ea typeface="+mj-ea"/>
                                </a:rPr>
                              </m:ctrlPr>
                            </m:dPr>
                            <m:e>
                              <m:r>
                                <a:rPr lang="en-US" altLang="zh-CN" sz="2200" i="1">
                                  <a:latin typeface="Cambria Math" panose="02040503050406030204" pitchFamily="18" charset="0"/>
                                  <a:ea typeface="+mj-ea"/>
                                </a:rPr>
                                <m:t>𝑤</m:t>
                              </m:r>
                            </m:e>
                          </m:d>
                        </m:den>
                      </m:f>
                      <m:r>
                        <a:rPr lang="en-US" altLang="zh-CN" sz="2200" b="0" i="1" smtClean="0">
                          <a:latin typeface="Cambria Math" panose="02040503050406030204" pitchFamily="18" charset="0"/>
                          <a:ea typeface="+mj-ea"/>
                        </a:rPr>
                        <m:t>)</m:t>
                      </m:r>
                    </m:oMath>
                  </m:oMathPara>
                </a14:m>
                <a:endParaRPr lang="en-US" altLang="zh-CN" sz="2200" dirty="0">
                  <a:latin typeface="+mj-ea"/>
                  <a:ea typeface="+mj-ea"/>
                </a:endParaRPr>
              </a:p>
              <a:p>
                <a:pPr eaLnBrk="0" fontAlgn="base" hangingPunct="0">
                  <a:lnSpc>
                    <a:spcPct val="120000"/>
                  </a:lnSpc>
                  <a:spcBef>
                    <a:spcPct val="20000"/>
                  </a:spcBef>
                  <a:spcAft>
                    <a:spcPct val="0"/>
                  </a:spcAft>
                </a:pPr>
                <a:r>
                  <a:rPr lang="zh-CN" altLang="en-US" sz="2200" dirty="0">
                    <a:latin typeface="+mj-ea"/>
                    <a:ea typeface="+mj-ea"/>
                  </a:rPr>
                  <a:t>其中，</a:t>
                </a:r>
                <a14:m>
                  <m:oMath xmlns:m="http://schemas.openxmlformats.org/officeDocument/2006/math">
                    <m:d>
                      <m:dPr>
                        <m:begChr m:val="‖"/>
                        <m:endChr m:val="‖"/>
                        <m:ctrlPr>
                          <a:rPr lang="en-US" altLang="zh-CN" sz="2200" i="1" smtClean="0">
                            <a:latin typeface="Cambria Math" panose="02040503050406030204" pitchFamily="18" charset="0"/>
                            <a:ea typeface="+mj-ea"/>
                          </a:rPr>
                        </m:ctrlPr>
                      </m:dPr>
                      <m:e>
                        <m:r>
                          <a:rPr lang="en-US" altLang="zh-CN" sz="2200" b="0" i="1" smtClean="0">
                            <a:latin typeface="Cambria Math" panose="02040503050406030204" pitchFamily="18" charset="0"/>
                            <a:ea typeface="+mj-ea"/>
                          </a:rPr>
                          <m:t>𝑤</m:t>
                        </m:r>
                      </m:e>
                    </m:d>
                    <m:r>
                      <a:rPr lang="zh-CN" altLang="en-US" sz="2200" i="1">
                        <a:latin typeface="Cambria Math" panose="02040503050406030204" pitchFamily="18" charset="0"/>
                        <a:ea typeface="+mj-ea"/>
                      </a:rPr>
                      <m:t>为</m:t>
                    </m:r>
                  </m:oMath>
                </a14:m>
                <a:r>
                  <a:rPr lang="en-US" altLang="zh-CN" sz="2200" dirty="0">
                    <a:latin typeface="+mj-ea"/>
                    <a:ea typeface="+mj-ea"/>
                  </a:rPr>
                  <a:t>w</a:t>
                </a:r>
                <a:r>
                  <a:rPr lang="zh-CN" altLang="en-US" sz="2200" dirty="0">
                    <a:latin typeface="+mj-ea"/>
                    <a:ea typeface="+mj-ea"/>
                  </a:rPr>
                  <a:t>的</a:t>
                </a:r>
                <a:r>
                  <a:rPr lang="en-US" altLang="zh-CN" sz="2200" dirty="0">
                    <a:latin typeface="+mj-ea"/>
                    <a:ea typeface="+mj-ea"/>
                  </a:rPr>
                  <a:t>L</a:t>
                </a:r>
                <a:r>
                  <a:rPr lang="en-US" altLang="zh-CN" sz="2200" baseline="-25000" dirty="0">
                    <a:latin typeface="+mj-ea"/>
                    <a:ea typeface="+mj-ea"/>
                  </a:rPr>
                  <a:t>2</a:t>
                </a:r>
                <a:r>
                  <a:rPr lang="zh-CN" altLang="en-US" sz="2200" dirty="0">
                    <a:latin typeface="+mj-ea"/>
                    <a:ea typeface="+mj-ea"/>
                  </a:rPr>
                  <a:t>范数。这时点</a:t>
                </a:r>
                <a:r>
                  <a:rPr lang="en-US" altLang="zh-CN" sz="2200" dirty="0">
                    <a:latin typeface="+mj-ea"/>
                    <a:ea typeface="+mj-ea"/>
                  </a:rPr>
                  <a:t>A</a:t>
                </a:r>
                <a:r>
                  <a:rPr lang="zh-CN" altLang="en-US" sz="2200" dirty="0">
                    <a:latin typeface="+mj-ea"/>
                    <a:ea typeface="+mj-ea"/>
                  </a:rPr>
                  <a:t>在超平面正的一侧的情形。如果点</a:t>
                </a:r>
                <a:r>
                  <a:rPr lang="en-US" altLang="zh-CN" sz="2200" dirty="0">
                    <a:latin typeface="+mj-ea"/>
                    <a:ea typeface="+mj-ea"/>
                  </a:rPr>
                  <a:t>A</a:t>
                </a:r>
                <a:r>
                  <a:rPr lang="zh-CN" altLang="en-US" sz="2200" dirty="0">
                    <a:latin typeface="+mj-ea"/>
                    <a:ea typeface="+mj-ea"/>
                  </a:rPr>
                  <a:t>在超平面负的一侧，即</a:t>
                </a:r>
                <a:r>
                  <a:rPr lang="en-US" altLang="zh-CN" sz="2200" dirty="0" err="1">
                    <a:latin typeface="+mj-ea"/>
                    <a:ea typeface="+mj-ea"/>
                  </a:rPr>
                  <a:t>y</a:t>
                </a:r>
                <a:r>
                  <a:rPr lang="en-US" altLang="zh-CN" sz="2200" baseline="-25000" dirty="0" err="1">
                    <a:latin typeface="+mj-ea"/>
                    <a:ea typeface="+mj-ea"/>
                  </a:rPr>
                  <a:t>i</a:t>
                </a:r>
                <a:r>
                  <a:rPr lang="en-US" altLang="zh-CN" sz="2200" dirty="0">
                    <a:latin typeface="+mj-ea"/>
                    <a:ea typeface="+mj-ea"/>
                  </a:rPr>
                  <a:t>=-1</a:t>
                </a:r>
                <a:r>
                  <a:rPr lang="zh-CN" altLang="en-US" sz="2200" dirty="0">
                    <a:latin typeface="+mj-ea"/>
                    <a:ea typeface="+mj-ea"/>
                  </a:rPr>
                  <a:t>，那么点与超平面的距离为</a:t>
                </a:r>
                <a:endParaRPr lang="en-US" altLang="zh-CN" sz="2200" dirty="0">
                  <a:latin typeface="+mj-ea"/>
                  <a:ea typeface="+mj-ea"/>
                </a:endParaRPr>
              </a:p>
              <a:p>
                <a:pPr eaLnBrk="0" fontAlgn="base" hangingPunct="0">
                  <a:lnSpc>
                    <a:spcPct val="120000"/>
                  </a:lnSpc>
                  <a:spcBef>
                    <a:spcPct val="20000"/>
                  </a:spcBef>
                  <a:spcAft>
                    <a:spcPct val="0"/>
                  </a:spcAft>
                </a:pPr>
                <a14:m>
                  <m:oMathPara xmlns:m="http://schemas.openxmlformats.org/officeDocument/2006/math">
                    <m:oMathParaPr>
                      <m:jc m:val="centerGroup"/>
                    </m:oMathParaPr>
                    <m:oMath xmlns:m="http://schemas.openxmlformats.org/officeDocument/2006/math">
                      <m:sSub>
                        <m:sSubPr>
                          <m:ctrlPr>
                            <a:rPr lang="en-US" altLang="zh-CN" sz="2200" i="1" smtClean="0">
                              <a:latin typeface="Cambria Math" panose="02040503050406030204" pitchFamily="18" charset="0"/>
                              <a:ea typeface="+mj-ea"/>
                            </a:rPr>
                          </m:ctrlPr>
                        </m:sSubPr>
                        <m:e>
                          <m:r>
                            <a:rPr lang="zh-CN" altLang="en-US" sz="2200" i="1" smtClean="0">
                              <a:latin typeface="Cambria Math" panose="02040503050406030204" pitchFamily="18" charset="0"/>
                              <a:ea typeface="+mj-ea"/>
                            </a:rPr>
                            <m:t>𝛾</m:t>
                          </m:r>
                        </m:e>
                        <m:sub>
                          <m:r>
                            <a:rPr lang="en-US" altLang="zh-CN" sz="2200" b="0" i="1" smtClean="0">
                              <a:latin typeface="Cambria Math" panose="02040503050406030204" pitchFamily="18" charset="0"/>
                              <a:ea typeface="+mj-ea"/>
                            </a:rPr>
                            <m:t>𝑖</m:t>
                          </m:r>
                        </m:sub>
                      </m:sSub>
                      <m:r>
                        <a:rPr lang="en-US" altLang="zh-CN" sz="2200" b="0" i="1" smtClean="0">
                          <a:latin typeface="Cambria Math" panose="02040503050406030204" pitchFamily="18" charset="0"/>
                          <a:ea typeface="+mj-ea"/>
                        </a:rPr>
                        <m:t>=− (</m:t>
                      </m:r>
                      <m:f>
                        <m:fPr>
                          <m:ctrlPr>
                            <a:rPr lang="en-US" altLang="zh-CN" sz="2200" b="0" i="1" smtClean="0">
                              <a:latin typeface="Cambria Math" panose="02040503050406030204" pitchFamily="18" charset="0"/>
                              <a:ea typeface="+mj-ea"/>
                            </a:rPr>
                          </m:ctrlPr>
                        </m:fPr>
                        <m:num>
                          <m:r>
                            <a:rPr lang="en-US" altLang="zh-CN" sz="2200" b="0" i="1" smtClean="0">
                              <a:latin typeface="Cambria Math" panose="02040503050406030204" pitchFamily="18" charset="0"/>
                              <a:ea typeface="+mj-ea"/>
                            </a:rPr>
                            <m:t>𝑤</m:t>
                          </m:r>
                        </m:num>
                        <m:den>
                          <m:d>
                            <m:dPr>
                              <m:begChr m:val="‖"/>
                              <m:endChr m:val="‖"/>
                              <m:ctrlPr>
                                <a:rPr lang="en-US" altLang="zh-CN" sz="2200" b="0" i="1" smtClean="0">
                                  <a:latin typeface="Cambria Math" panose="02040503050406030204" pitchFamily="18" charset="0"/>
                                  <a:ea typeface="+mj-ea"/>
                                </a:rPr>
                              </m:ctrlPr>
                            </m:dPr>
                            <m:e>
                              <m:r>
                                <a:rPr lang="en-US" altLang="zh-CN" sz="2200" b="0" i="1" smtClean="0">
                                  <a:latin typeface="Cambria Math" panose="02040503050406030204" pitchFamily="18" charset="0"/>
                                  <a:ea typeface="+mj-ea"/>
                                </a:rPr>
                                <m:t>𝑤</m:t>
                              </m:r>
                            </m:e>
                          </m:d>
                        </m:den>
                      </m:f>
                      <m:r>
                        <a:rPr lang="en-US" altLang="zh-CN" sz="2200" b="0" i="1" smtClean="0">
                          <a:latin typeface="Cambria Math" panose="02040503050406030204" pitchFamily="18" charset="0"/>
                          <a:ea typeface="+mj-ea"/>
                        </a:rPr>
                        <m:t>∙</m:t>
                      </m:r>
                      <m:sSub>
                        <m:sSubPr>
                          <m:ctrlPr>
                            <a:rPr lang="en-US" altLang="zh-CN" sz="2200" b="0" i="1" smtClean="0">
                              <a:latin typeface="Cambria Math" panose="02040503050406030204" pitchFamily="18" charset="0"/>
                              <a:ea typeface="+mj-ea"/>
                            </a:rPr>
                          </m:ctrlPr>
                        </m:sSubPr>
                        <m:e>
                          <m:r>
                            <a:rPr lang="en-US" altLang="zh-CN" sz="2200" b="0" i="1" smtClean="0">
                              <a:latin typeface="Cambria Math" panose="02040503050406030204" pitchFamily="18" charset="0"/>
                              <a:ea typeface="+mj-ea"/>
                            </a:rPr>
                            <m:t>𝑥</m:t>
                          </m:r>
                        </m:e>
                        <m:sub>
                          <m:r>
                            <a:rPr lang="en-US" altLang="zh-CN" sz="2200" b="0" i="1" smtClean="0">
                              <a:latin typeface="Cambria Math" panose="02040503050406030204" pitchFamily="18" charset="0"/>
                              <a:ea typeface="+mj-ea"/>
                            </a:rPr>
                            <m:t>𝑖</m:t>
                          </m:r>
                        </m:sub>
                      </m:sSub>
                      <m:r>
                        <a:rPr lang="en-US" altLang="zh-CN" sz="2200" b="0" i="1" smtClean="0">
                          <a:latin typeface="Cambria Math" panose="02040503050406030204" pitchFamily="18" charset="0"/>
                          <a:ea typeface="+mj-ea"/>
                        </a:rPr>
                        <m:t>+</m:t>
                      </m:r>
                      <m:f>
                        <m:fPr>
                          <m:ctrlPr>
                            <a:rPr lang="en-US" altLang="zh-CN" sz="2200" i="1">
                              <a:latin typeface="Cambria Math" panose="02040503050406030204" pitchFamily="18" charset="0"/>
                              <a:ea typeface="+mj-ea"/>
                            </a:rPr>
                          </m:ctrlPr>
                        </m:fPr>
                        <m:num>
                          <m:r>
                            <a:rPr lang="en-US" altLang="zh-CN" sz="2200" b="0" i="1" smtClean="0">
                              <a:latin typeface="Cambria Math" panose="02040503050406030204" pitchFamily="18" charset="0"/>
                              <a:ea typeface="+mj-ea"/>
                            </a:rPr>
                            <m:t>𝑏</m:t>
                          </m:r>
                        </m:num>
                        <m:den>
                          <m:d>
                            <m:dPr>
                              <m:begChr m:val="‖"/>
                              <m:endChr m:val="‖"/>
                              <m:ctrlPr>
                                <a:rPr lang="en-US" altLang="zh-CN" sz="2200" i="1">
                                  <a:latin typeface="Cambria Math" panose="02040503050406030204" pitchFamily="18" charset="0"/>
                                  <a:ea typeface="+mj-ea"/>
                                </a:rPr>
                              </m:ctrlPr>
                            </m:dPr>
                            <m:e>
                              <m:r>
                                <a:rPr lang="en-US" altLang="zh-CN" sz="2200" i="1">
                                  <a:latin typeface="Cambria Math" panose="02040503050406030204" pitchFamily="18" charset="0"/>
                                  <a:ea typeface="+mj-ea"/>
                                </a:rPr>
                                <m:t>𝑤</m:t>
                              </m:r>
                            </m:e>
                          </m:d>
                        </m:den>
                      </m:f>
                      <m:r>
                        <a:rPr lang="en-US" altLang="zh-CN" sz="2200" b="0" i="1" smtClean="0">
                          <a:latin typeface="Cambria Math" panose="02040503050406030204" pitchFamily="18" charset="0"/>
                          <a:ea typeface="+mj-ea"/>
                        </a:rPr>
                        <m:t>)</m:t>
                      </m:r>
                    </m:oMath>
                  </m:oMathPara>
                </a14:m>
                <a:endParaRPr lang="en-US" altLang="zh-CN" sz="2200" dirty="0">
                  <a:latin typeface="+mj-ea"/>
                  <a:ea typeface="+mj-ea"/>
                </a:endParaRPr>
              </a:p>
              <a:p>
                <a:pPr eaLnBrk="0" fontAlgn="base" hangingPunct="0">
                  <a:lnSpc>
                    <a:spcPct val="120000"/>
                  </a:lnSpc>
                  <a:spcBef>
                    <a:spcPct val="20000"/>
                  </a:spcBef>
                  <a:spcAft>
                    <a:spcPct val="0"/>
                  </a:spcAft>
                </a:pPr>
                <a:endParaRPr lang="en-US" altLang="zh-CN" sz="2200" dirty="0">
                  <a:latin typeface="+mj-ea"/>
                  <a:ea typeface="+mj-ea"/>
                </a:endParaRPr>
              </a:p>
            </p:txBody>
          </p:sp>
        </mc:Choice>
        <mc:Fallback>
          <p:sp>
            <p:nvSpPr>
              <p:cNvPr id="5" name="文本框 4">
                <a:extLst>
                  <a:ext uri="{FF2B5EF4-FFF2-40B4-BE49-F238E27FC236}">
                    <a16:creationId xmlns:a16="http://schemas.microsoft.com/office/drawing/2014/main" id="{E5882C5A-8A1F-8DD6-06EF-A04C54966E53}"/>
                  </a:ext>
                </a:extLst>
              </p:cNvPr>
              <p:cNvSpPr txBox="1">
                <a:spLocks noRot="1" noChangeAspect="1" noMove="1" noResize="1" noEditPoints="1" noAdjustHandles="1" noChangeArrowheads="1" noChangeShapeType="1" noTextEdit="1"/>
              </p:cNvSpPr>
              <p:nvPr/>
            </p:nvSpPr>
            <p:spPr>
              <a:xfrm>
                <a:off x="591063" y="1515551"/>
                <a:ext cx="6990837" cy="4690002"/>
              </a:xfrm>
              <a:prstGeom prst="rect">
                <a:avLst/>
              </a:prstGeom>
              <a:blipFill>
                <a:blip r:embed="rId3"/>
                <a:stretch>
                  <a:fillRect l="-1133" t="-130" r="-872"/>
                </a:stretch>
              </a:blipFill>
            </p:spPr>
            <p:txBody>
              <a:bodyPr/>
              <a:lstStyle/>
              <a:p>
                <a:r>
                  <a:rPr lang="zh-CN" altLang="en-US">
                    <a:noFill/>
                  </a:rPr>
                  <a:t> </a:t>
                </a:r>
              </a:p>
            </p:txBody>
          </p:sp>
        </mc:Fallback>
      </mc:AlternateContent>
      <p:pic>
        <p:nvPicPr>
          <p:cNvPr id="6" name="Picture 54">
            <a:extLst>
              <a:ext uri="{FF2B5EF4-FFF2-40B4-BE49-F238E27FC236}">
                <a16:creationId xmlns:a16="http://schemas.microsoft.com/office/drawing/2014/main" id="{1C5004F4-E4B7-9F79-F8DC-6011959A67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8136" y="2046812"/>
            <a:ext cx="4123405" cy="3020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6497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p:cNvSpPr txBox="1"/>
          <p:nvPr/>
        </p:nvSpPr>
        <p:spPr>
          <a:xfrm>
            <a:off x="591064" y="-7064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70000"/>
              </a:lnSpc>
              <a:spcAft>
                <a:spcPct val="0"/>
              </a:spcAft>
            </a:pPr>
            <a:r>
              <a:rPr lang="zh-CN" altLang="en-US" sz="3300" b="1" dirty="0"/>
              <a:t>几何间隔</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E5882C5A-8A1F-8DD6-06EF-A04C54966E53}"/>
                  </a:ext>
                </a:extLst>
              </p:cNvPr>
              <p:cNvSpPr txBox="1"/>
              <p:nvPr/>
            </p:nvSpPr>
            <p:spPr>
              <a:xfrm>
                <a:off x="591063" y="1515551"/>
                <a:ext cx="6724137" cy="2655920"/>
              </a:xfrm>
              <a:prstGeom prst="rect">
                <a:avLst/>
              </a:prstGeom>
              <a:noFill/>
            </p:spPr>
            <p:txBody>
              <a:bodyPr wrap="square" rtlCol="0">
                <a:spAutoFit/>
              </a:bodyPr>
              <a:lstStyle/>
              <a:p>
                <a:pPr eaLnBrk="0" fontAlgn="base" hangingPunct="0">
                  <a:lnSpc>
                    <a:spcPct val="150000"/>
                  </a:lnSpc>
                  <a:spcBef>
                    <a:spcPct val="20000"/>
                  </a:spcBef>
                  <a:spcAft>
                    <a:spcPct val="0"/>
                  </a:spcAft>
                </a:pPr>
                <a:r>
                  <a:rPr lang="zh-CN" altLang="en-US" sz="2200" dirty="0">
                    <a:latin typeface="+mj-ea"/>
                    <a:ea typeface="+mj-ea"/>
                  </a:rPr>
                  <a:t>一般地，当样本点（</a:t>
                </a:r>
                <a:r>
                  <a:rPr lang="en-US" altLang="zh-CN" sz="2200" dirty="0" err="1">
                    <a:latin typeface="+mj-ea"/>
                    <a:ea typeface="+mj-ea"/>
                  </a:rPr>
                  <a:t>x</a:t>
                </a:r>
                <a:r>
                  <a:rPr lang="en-US" altLang="zh-CN" sz="2200" baseline="-25000" dirty="0" err="1">
                    <a:latin typeface="+mj-ea"/>
                    <a:ea typeface="+mj-ea"/>
                  </a:rPr>
                  <a:t>i</a:t>
                </a:r>
                <a:r>
                  <a:rPr lang="en-US" altLang="zh-CN" sz="2200" dirty="0" err="1">
                    <a:latin typeface="+mj-ea"/>
                    <a:ea typeface="+mj-ea"/>
                  </a:rPr>
                  <a:t>,y</a:t>
                </a:r>
                <a:r>
                  <a:rPr lang="en-US" altLang="zh-CN" sz="2200" baseline="-25000" dirty="0" err="1">
                    <a:latin typeface="+mj-ea"/>
                    <a:ea typeface="+mj-ea"/>
                  </a:rPr>
                  <a:t>i</a:t>
                </a:r>
                <a:r>
                  <a:rPr lang="zh-CN" altLang="en-US" sz="2200" dirty="0">
                    <a:latin typeface="+mj-ea"/>
                    <a:ea typeface="+mj-ea"/>
                  </a:rPr>
                  <a:t>）被超平面（</a:t>
                </a:r>
                <a:r>
                  <a:rPr lang="en-US" altLang="zh-CN" sz="2200" dirty="0" err="1">
                    <a:latin typeface="+mj-ea"/>
                    <a:ea typeface="+mj-ea"/>
                  </a:rPr>
                  <a:t>w,b</a:t>
                </a:r>
                <a:r>
                  <a:rPr lang="zh-CN" altLang="en-US" sz="2200" dirty="0">
                    <a:latin typeface="+mj-ea"/>
                    <a:ea typeface="+mj-ea"/>
                  </a:rPr>
                  <a:t>）正确分类时，点</a:t>
                </a:r>
                <a:r>
                  <a:rPr lang="en-US" altLang="zh-CN" sz="2200" dirty="0">
                    <a:latin typeface="+mj-ea"/>
                    <a:ea typeface="+mj-ea"/>
                  </a:rPr>
                  <a:t>x</a:t>
                </a:r>
                <a:r>
                  <a:rPr lang="en-US" altLang="zh-CN" sz="2200" baseline="-25000" dirty="0">
                    <a:latin typeface="+mj-ea"/>
                    <a:ea typeface="+mj-ea"/>
                  </a:rPr>
                  <a:t>i</a:t>
                </a:r>
                <a:r>
                  <a:rPr lang="zh-CN" altLang="en-US" sz="2200" dirty="0">
                    <a:latin typeface="+mj-ea"/>
                    <a:ea typeface="+mj-ea"/>
                  </a:rPr>
                  <a:t>与超平面（</a:t>
                </a:r>
                <a:r>
                  <a:rPr lang="en-US" altLang="zh-CN" sz="2200" dirty="0" err="1">
                    <a:latin typeface="+mj-ea"/>
                    <a:ea typeface="+mj-ea"/>
                  </a:rPr>
                  <a:t>w,b</a:t>
                </a:r>
                <a:r>
                  <a:rPr lang="zh-CN" altLang="en-US" sz="2200" dirty="0">
                    <a:latin typeface="+mj-ea"/>
                    <a:ea typeface="+mj-ea"/>
                  </a:rPr>
                  <a:t>）的距离是</a:t>
                </a:r>
                <a:endParaRPr lang="en-US" altLang="zh-CN" sz="2200" dirty="0">
                  <a:latin typeface="+mj-ea"/>
                  <a:ea typeface="+mj-ea"/>
                </a:endParaRPr>
              </a:p>
              <a:p>
                <a:pPr eaLnBrk="0" fontAlgn="base" hangingPunct="0">
                  <a:lnSpc>
                    <a:spcPct val="150000"/>
                  </a:lnSpc>
                  <a:spcBef>
                    <a:spcPct val="20000"/>
                  </a:spcBef>
                  <a:spcAft>
                    <a:spcPct val="0"/>
                  </a:spcAft>
                </a:pPr>
                <a14:m>
                  <m:oMathPara xmlns:m="http://schemas.openxmlformats.org/officeDocument/2006/math">
                    <m:oMathParaPr>
                      <m:jc m:val="centerGroup"/>
                    </m:oMathParaPr>
                    <m:oMath xmlns:m="http://schemas.openxmlformats.org/officeDocument/2006/math">
                      <m:sSub>
                        <m:sSubPr>
                          <m:ctrlPr>
                            <a:rPr lang="en-US" altLang="zh-CN" sz="2200" i="1" smtClean="0">
                              <a:latin typeface="Cambria Math" panose="02040503050406030204" pitchFamily="18" charset="0"/>
                              <a:ea typeface="+mj-ea"/>
                            </a:rPr>
                          </m:ctrlPr>
                        </m:sSubPr>
                        <m:e>
                          <m:r>
                            <a:rPr lang="zh-CN" altLang="en-US" sz="2200" i="1" smtClean="0">
                              <a:latin typeface="Cambria Math" panose="02040503050406030204" pitchFamily="18" charset="0"/>
                              <a:ea typeface="+mj-ea"/>
                            </a:rPr>
                            <m:t>𝛾</m:t>
                          </m:r>
                        </m:e>
                        <m:sub>
                          <m:r>
                            <a:rPr lang="en-US" altLang="zh-CN" sz="2200" b="0" i="1" smtClean="0">
                              <a:latin typeface="Cambria Math" panose="02040503050406030204" pitchFamily="18" charset="0"/>
                              <a:ea typeface="+mj-ea"/>
                            </a:rPr>
                            <m:t>𝑖</m:t>
                          </m:r>
                        </m:sub>
                      </m:sSub>
                      <m:r>
                        <a:rPr lang="en-US" altLang="zh-CN" sz="2200" b="0" i="1" smtClean="0">
                          <a:latin typeface="Cambria Math" panose="02040503050406030204" pitchFamily="18" charset="0"/>
                          <a:ea typeface="+mj-ea"/>
                        </a:rPr>
                        <m:t>=</m:t>
                      </m:r>
                      <m:sSub>
                        <m:sSubPr>
                          <m:ctrlPr>
                            <a:rPr lang="en-US" altLang="zh-CN" sz="2200" b="0" i="1" smtClean="0">
                              <a:latin typeface="Cambria Math" panose="02040503050406030204" pitchFamily="18" charset="0"/>
                              <a:ea typeface="+mj-ea"/>
                            </a:rPr>
                          </m:ctrlPr>
                        </m:sSubPr>
                        <m:e>
                          <m:r>
                            <a:rPr lang="en-US" altLang="zh-CN" sz="2200" b="0" i="1" smtClean="0">
                              <a:latin typeface="Cambria Math" panose="02040503050406030204" pitchFamily="18" charset="0"/>
                              <a:ea typeface="+mj-ea"/>
                            </a:rPr>
                            <m:t>𝑦</m:t>
                          </m:r>
                        </m:e>
                        <m:sub>
                          <m:r>
                            <a:rPr lang="en-US" altLang="zh-CN" sz="2200" b="0" i="1" smtClean="0">
                              <a:latin typeface="Cambria Math" panose="02040503050406030204" pitchFamily="18" charset="0"/>
                              <a:ea typeface="+mj-ea"/>
                            </a:rPr>
                            <m:t>𝑖</m:t>
                          </m:r>
                        </m:sub>
                      </m:sSub>
                      <m:r>
                        <a:rPr lang="en-US" altLang="zh-CN" sz="2200" b="0" i="1" smtClean="0">
                          <a:latin typeface="Cambria Math" panose="02040503050406030204" pitchFamily="18" charset="0"/>
                          <a:ea typeface="+mj-ea"/>
                        </a:rPr>
                        <m:t>(</m:t>
                      </m:r>
                      <m:f>
                        <m:fPr>
                          <m:ctrlPr>
                            <a:rPr lang="en-US" altLang="zh-CN" sz="2200" b="0" i="1" smtClean="0">
                              <a:latin typeface="Cambria Math" panose="02040503050406030204" pitchFamily="18" charset="0"/>
                              <a:ea typeface="+mj-ea"/>
                            </a:rPr>
                          </m:ctrlPr>
                        </m:fPr>
                        <m:num>
                          <m:r>
                            <a:rPr lang="en-US" altLang="zh-CN" sz="2200" b="0" i="1" smtClean="0">
                              <a:latin typeface="Cambria Math" panose="02040503050406030204" pitchFamily="18" charset="0"/>
                              <a:ea typeface="+mj-ea"/>
                            </a:rPr>
                            <m:t>𝑤</m:t>
                          </m:r>
                        </m:num>
                        <m:den>
                          <m:d>
                            <m:dPr>
                              <m:begChr m:val="‖"/>
                              <m:endChr m:val="‖"/>
                              <m:ctrlPr>
                                <a:rPr lang="en-US" altLang="zh-CN" sz="2200" b="0" i="1" smtClean="0">
                                  <a:latin typeface="Cambria Math" panose="02040503050406030204" pitchFamily="18" charset="0"/>
                                  <a:ea typeface="+mj-ea"/>
                                </a:rPr>
                              </m:ctrlPr>
                            </m:dPr>
                            <m:e>
                              <m:r>
                                <a:rPr lang="en-US" altLang="zh-CN" sz="2200" b="0" i="1" smtClean="0">
                                  <a:latin typeface="Cambria Math" panose="02040503050406030204" pitchFamily="18" charset="0"/>
                                  <a:ea typeface="+mj-ea"/>
                                </a:rPr>
                                <m:t>𝑤</m:t>
                              </m:r>
                            </m:e>
                          </m:d>
                        </m:den>
                      </m:f>
                      <m:r>
                        <a:rPr lang="en-US" altLang="zh-CN" sz="2200" b="0" i="1" smtClean="0">
                          <a:latin typeface="Cambria Math" panose="02040503050406030204" pitchFamily="18" charset="0"/>
                          <a:ea typeface="+mj-ea"/>
                        </a:rPr>
                        <m:t>∙</m:t>
                      </m:r>
                      <m:sSub>
                        <m:sSubPr>
                          <m:ctrlPr>
                            <a:rPr lang="en-US" altLang="zh-CN" sz="2200" b="0" i="1" smtClean="0">
                              <a:latin typeface="Cambria Math" panose="02040503050406030204" pitchFamily="18" charset="0"/>
                              <a:ea typeface="+mj-ea"/>
                            </a:rPr>
                          </m:ctrlPr>
                        </m:sSubPr>
                        <m:e>
                          <m:r>
                            <a:rPr lang="en-US" altLang="zh-CN" sz="2200" b="0" i="1" smtClean="0">
                              <a:latin typeface="Cambria Math" panose="02040503050406030204" pitchFamily="18" charset="0"/>
                              <a:ea typeface="+mj-ea"/>
                            </a:rPr>
                            <m:t>𝑥</m:t>
                          </m:r>
                        </m:e>
                        <m:sub>
                          <m:r>
                            <a:rPr lang="en-US" altLang="zh-CN" sz="2200" b="0" i="1" smtClean="0">
                              <a:latin typeface="Cambria Math" panose="02040503050406030204" pitchFamily="18" charset="0"/>
                              <a:ea typeface="+mj-ea"/>
                            </a:rPr>
                            <m:t>𝑖</m:t>
                          </m:r>
                        </m:sub>
                      </m:sSub>
                      <m:r>
                        <a:rPr lang="en-US" altLang="zh-CN" sz="2200" b="0" i="1" smtClean="0">
                          <a:latin typeface="Cambria Math" panose="02040503050406030204" pitchFamily="18" charset="0"/>
                          <a:ea typeface="+mj-ea"/>
                        </a:rPr>
                        <m:t>+</m:t>
                      </m:r>
                      <m:f>
                        <m:fPr>
                          <m:ctrlPr>
                            <a:rPr lang="en-US" altLang="zh-CN" sz="2200" i="1">
                              <a:latin typeface="Cambria Math" panose="02040503050406030204" pitchFamily="18" charset="0"/>
                              <a:ea typeface="+mj-ea"/>
                            </a:rPr>
                          </m:ctrlPr>
                        </m:fPr>
                        <m:num>
                          <m:r>
                            <a:rPr lang="en-US" altLang="zh-CN" sz="2200" b="0" i="1" smtClean="0">
                              <a:latin typeface="Cambria Math" panose="02040503050406030204" pitchFamily="18" charset="0"/>
                              <a:ea typeface="+mj-ea"/>
                            </a:rPr>
                            <m:t>𝑏</m:t>
                          </m:r>
                        </m:num>
                        <m:den>
                          <m:d>
                            <m:dPr>
                              <m:begChr m:val="‖"/>
                              <m:endChr m:val="‖"/>
                              <m:ctrlPr>
                                <a:rPr lang="en-US" altLang="zh-CN" sz="2200" i="1">
                                  <a:latin typeface="Cambria Math" panose="02040503050406030204" pitchFamily="18" charset="0"/>
                                  <a:ea typeface="+mj-ea"/>
                                </a:rPr>
                              </m:ctrlPr>
                            </m:dPr>
                            <m:e>
                              <m:r>
                                <a:rPr lang="en-US" altLang="zh-CN" sz="2200" i="1">
                                  <a:latin typeface="Cambria Math" panose="02040503050406030204" pitchFamily="18" charset="0"/>
                                  <a:ea typeface="+mj-ea"/>
                                </a:rPr>
                                <m:t>𝑤</m:t>
                              </m:r>
                            </m:e>
                          </m:d>
                        </m:den>
                      </m:f>
                      <m:r>
                        <a:rPr lang="en-US" altLang="zh-CN" sz="2200" b="0" i="1" smtClean="0">
                          <a:latin typeface="Cambria Math" panose="02040503050406030204" pitchFamily="18" charset="0"/>
                          <a:ea typeface="+mj-ea"/>
                        </a:rPr>
                        <m:t>)</m:t>
                      </m:r>
                    </m:oMath>
                  </m:oMathPara>
                </a14:m>
                <a:endParaRPr lang="en-US" altLang="zh-CN" sz="2200" dirty="0">
                  <a:latin typeface="+mj-ea"/>
                  <a:ea typeface="+mj-ea"/>
                </a:endParaRPr>
              </a:p>
              <a:p>
                <a:pPr eaLnBrk="0" fontAlgn="base" hangingPunct="0">
                  <a:lnSpc>
                    <a:spcPct val="150000"/>
                  </a:lnSpc>
                  <a:spcBef>
                    <a:spcPct val="20000"/>
                  </a:spcBef>
                  <a:spcAft>
                    <a:spcPct val="0"/>
                  </a:spcAft>
                </a:pPr>
                <a:endParaRPr lang="en-US" altLang="zh-CN" sz="2200" dirty="0">
                  <a:latin typeface="+mj-ea"/>
                  <a:ea typeface="+mj-ea"/>
                </a:endParaRPr>
              </a:p>
            </p:txBody>
          </p:sp>
        </mc:Choice>
        <mc:Fallback xmlns="">
          <p:sp>
            <p:nvSpPr>
              <p:cNvPr id="5" name="文本框 4">
                <a:extLst>
                  <a:ext uri="{FF2B5EF4-FFF2-40B4-BE49-F238E27FC236}">
                    <a16:creationId xmlns:a16="http://schemas.microsoft.com/office/drawing/2014/main" id="{E5882C5A-8A1F-8DD6-06EF-A04C54966E53}"/>
                  </a:ext>
                </a:extLst>
              </p:cNvPr>
              <p:cNvSpPr txBox="1">
                <a:spLocks noRot="1" noChangeAspect="1" noMove="1" noResize="1" noEditPoints="1" noAdjustHandles="1" noChangeArrowheads="1" noChangeShapeType="1" noTextEdit="1"/>
              </p:cNvSpPr>
              <p:nvPr/>
            </p:nvSpPr>
            <p:spPr>
              <a:xfrm>
                <a:off x="591063" y="1515551"/>
                <a:ext cx="6724137" cy="2655920"/>
              </a:xfrm>
              <a:prstGeom prst="rect">
                <a:avLst/>
              </a:prstGeom>
              <a:blipFill>
                <a:blip r:embed="rId3"/>
                <a:stretch>
                  <a:fillRect l="-1179" r="-725"/>
                </a:stretch>
              </a:blipFill>
            </p:spPr>
            <p:txBody>
              <a:bodyPr/>
              <a:lstStyle/>
              <a:p>
                <a:r>
                  <a:rPr lang="zh-CN" altLang="en-US">
                    <a:noFill/>
                  </a:rPr>
                  <a:t> </a:t>
                </a:r>
              </a:p>
            </p:txBody>
          </p:sp>
        </mc:Fallback>
      </mc:AlternateContent>
      <p:pic>
        <p:nvPicPr>
          <p:cNvPr id="6" name="Picture 54">
            <a:extLst>
              <a:ext uri="{FF2B5EF4-FFF2-40B4-BE49-F238E27FC236}">
                <a16:creationId xmlns:a16="http://schemas.microsoft.com/office/drawing/2014/main" id="{1C5004F4-E4B7-9F79-F8DC-6011959A67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5964" y="1729312"/>
            <a:ext cx="4215836" cy="3088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08649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p:cNvSpPr txBox="1"/>
          <p:nvPr/>
        </p:nvSpPr>
        <p:spPr>
          <a:xfrm>
            <a:off x="591064" y="-7064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70000"/>
              </a:lnSpc>
              <a:spcAft>
                <a:spcPct val="0"/>
              </a:spcAft>
            </a:pPr>
            <a:r>
              <a:rPr lang="zh-CN" altLang="en-US" sz="3300" b="1" dirty="0"/>
              <a:t>几何间隔</a:t>
            </a:r>
          </a:p>
        </p:txBody>
      </p:sp>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E5882C5A-8A1F-8DD6-06EF-A04C54966E53}"/>
                  </a:ext>
                </a:extLst>
              </p:cNvPr>
              <p:cNvSpPr txBox="1"/>
              <p:nvPr/>
            </p:nvSpPr>
            <p:spPr>
              <a:xfrm>
                <a:off x="654965" y="1401251"/>
                <a:ext cx="10882069" cy="5082353"/>
              </a:xfrm>
              <a:prstGeom prst="rect">
                <a:avLst/>
              </a:prstGeom>
              <a:noFill/>
            </p:spPr>
            <p:txBody>
              <a:bodyPr wrap="square" rtlCol="0">
                <a:spAutoFit/>
              </a:bodyPr>
              <a:lstStyle/>
              <a:p>
                <a:pPr eaLnBrk="0" fontAlgn="base" hangingPunct="0">
                  <a:lnSpc>
                    <a:spcPct val="110000"/>
                  </a:lnSpc>
                  <a:spcBef>
                    <a:spcPct val="20000"/>
                  </a:spcBef>
                  <a:spcAft>
                    <a:spcPct val="0"/>
                  </a:spcAft>
                </a:pPr>
                <a:r>
                  <a:rPr lang="zh-CN" altLang="en-US" sz="2400" b="1" dirty="0">
                    <a:latin typeface="+mj-ea"/>
                    <a:ea typeface="+mj-ea"/>
                  </a:rPr>
                  <a:t>定义</a:t>
                </a:r>
                <a:r>
                  <a:rPr lang="en-US" altLang="zh-CN" sz="2400" b="1" dirty="0">
                    <a:latin typeface="+mj-ea"/>
                    <a:ea typeface="+mj-ea"/>
                  </a:rPr>
                  <a:t>4.3</a:t>
                </a:r>
                <a:r>
                  <a:rPr lang="zh-CN" altLang="en-US" sz="2400" dirty="0">
                    <a:latin typeface="+mj-ea"/>
                    <a:ea typeface="+mj-ea"/>
                  </a:rPr>
                  <a:t>（几何间隔） 对于给定的训练数据集</a:t>
                </a:r>
                <a:r>
                  <a:rPr lang="en-US" altLang="zh-CN" sz="2400" dirty="0">
                    <a:latin typeface="+mj-ea"/>
                    <a:ea typeface="+mj-ea"/>
                  </a:rPr>
                  <a:t>T</a:t>
                </a:r>
                <a:r>
                  <a:rPr lang="zh-CN" altLang="en-US" sz="2400" dirty="0">
                    <a:latin typeface="+mj-ea"/>
                    <a:ea typeface="+mj-ea"/>
                  </a:rPr>
                  <a:t>和超平面（</a:t>
                </a:r>
                <a:r>
                  <a:rPr lang="en-US" altLang="zh-CN" sz="2400" dirty="0" err="1">
                    <a:latin typeface="+mj-ea"/>
                    <a:ea typeface="+mj-ea"/>
                  </a:rPr>
                  <a:t>w,b</a:t>
                </a:r>
                <a:r>
                  <a:rPr lang="zh-CN" altLang="en-US" sz="2400" dirty="0">
                    <a:latin typeface="+mj-ea"/>
                    <a:ea typeface="+mj-ea"/>
                  </a:rPr>
                  <a:t>），定义超平面（</a:t>
                </a:r>
                <a:r>
                  <a:rPr lang="en-US" altLang="zh-CN" sz="2400" dirty="0" err="1">
                    <a:latin typeface="+mj-ea"/>
                    <a:ea typeface="+mj-ea"/>
                  </a:rPr>
                  <a:t>w,b</a:t>
                </a:r>
                <a:r>
                  <a:rPr lang="zh-CN" altLang="en-US" sz="2400" dirty="0">
                    <a:latin typeface="+mj-ea"/>
                    <a:ea typeface="+mj-ea"/>
                  </a:rPr>
                  <a:t>）关于样本点（</a:t>
                </a:r>
                <a:r>
                  <a:rPr lang="en-US" altLang="zh-CN" sz="2400" dirty="0" err="1">
                    <a:latin typeface="+mj-ea"/>
                    <a:ea typeface="+mj-ea"/>
                  </a:rPr>
                  <a:t>x</a:t>
                </a:r>
                <a:r>
                  <a:rPr lang="en-US" altLang="zh-CN" sz="2400" baseline="-25000" dirty="0" err="1">
                    <a:latin typeface="+mj-ea"/>
                    <a:ea typeface="+mj-ea"/>
                  </a:rPr>
                  <a:t>i</a:t>
                </a:r>
                <a:r>
                  <a:rPr lang="en-US" altLang="zh-CN" sz="2400" dirty="0" err="1">
                    <a:latin typeface="+mj-ea"/>
                    <a:ea typeface="+mj-ea"/>
                  </a:rPr>
                  <a:t>,y</a:t>
                </a:r>
                <a:r>
                  <a:rPr lang="en-US" altLang="zh-CN" sz="2400" baseline="-25000" dirty="0" err="1">
                    <a:latin typeface="+mj-ea"/>
                    <a:ea typeface="+mj-ea"/>
                  </a:rPr>
                  <a:t>i</a:t>
                </a:r>
                <a:r>
                  <a:rPr lang="zh-CN" altLang="en-US" sz="2400" dirty="0">
                    <a:latin typeface="+mj-ea"/>
                    <a:ea typeface="+mj-ea"/>
                  </a:rPr>
                  <a:t>）的几何间隔为</a:t>
                </a:r>
                <a:endParaRPr lang="en-US" altLang="zh-CN" sz="2400" dirty="0">
                  <a:latin typeface="+mj-ea"/>
                  <a:ea typeface="+mj-ea"/>
                </a:endParaRPr>
              </a:p>
              <a:p>
                <a:pPr eaLnBrk="0" fontAlgn="base" hangingPunct="0">
                  <a:lnSpc>
                    <a:spcPct val="110000"/>
                  </a:lnSpc>
                  <a:spcBef>
                    <a:spcPct val="20000"/>
                  </a:spcBef>
                  <a:spcAft>
                    <a:spcPct val="0"/>
                  </a:spcAft>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mj-ea"/>
                            </a:rPr>
                          </m:ctrlPr>
                        </m:sSubPr>
                        <m:e>
                          <m:r>
                            <a:rPr lang="zh-CN" altLang="en-US" sz="2400" i="1" smtClean="0">
                              <a:latin typeface="Cambria Math" panose="02040503050406030204" pitchFamily="18" charset="0"/>
                              <a:ea typeface="+mj-ea"/>
                            </a:rPr>
                            <m:t>𝛾</m:t>
                          </m:r>
                        </m:e>
                        <m:sub>
                          <m:r>
                            <a:rPr lang="en-US" altLang="zh-CN" sz="2400" b="0" i="1" smtClean="0">
                              <a:latin typeface="Cambria Math" panose="02040503050406030204" pitchFamily="18" charset="0"/>
                              <a:ea typeface="+mj-ea"/>
                            </a:rPr>
                            <m:t>𝑖</m:t>
                          </m:r>
                        </m:sub>
                      </m:sSub>
                      <m:r>
                        <a:rPr lang="en-US" altLang="zh-CN" sz="2400" b="0" i="1" smtClean="0">
                          <a:latin typeface="Cambria Math" panose="02040503050406030204" pitchFamily="18" charset="0"/>
                          <a:ea typeface="+mj-ea"/>
                        </a:rPr>
                        <m:t>=</m:t>
                      </m:r>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𝑦</m:t>
                          </m:r>
                        </m:e>
                        <m:sub>
                          <m:r>
                            <a:rPr lang="en-US" altLang="zh-CN" sz="2400" b="0" i="1" smtClean="0">
                              <a:latin typeface="Cambria Math" panose="02040503050406030204" pitchFamily="18" charset="0"/>
                              <a:ea typeface="+mj-ea"/>
                            </a:rPr>
                            <m:t>𝑖</m:t>
                          </m:r>
                        </m:sub>
                      </m:sSub>
                      <m:d>
                        <m:dPr>
                          <m:ctrlPr>
                            <a:rPr lang="en-US" altLang="zh-CN" sz="2400" b="0" i="1" smtClean="0">
                              <a:latin typeface="Cambria Math" panose="02040503050406030204" pitchFamily="18" charset="0"/>
                              <a:ea typeface="+mj-ea"/>
                            </a:rPr>
                          </m:ctrlPr>
                        </m:dPr>
                        <m:e>
                          <m:f>
                            <m:fPr>
                              <m:ctrlPr>
                                <a:rPr lang="en-US" altLang="zh-CN" sz="2400" b="0" i="1" smtClean="0">
                                  <a:latin typeface="Cambria Math" panose="02040503050406030204" pitchFamily="18" charset="0"/>
                                  <a:ea typeface="+mj-ea"/>
                                </a:rPr>
                              </m:ctrlPr>
                            </m:fPr>
                            <m:num>
                              <m:r>
                                <a:rPr lang="en-US" altLang="zh-CN" sz="2400" b="0" i="1" smtClean="0">
                                  <a:latin typeface="Cambria Math" panose="02040503050406030204" pitchFamily="18" charset="0"/>
                                  <a:ea typeface="+mj-ea"/>
                                </a:rPr>
                                <m:t>𝑤</m:t>
                              </m:r>
                            </m:num>
                            <m:den>
                              <m:d>
                                <m:dPr>
                                  <m:begChr m:val="‖"/>
                                  <m:endChr m:val="‖"/>
                                  <m:ctrlPr>
                                    <a:rPr lang="en-US" altLang="zh-CN" sz="2400" b="0" i="1" smtClean="0">
                                      <a:latin typeface="Cambria Math" panose="02040503050406030204" pitchFamily="18" charset="0"/>
                                      <a:ea typeface="+mj-ea"/>
                                    </a:rPr>
                                  </m:ctrlPr>
                                </m:dPr>
                                <m:e>
                                  <m:r>
                                    <a:rPr lang="en-US" altLang="zh-CN" sz="2400" b="0" i="1" smtClean="0">
                                      <a:latin typeface="Cambria Math" panose="02040503050406030204" pitchFamily="18" charset="0"/>
                                      <a:ea typeface="+mj-ea"/>
                                    </a:rPr>
                                    <m:t>𝑤</m:t>
                                  </m:r>
                                </m:e>
                              </m:d>
                            </m:den>
                          </m:f>
                          <m:r>
                            <a:rPr lang="en-US" altLang="zh-CN" sz="2400" b="0" i="1" smtClean="0">
                              <a:latin typeface="Cambria Math" panose="02040503050406030204" pitchFamily="18" charset="0"/>
                              <a:ea typeface="+mj-ea"/>
                            </a:rPr>
                            <m:t>∙</m:t>
                          </m:r>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𝑥</m:t>
                              </m:r>
                            </m:e>
                            <m:sub>
                              <m:r>
                                <a:rPr lang="en-US" altLang="zh-CN" sz="2400" b="0" i="1" smtClean="0">
                                  <a:latin typeface="Cambria Math" panose="02040503050406030204" pitchFamily="18" charset="0"/>
                                  <a:ea typeface="+mj-ea"/>
                                </a:rPr>
                                <m:t>𝑖</m:t>
                              </m:r>
                            </m:sub>
                          </m:sSub>
                          <m:r>
                            <a:rPr lang="en-US" altLang="zh-CN" sz="2400" b="0" i="1" smtClean="0">
                              <a:latin typeface="Cambria Math" panose="02040503050406030204" pitchFamily="18" charset="0"/>
                              <a:ea typeface="+mj-ea"/>
                            </a:rPr>
                            <m:t>+</m:t>
                          </m:r>
                          <m:f>
                            <m:fPr>
                              <m:ctrlPr>
                                <a:rPr lang="en-US" altLang="zh-CN" sz="2400" i="1">
                                  <a:latin typeface="Cambria Math" panose="02040503050406030204" pitchFamily="18" charset="0"/>
                                  <a:ea typeface="+mj-ea"/>
                                </a:rPr>
                              </m:ctrlPr>
                            </m:fPr>
                            <m:num>
                              <m:r>
                                <a:rPr lang="en-US" altLang="zh-CN" sz="2400" b="0" i="1" smtClean="0">
                                  <a:latin typeface="Cambria Math" panose="02040503050406030204" pitchFamily="18" charset="0"/>
                                  <a:ea typeface="+mj-ea"/>
                                </a:rPr>
                                <m:t>𝑏</m:t>
                              </m:r>
                            </m:num>
                            <m:den>
                              <m:d>
                                <m:dPr>
                                  <m:begChr m:val="‖"/>
                                  <m:endChr m:val="‖"/>
                                  <m:ctrlPr>
                                    <a:rPr lang="en-US" altLang="zh-CN" sz="2400" i="1">
                                      <a:latin typeface="Cambria Math" panose="02040503050406030204" pitchFamily="18" charset="0"/>
                                      <a:ea typeface="+mj-ea"/>
                                    </a:rPr>
                                  </m:ctrlPr>
                                </m:dPr>
                                <m:e>
                                  <m:r>
                                    <a:rPr lang="en-US" altLang="zh-CN" sz="2400" i="1">
                                      <a:latin typeface="Cambria Math" panose="02040503050406030204" pitchFamily="18" charset="0"/>
                                      <a:ea typeface="+mj-ea"/>
                                    </a:rPr>
                                    <m:t>𝑤</m:t>
                                  </m:r>
                                </m:e>
                              </m:d>
                            </m:den>
                          </m:f>
                        </m:e>
                      </m:d>
                      <m:r>
                        <a:rPr lang="en-US" altLang="zh-CN" sz="2400" b="0" i="1" smtClean="0">
                          <a:latin typeface="Cambria Math" panose="02040503050406030204" pitchFamily="18" charset="0"/>
                          <a:ea typeface="+mj-ea"/>
                        </a:rPr>
                        <m:t>    (4.5)</m:t>
                      </m:r>
                    </m:oMath>
                  </m:oMathPara>
                </a14:m>
                <a:endParaRPr lang="en-US" altLang="zh-CN" sz="2400" dirty="0">
                  <a:latin typeface="+mj-ea"/>
                  <a:ea typeface="+mj-ea"/>
                </a:endParaRPr>
              </a:p>
              <a:p>
                <a:pPr eaLnBrk="0" fontAlgn="base" hangingPunct="0">
                  <a:lnSpc>
                    <a:spcPct val="110000"/>
                  </a:lnSpc>
                  <a:spcBef>
                    <a:spcPct val="20000"/>
                  </a:spcBef>
                  <a:spcAft>
                    <a:spcPct val="0"/>
                  </a:spcAft>
                </a:pPr>
                <a:endParaRPr lang="en-US" altLang="zh-CN" sz="2400" dirty="0">
                  <a:latin typeface="+mj-ea"/>
                  <a:ea typeface="+mj-ea"/>
                </a:endParaRPr>
              </a:p>
              <a:p>
                <a:pPr eaLnBrk="0" fontAlgn="base" hangingPunct="0">
                  <a:lnSpc>
                    <a:spcPct val="110000"/>
                  </a:lnSpc>
                  <a:spcBef>
                    <a:spcPct val="20000"/>
                  </a:spcBef>
                  <a:spcAft>
                    <a:spcPct val="0"/>
                  </a:spcAft>
                </a:pPr>
                <a:r>
                  <a:rPr lang="zh-CN" altLang="en-US" sz="2400" dirty="0">
                    <a:latin typeface="+mj-ea"/>
                    <a:ea typeface="+mj-ea"/>
                  </a:rPr>
                  <a:t>定义超平面（</a:t>
                </a:r>
                <a:r>
                  <a:rPr lang="en-US" altLang="zh-CN" sz="2400" dirty="0" err="1">
                    <a:latin typeface="+mj-ea"/>
                    <a:ea typeface="+mj-ea"/>
                  </a:rPr>
                  <a:t>w,b</a:t>
                </a:r>
                <a:r>
                  <a:rPr lang="zh-CN" altLang="en-US" sz="2400" dirty="0">
                    <a:latin typeface="+mj-ea"/>
                    <a:ea typeface="+mj-ea"/>
                  </a:rPr>
                  <a:t>）关于训练数据集</a:t>
                </a:r>
                <a:r>
                  <a:rPr lang="en-US" altLang="zh-CN" sz="2400" dirty="0">
                    <a:latin typeface="+mj-ea"/>
                    <a:ea typeface="+mj-ea"/>
                  </a:rPr>
                  <a:t>T</a:t>
                </a:r>
                <a:r>
                  <a:rPr lang="zh-CN" altLang="en-US" sz="2400" dirty="0">
                    <a:latin typeface="+mj-ea"/>
                    <a:ea typeface="+mj-ea"/>
                  </a:rPr>
                  <a:t>的函数间隔为超平面（</a:t>
                </a:r>
                <a:r>
                  <a:rPr lang="en-US" altLang="zh-CN" sz="2400" dirty="0" err="1">
                    <a:latin typeface="+mj-ea"/>
                    <a:ea typeface="+mj-ea"/>
                  </a:rPr>
                  <a:t>w,b</a:t>
                </a:r>
                <a:r>
                  <a:rPr lang="zh-CN" altLang="en-US" sz="2400" dirty="0">
                    <a:latin typeface="+mj-ea"/>
                    <a:ea typeface="+mj-ea"/>
                  </a:rPr>
                  <a:t>）关于</a:t>
                </a:r>
                <a:r>
                  <a:rPr lang="en-US" altLang="zh-CN" sz="2400" dirty="0">
                    <a:latin typeface="+mj-ea"/>
                    <a:ea typeface="+mj-ea"/>
                  </a:rPr>
                  <a:t>T</a:t>
                </a:r>
                <a:r>
                  <a:rPr lang="zh-CN" altLang="en-US" sz="2400" dirty="0">
                    <a:latin typeface="+mj-ea"/>
                    <a:ea typeface="+mj-ea"/>
                  </a:rPr>
                  <a:t>中所有样本点（</a:t>
                </a:r>
                <a:r>
                  <a:rPr lang="en-US" altLang="zh-CN" sz="2400" dirty="0" err="1">
                    <a:latin typeface="+mj-ea"/>
                    <a:ea typeface="+mj-ea"/>
                  </a:rPr>
                  <a:t>x</a:t>
                </a:r>
                <a:r>
                  <a:rPr lang="en-US" altLang="zh-CN" sz="2400" baseline="-25000" dirty="0" err="1">
                    <a:latin typeface="+mj-ea"/>
                    <a:ea typeface="+mj-ea"/>
                  </a:rPr>
                  <a:t>i</a:t>
                </a:r>
                <a:r>
                  <a:rPr lang="en-US" altLang="zh-CN" sz="2400" dirty="0" err="1">
                    <a:latin typeface="+mj-ea"/>
                    <a:ea typeface="+mj-ea"/>
                  </a:rPr>
                  <a:t>,y</a:t>
                </a:r>
                <a:r>
                  <a:rPr lang="en-US" altLang="zh-CN" sz="2400" baseline="-25000" dirty="0" err="1">
                    <a:latin typeface="+mj-ea"/>
                    <a:ea typeface="+mj-ea"/>
                  </a:rPr>
                  <a:t>i</a:t>
                </a:r>
                <a:r>
                  <a:rPr lang="zh-CN" altLang="en-US" sz="2400" dirty="0">
                    <a:latin typeface="+mj-ea"/>
                    <a:ea typeface="+mj-ea"/>
                  </a:rPr>
                  <a:t>）的函数间隔之最小值，即</a:t>
                </a:r>
                <a:endParaRPr lang="en-US" altLang="zh-CN" sz="2400" dirty="0">
                  <a:latin typeface="+mj-ea"/>
                  <a:ea typeface="+mj-ea"/>
                </a:endParaRPr>
              </a:p>
              <a:p>
                <a:pPr algn="ctr" eaLnBrk="0" fontAlgn="base" hangingPunct="0">
                  <a:lnSpc>
                    <a:spcPct val="110000"/>
                  </a:lnSpc>
                  <a:spcBef>
                    <a:spcPct val="20000"/>
                  </a:spcBef>
                  <a:spcAft>
                    <a:spcPct val="0"/>
                  </a:spcAft>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ea typeface="+mj-ea"/>
                        </a:rPr>
                        <m:t>𝛾</m:t>
                      </m:r>
                      <m:r>
                        <a:rPr lang="en-US" altLang="zh-CN" sz="2400" b="0" i="1" smtClean="0">
                          <a:latin typeface="Cambria Math" panose="02040503050406030204" pitchFamily="18" charset="0"/>
                          <a:ea typeface="+mj-ea"/>
                        </a:rPr>
                        <m:t>=</m:t>
                      </m:r>
                      <m:func>
                        <m:funcPr>
                          <m:ctrlPr>
                            <a:rPr lang="en-US" altLang="zh-CN" sz="2400" b="0" i="1" smtClean="0">
                              <a:latin typeface="Cambria Math" panose="02040503050406030204" pitchFamily="18" charset="0"/>
                              <a:ea typeface="+mj-ea"/>
                            </a:rPr>
                          </m:ctrlPr>
                        </m:funcPr>
                        <m:fName>
                          <m:limLow>
                            <m:limLowPr>
                              <m:ctrlPr>
                                <a:rPr lang="en-US" altLang="zh-CN" sz="2400" b="0" i="1" smtClean="0">
                                  <a:latin typeface="Cambria Math" panose="02040503050406030204" pitchFamily="18" charset="0"/>
                                  <a:ea typeface="+mj-ea"/>
                                </a:rPr>
                              </m:ctrlPr>
                            </m:limLowPr>
                            <m:e>
                              <m:r>
                                <m:rPr>
                                  <m:sty m:val="p"/>
                                </m:rPr>
                                <a:rPr lang="en-US" altLang="zh-CN" sz="2400" b="0" i="0" smtClean="0">
                                  <a:latin typeface="Cambria Math" panose="02040503050406030204" pitchFamily="18" charset="0"/>
                                  <a:ea typeface="+mj-ea"/>
                                </a:rPr>
                                <m:t>min</m:t>
                              </m:r>
                            </m:e>
                            <m:lim>
                              <m:r>
                                <a:rPr lang="en-US" altLang="zh-CN" sz="2400" b="0" i="1" smtClean="0">
                                  <a:latin typeface="Cambria Math" panose="02040503050406030204" pitchFamily="18" charset="0"/>
                                  <a:ea typeface="+mj-ea"/>
                                </a:rPr>
                                <m:t>𝑖</m:t>
                              </m:r>
                              <m:r>
                                <a:rPr lang="en-US" altLang="zh-CN" sz="2400" b="0" i="1" smtClean="0">
                                  <a:latin typeface="Cambria Math" panose="02040503050406030204" pitchFamily="18" charset="0"/>
                                  <a:ea typeface="+mj-ea"/>
                                </a:rPr>
                                <m:t>=1,…,</m:t>
                              </m:r>
                              <m:r>
                                <a:rPr lang="en-US" altLang="zh-CN" sz="2400" b="0" i="1" smtClean="0">
                                  <a:latin typeface="Cambria Math" panose="02040503050406030204" pitchFamily="18" charset="0"/>
                                  <a:ea typeface="+mj-ea"/>
                                </a:rPr>
                                <m:t>𝑁</m:t>
                              </m:r>
                            </m:lim>
                          </m:limLow>
                        </m:fName>
                        <m:e>
                          <m:sSub>
                            <m:sSubPr>
                              <m:ctrlPr>
                                <a:rPr lang="en-US" altLang="zh-CN" sz="2400" i="1">
                                  <a:latin typeface="Cambria Math" panose="02040503050406030204" pitchFamily="18" charset="0"/>
                                  <a:ea typeface="+mj-ea"/>
                                </a:rPr>
                              </m:ctrlPr>
                            </m:sSubPr>
                            <m:e>
                              <m:r>
                                <a:rPr lang="zh-CN" altLang="en-US" sz="2400" i="1">
                                  <a:latin typeface="Cambria Math" panose="02040503050406030204" pitchFamily="18" charset="0"/>
                                  <a:ea typeface="+mj-ea"/>
                                </a:rPr>
                                <m:t>𝛾</m:t>
                              </m:r>
                            </m:e>
                            <m:sub>
                              <m:r>
                                <a:rPr lang="en-US" altLang="zh-CN" sz="2400" i="1">
                                  <a:latin typeface="Cambria Math" panose="02040503050406030204" pitchFamily="18" charset="0"/>
                                  <a:ea typeface="+mj-ea"/>
                                </a:rPr>
                                <m:t>𝑖</m:t>
                              </m:r>
                            </m:sub>
                          </m:sSub>
                        </m:e>
                      </m:func>
                      <m:r>
                        <a:rPr lang="en-US" altLang="zh-CN" sz="2400" b="0" i="1" smtClean="0">
                          <a:latin typeface="Cambria Math" panose="02040503050406030204" pitchFamily="18" charset="0"/>
                          <a:ea typeface="+mj-ea"/>
                        </a:rPr>
                        <m:t>     (4.6)</m:t>
                      </m:r>
                    </m:oMath>
                  </m:oMathPara>
                </a14:m>
                <a:endParaRPr lang="en-US" altLang="zh-CN" sz="2400" dirty="0">
                  <a:latin typeface="+mj-ea"/>
                  <a:ea typeface="+mj-ea"/>
                </a:endParaRPr>
              </a:p>
              <a:p>
                <a:pPr eaLnBrk="0" fontAlgn="base" hangingPunct="0">
                  <a:lnSpc>
                    <a:spcPct val="110000"/>
                  </a:lnSpc>
                  <a:spcBef>
                    <a:spcPct val="20000"/>
                  </a:spcBef>
                  <a:spcAft>
                    <a:spcPct val="0"/>
                  </a:spcAft>
                </a:pPr>
                <a:endParaRPr lang="en-US" altLang="zh-CN" sz="2400" dirty="0">
                  <a:latin typeface="+mj-ea"/>
                  <a:ea typeface="+mj-ea"/>
                </a:endParaRPr>
              </a:p>
              <a:p>
                <a:pPr eaLnBrk="0" fontAlgn="base" hangingPunct="0">
                  <a:lnSpc>
                    <a:spcPct val="110000"/>
                  </a:lnSpc>
                  <a:spcBef>
                    <a:spcPct val="20000"/>
                  </a:spcBef>
                  <a:spcAft>
                    <a:spcPct val="0"/>
                  </a:spcAft>
                </a:pPr>
                <a:r>
                  <a:rPr lang="zh-CN" altLang="en-US" sz="2400" dirty="0">
                    <a:latin typeface="+mj-ea"/>
                    <a:ea typeface="+mj-ea"/>
                  </a:rPr>
                  <a:t>超平面（</a:t>
                </a:r>
                <a:r>
                  <a:rPr lang="en-US" altLang="zh-CN" sz="2400" dirty="0" err="1">
                    <a:latin typeface="+mj-ea"/>
                    <a:ea typeface="+mj-ea"/>
                  </a:rPr>
                  <a:t>w,b</a:t>
                </a:r>
                <a:r>
                  <a:rPr lang="zh-CN" altLang="en-US" sz="2400" dirty="0">
                    <a:latin typeface="+mj-ea"/>
                    <a:ea typeface="+mj-ea"/>
                  </a:rPr>
                  <a:t>）关于样本点（</a:t>
                </a:r>
                <a:r>
                  <a:rPr lang="en-US" altLang="zh-CN" sz="2400" dirty="0" err="1">
                    <a:latin typeface="+mj-ea"/>
                    <a:ea typeface="+mj-ea"/>
                  </a:rPr>
                  <a:t>x</a:t>
                </a:r>
                <a:r>
                  <a:rPr lang="en-US" altLang="zh-CN" sz="2400" baseline="-25000" dirty="0" err="1">
                    <a:latin typeface="+mj-ea"/>
                    <a:ea typeface="+mj-ea"/>
                  </a:rPr>
                  <a:t>i</a:t>
                </a:r>
                <a:r>
                  <a:rPr lang="en-US" altLang="zh-CN" sz="2400" dirty="0" err="1">
                    <a:latin typeface="+mj-ea"/>
                    <a:ea typeface="+mj-ea"/>
                  </a:rPr>
                  <a:t>,y</a:t>
                </a:r>
                <a:r>
                  <a:rPr lang="en-US" altLang="zh-CN" sz="2400" baseline="-25000" dirty="0" err="1">
                    <a:latin typeface="+mj-ea"/>
                    <a:ea typeface="+mj-ea"/>
                  </a:rPr>
                  <a:t>i</a:t>
                </a:r>
                <a:r>
                  <a:rPr lang="zh-CN" altLang="en-US" sz="2400" dirty="0">
                    <a:latin typeface="+mj-ea"/>
                    <a:ea typeface="+mj-ea"/>
                  </a:rPr>
                  <a:t>）的几何间隔一般是实例点到超平面的带符号的距离，当样本点被超平面正确分类时就是实例点到超平面的距离。</a:t>
                </a:r>
                <a:endParaRPr lang="en-US" altLang="zh-CN" sz="2400" dirty="0">
                  <a:latin typeface="+mj-ea"/>
                  <a:ea typeface="+mj-ea"/>
                </a:endParaRPr>
              </a:p>
            </p:txBody>
          </p:sp>
        </mc:Choice>
        <mc:Fallback>
          <p:sp>
            <p:nvSpPr>
              <p:cNvPr id="5" name="文本框 4">
                <a:extLst>
                  <a:ext uri="{FF2B5EF4-FFF2-40B4-BE49-F238E27FC236}">
                    <a16:creationId xmlns:a16="http://schemas.microsoft.com/office/drawing/2014/main" id="{E5882C5A-8A1F-8DD6-06EF-A04C54966E53}"/>
                  </a:ext>
                </a:extLst>
              </p:cNvPr>
              <p:cNvSpPr txBox="1">
                <a:spLocks noRot="1" noChangeAspect="1" noMove="1" noResize="1" noEditPoints="1" noAdjustHandles="1" noChangeArrowheads="1" noChangeShapeType="1" noTextEdit="1"/>
              </p:cNvSpPr>
              <p:nvPr/>
            </p:nvSpPr>
            <p:spPr>
              <a:xfrm>
                <a:off x="654965" y="1401251"/>
                <a:ext cx="10882069" cy="5082353"/>
              </a:xfrm>
              <a:prstGeom prst="rect">
                <a:avLst/>
              </a:prstGeom>
              <a:blipFill>
                <a:blip r:embed="rId3"/>
                <a:stretch>
                  <a:fillRect l="-840" t="-719" r="-616" b="-179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699641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p:cNvSpPr txBox="1"/>
          <p:nvPr/>
        </p:nvSpPr>
        <p:spPr>
          <a:xfrm>
            <a:off x="591064" y="-7064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70000"/>
              </a:lnSpc>
              <a:spcAft>
                <a:spcPct val="0"/>
              </a:spcAft>
            </a:pPr>
            <a:r>
              <a:rPr lang="zh-CN" altLang="en-US" sz="3300" b="1" dirty="0"/>
              <a:t>函数间隔与几何间隔</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E5882C5A-8A1F-8DD6-06EF-A04C54966E53}"/>
                  </a:ext>
                </a:extLst>
              </p:cNvPr>
              <p:cNvSpPr txBox="1"/>
              <p:nvPr/>
            </p:nvSpPr>
            <p:spPr>
              <a:xfrm>
                <a:off x="654965" y="1254919"/>
                <a:ext cx="10882069" cy="5202578"/>
              </a:xfrm>
              <a:prstGeom prst="rect">
                <a:avLst/>
              </a:prstGeom>
              <a:noFill/>
            </p:spPr>
            <p:txBody>
              <a:bodyPr wrap="square" rtlCol="0">
                <a:spAutoFit/>
              </a:bodyPr>
              <a:lstStyle/>
              <a:p>
                <a:pPr eaLnBrk="0" fontAlgn="base" hangingPunct="0">
                  <a:lnSpc>
                    <a:spcPct val="150000"/>
                  </a:lnSpc>
                  <a:spcBef>
                    <a:spcPct val="20000"/>
                  </a:spcBef>
                  <a:spcAft>
                    <a:spcPct val="0"/>
                  </a:spcAft>
                </a:pPr>
                <a:r>
                  <a:rPr lang="zh-CN" altLang="en-US" sz="2400" dirty="0">
                    <a:latin typeface="+mj-ea"/>
                    <a:ea typeface="+mj-ea"/>
                  </a:rPr>
                  <a:t>从函数间隔和几何间隔的定义（式</a:t>
                </a:r>
                <a:r>
                  <a:rPr lang="en-US" altLang="zh-CN" sz="2400" dirty="0">
                    <a:latin typeface="+mj-ea"/>
                    <a:ea typeface="+mj-ea"/>
                  </a:rPr>
                  <a:t>(4.3)~</a:t>
                </a:r>
                <a:r>
                  <a:rPr lang="zh-CN" altLang="en-US" sz="2400" dirty="0">
                    <a:latin typeface="+mj-ea"/>
                    <a:ea typeface="+mj-ea"/>
                  </a:rPr>
                  <a:t>式</a:t>
                </a:r>
                <a:r>
                  <a:rPr lang="en-US" altLang="zh-CN" sz="2400" dirty="0">
                    <a:latin typeface="+mj-ea"/>
                    <a:ea typeface="+mj-ea"/>
                  </a:rPr>
                  <a:t>(4.6)</a:t>
                </a:r>
                <a:r>
                  <a:rPr lang="zh-CN" altLang="en-US" sz="2400" dirty="0">
                    <a:latin typeface="+mj-ea"/>
                    <a:ea typeface="+mj-ea"/>
                  </a:rPr>
                  <a:t>）可知，函数间隔和几何间隔有下面的关系：</a:t>
                </a:r>
                <a:endParaRPr lang="en-US" altLang="zh-CN" sz="2400" dirty="0">
                  <a:latin typeface="+mj-ea"/>
                  <a:ea typeface="+mj-ea"/>
                </a:endParaRPr>
              </a:p>
              <a:p>
                <a:pPr algn="ctr" eaLnBrk="0" fontAlgn="base" hangingPunct="0">
                  <a:lnSpc>
                    <a:spcPct val="150000"/>
                  </a:lnSpc>
                  <a:spcBef>
                    <a:spcPct val="20000"/>
                  </a:spcBef>
                  <a:spcAft>
                    <a:spcPct val="0"/>
                  </a:spcAft>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mj-ea"/>
                            </a:rPr>
                          </m:ctrlPr>
                        </m:sSubPr>
                        <m:e>
                          <m:r>
                            <a:rPr lang="zh-CN" altLang="en-US" sz="2400" i="1" smtClean="0">
                              <a:latin typeface="Cambria Math" panose="02040503050406030204" pitchFamily="18" charset="0"/>
                              <a:ea typeface="+mj-ea"/>
                            </a:rPr>
                            <m:t>𝛾</m:t>
                          </m:r>
                        </m:e>
                        <m:sub>
                          <m:r>
                            <a:rPr lang="en-US" altLang="zh-CN" sz="2400" b="0" i="1" smtClean="0">
                              <a:latin typeface="Cambria Math" panose="02040503050406030204" pitchFamily="18" charset="0"/>
                              <a:ea typeface="+mj-ea"/>
                            </a:rPr>
                            <m:t>𝑖</m:t>
                          </m:r>
                        </m:sub>
                      </m:sSub>
                      <m:r>
                        <a:rPr lang="en-US" altLang="zh-CN" sz="2400" b="0" i="1" smtClean="0">
                          <a:latin typeface="Cambria Math" panose="02040503050406030204" pitchFamily="18" charset="0"/>
                          <a:ea typeface="+mj-ea"/>
                        </a:rPr>
                        <m:t>=</m:t>
                      </m:r>
                      <m:f>
                        <m:fPr>
                          <m:ctrlPr>
                            <a:rPr lang="en-US" altLang="zh-CN" sz="2400" b="0" i="1" smtClean="0">
                              <a:latin typeface="Cambria Math" panose="02040503050406030204" pitchFamily="18" charset="0"/>
                              <a:ea typeface="+mj-ea"/>
                            </a:rPr>
                          </m:ctrlPr>
                        </m:fPr>
                        <m:num>
                          <m:sSub>
                            <m:sSubPr>
                              <m:ctrlPr>
                                <a:rPr lang="en-US" altLang="zh-CN" sz="2400" i="1">
                                  <a:latin typeface="Cambria Math" panose="02040503050406030204" pitchFamily="18" charset="0"/>
                                  <a:ea typeface="+mj-ea"/>
                                </a:rPr>
                              </m:ctrlPr>
                            </m:sSubPr>
                            <m:e>
                              <m:acc>
                                <m:accPr>
                                  <m:chr m:val="̂"/>
                                  <m:ctrlPr>
                                    <a:rPr lang="en-US" altLang="zh-CN" sz="2400" i="1" smtClean="0">
                                      <a:latin typeface="Cambria Math" panose="02040503050406030204" pitchFamily="18" charset="0"/>
                                      <a:ea typeface="+mj-ea"/>
                                    </a:rPr>
                                  </m:ctrlPr>
                                </m:accPr>
                                <m:e>
                                  <m:r>
                                    <a:rPr lang="zh-CN" altLang="en-US" sz="2400" i="1" smtClean="0">
                                      <a:latin typeface="Cambria Math" panose="02040503050406030204" pitchFamily="18" charset="0"/>
                                      <a:ea typeface="+mj-ea"/>
                                    </a:rPr>
                                    <m:t>𝛾</m:t>
                                  </m:r>
                                </m:e>
                              </m:acc>
                            </m:e>
                            <m:sub>
                              <m:r>
                                <a:rPr lang="en-US" altLang="zh-CN" sz="2400" i="1">
                                  <a:latin typeface="Cambria Math" panose="02040503050406030204" pitchFamily="18" charset="0"/>
                                  <a:ea typeface="+mj-ea"/>
                                </a:rPr>
                                <m:t>𝑖</m:t>
                              </m:r>
                            </m:sub>
                          </m:sSub>
                        </m:num>
                        <m:den>
                          <m:d>
                            <m:dPr>
                              <m:begChr m:val="‖"/>
                              <m:endChr m:val="‖"/>
                              <m:ctrlPr>
                                <a:rPr lang="en-US" altLang="zh-CN" sz="2400" b="0" i="1" smtClean="0">
                                  <a:latin typeface="Cambria Math" panose="02040503050406030204" pitchFamily="18" charset="0"/>
                                  <a:ea typeface="+mj-ea"/>
                                </a:rPr>
                              </m:ctrlPr>
                            </m:dPr>
                            <m:e>
                              <m:r>
                                <a:rPr lang="en-US" altLang="zh-CN" sz="2400" b="0" i="1" smtClean="0">
                                  <a:latin typeface="Cambria Math" panose="02040503050406030204" pitchFamily="18" charset="0"/>
                                  <a:ea typeface="+mj-ea"/>
                                </a:rPr>
                                <m:t>𝑤</m:t>
                              </m:r>
                            </m:e>
                          </m:d>
                        </m:den>
                      </m:f>
                      <m:r>
                        <a:rPr lang="en-US" altLang="zh-CN" sz="2400" b="0" i="1" smtClean="0">
                          <a:latin typeface="Cambria Math" panose="02040503050406030204" pitchFamily="18" charset="0"/>
                          <a:ea typeface="+mj-ea"/>
                        </a:rPr>
                        <m:t>    (4.7)</m:t>
                      </m:r>
                    </m:oMath>
                  </m:oMathPara>
                </a14:m>
                <a:endParaRPr lang="en-US" altLang="zh-CN" sz="2400" dirty="0">
                  <a:latin typeface="+mj-ea"/>
                  <a:ea typeface="+mj-ea"/>
                </a:endParaRPr>
              </a:p>
              <a:p>
                <a:pPr eaLnBrk="0" fontAlgn="base" hangingPunct="0">
                  <a:lnSpc>
                    <a:spcPct val="150000"/>
                  </a:lnSpc>
                  <a:spcBef>
                    <a:spcPct val="20000"/>
                  </a:spcBef>
                  <a:spcAft>
                    <a:spcPct val="0"/>
                  </a:spcAft>
                </a:pPr>
                <a14:m>
                  <m:oMathPara xmlns:m="http://schemas.openxmlformats.org/officeDocument/2006/math">
                    <m:oMathParaPr>
                      <m:jc m:val="centerGroup"/>
                    </m:oMathParaPr>
                    <m:oMath xmlns:m="http://schemas.openxmlformats.org/officeDocument/2006/math">
                      <m:r>
                        <a:rPr lang="zh-CN" altLang="en-US" sz="2400" b="0" i="1" smtClean="0">
                          <a:latin typeface="Cambria Math" panose="02040503050406030204" pitchFamily="18" charset="0"/>
                          <a:ea typeface="+mj-ea"/>
                        </a:rPr>
                        <m:t>𝛾</m:t>
                      </m:r>
                      <m:r>
                        <a:rPr lang="en-US" altLang="zh-CN" sz="2400" b="0" i="1" smtClean="0">
                          <a:latin typeface="Cambria Math" panose="02040503050406030204" pitchFamily="18" charset="0"/>
                          <a:ea typeface="+mj-ea"/>
                        </a:rPr>
                        <m:t>=</m:t>
                      </m:r>
                      <m:f>
                        <m:fPr>
                          <m:ctrlPr>
                            <a:rPr lang="en-US" altLang="zh-CN" sz="2400" b="0" i="1" smtClean="0">
                              <a:latin typeface="Cambria Math" panose="02040503050406030204" pitchFamily="18" charset="0"/>
                              <a:ea typeface="+mj-ea"/>
                            </a:rPr>
                          </m:ctrlPr>
                        </m:fPr>
                        <m:num>
                          <m:sSub>
                            <m:sSubPr>
                              <m:ctrlPr>
                                <a:rPr lang="en-US" altLang="zh-CN" sz="2400" i="1">
                                  <a:latin typeface="Cambria Math" panose="02040503050406030204" pitchFamily="18" charset="0"/>
                                  <a:ea typeface="+mj-ea"/>
                                </a:rPr>
                              </m:ctrlPr>
                            </m:sSubPr>
                            <m:e>
                              <m:acc>
                                <m:accPr>
                                  <m:chr m:val="̂"/>
                                  <m:ctrlPr>
                                    <a:rPr lang="en-US" altLang="zh-CN" sz="2400" i="1" smtClean="0">
                                      <a:latin typeface="Cambria Math" panose="02040503050406030204" pitchFamily="18" charset="0"/>
                                      <a:ea typeface="+mj-ea"/>
                                    </a:rPr>
                                  </m:ctrlPr>
                                </m:accPr>
                                <m:e>
                                  <m:r>
                                    <a:rPr lang="zh-CN" altLang="en-US" sz="2400" i="1" smtClean="0">
                                      <a:latin typeface="Cambria Math" panose="02040503050406030204" pitchFamily="18" charset="0"/>
                                      <a:ea typeface="+mj-ea"/>
                                    </a:rPr>
                                    <m:t>𝛾</m:t>
                                  </m:r>
                                </m:e>
                              </m:acc>
                            </m:e>
                            <m:sub/>
                          </m:sSub>
                        </m:num>
                        <m:den>
                          <m:d>
                            <m:dPr>
                              <m:begChr m:val="‖"/>
                              <m:endChr m:val="‖"/>
                              <m:ctrlPr>
                                <a:rPr lang="en-US" altLang="zh-CN" sz="2400" b="0" i="1" smtClean="0">
                                  <a:latin typeface="Cambria Math" panose="02040503050406030204" pitchFamily="18" charset="0"/>
                                  <a:ea typeface="+mj-ea"/>
                                </a:rPr>
                              </m:ctrlPr>
                            </m:dPr>
                            <m:e>
                              <m:r>
                                <a:rPr lang="en-US" altLang="zh-CN" sz="2400" b="0" i="1" smtClean="0">
                                  <a:latin typeface="Cambria Math" panose="02040503050406030204" pitchFamily="18" charset="0"/>
                                  <a:ea typeface="+mj-ea"/>
                                </a:rPr>
                                <m:t>𝑤</m:t>
                              </m:r>
                            </m:e>
                          </m:d>
                        </m:den>
                      </m:f>
                      <m:r>
                        <a:rPr lang="en-US" altLang="zh-CN" sz="2400" b="0" i="1" smtClean="0">
                          <a:latin typeface="Cambria Math" panose="02040503050406030204" pitchFamily="18" charset="0"/>
                          <a:ea typeface="+mj-ea"/>
                        </a:rPr>
                        <m:t>     (4.8)</m:t>
                      </m:r>
                    </m:oMath>
                  </m:oMathPara>
                </a14:m>
                <a:endParaRPr lang="en-US" altLang="zh-CN" sz="2400" dirty="0">
                  <a:latin typeface="+mj-ea"/>
                  <a:ea typeface="+mj-ea"/>
                </a:endParaRPr>
              </a:p>
              <a:p>
                <a:pPr eaLnBrk="0" fontAlgn="base" hangingPunct="0">
                  <a:lnSpc>
                    <a:spcPct val="150000"/>
                  </a:lnSpc>
                  <a:spcBef>
                    <a:spcPct val="20000"/>
                  </a:spcBef>
                  <a:spcAft>
                    <a:spcPct val="0"/>
                  </a:spcAft>
                </a:pPr>
                <a:r>
                  <a:rPr lang="zh-CN" altLang="en-US" sz="2400" dirty="0">
                    <a:latin typeface="+mj-ea"/>
                    <a:ea typeface="+mj-ea"/>
                  </a:rPr>
                  <a:t>如果</a:t>
                </a:r>
                <a14:m>
                  <m:oMath xmlns:m="http://schemas.openxmlformats.org/officeDocument/2006/math">
                    <m:d>
                      <m:dPr>
                        <m:begChr m:val="‖"/>
                        <m:endChr m:val="‖"/>
                        <m:ctrlPr>
                          <a:rPr lang="en-US" altLang="zh-CN" sz="2400" i="1" smtClean="0">
                            <a:latin typeface="Cambria Math" panose="02040503050406030204" pitchFamily="18" charset="0"/>
                            <a:ea typeface="+mj-ea"/>
                          </a:rPr>
                        </m:ctrlPr>
                      </m:dPr>
                      <m:e>
                        <m:r>
                          <a:rPr lang="en-US" altLang="zh-CN" sz="2400" b="0" i="1" smtClean="0">
                            <a:latin typeface="Cambria Math" panose="02040503050406030204" pitchFamily="18" charset="0"/>
                            <a:ea typeface="+mj-ea"/>
                          </a:rPr>
                          <m:t>𝑤</m:t>
                        </m:r>
                      </m:e>
                    </m:d>
                    <m:r>
                      <a:rPr lang="en-US" altLang="zh-CN" sz="2400" b="0" i="1" smtClean="0">
                        <a:latin typeface="Cambria Math" panose="02040503050406030204" pitchFamily="18" charset="0"/>
                        <a:ea typeface="+mj-ea"/>
                      </a:rPr>
                      <m:t>=1</m:t>
                    </m:r>
                    <m:r>
                      <a:rPr lang="zh-CN" altLang="en-US" sz="2400" i="1">
                        <a:latin typeface="Cambria Math" panose="02040503050406030204" pitchFamily="18" charset="0"/>
                        <a:ea typeface="+mj-ea"/>
                      </a:rPr>
                      <m:t>，</m:t>
                    </m:r>
                    <m:r>
                      <a:rPr lang="zh-CN" altLang="en-US" sz="2400" i="1" smtClean="0">
                        <a:latin typeface="Cambria Math" panose="02040503050406030204" pitchFamily="18" charset="0"/>
                        <a:ea typeface="+mj-ea"/>
                      </a:rPr>
                      <m:t>那么</m:t>
                    </m:r>
                  </m:oMath>
                </a14:m>
                <a:r>
                  <a:rPr lang="zh-CN" altLang="en-US" sz="2400" dirty="0">
                    <a:latin typeface="+mj-ea"/>
                    <a:ea typeface="+mj-ea"/>
                  </a:rPr>
                  <a:t>函数间隔和几何间隔相等。如果超平面参数</a:t>
                </a:r>
                <a:r>
                  <a:rPr lang="en-US" altLang="zh-CN" sz="2400" dirty="0">
                    <a:latin typeface="+mj-ea"/>
                    <a:ea typeface="+mj-ea"/>
                  </a:rPr>
                  <a:t>w</a:t>
                </a:r>
                <a:r>
                  <a:rPr lang="zh-CN" altLang="en-US" sz="2400" dirty="0">
                    <a:latin typeface="+mj-ea"/>
                    <a:ea typeface="+mj-ea"/>
                  </a:rPr>
                  <a:t>和</a:t>
                </a:r>
                <a:r>
                  <a:rPr lang="en-US" altLang="zh-CN" sz="2400" dirty="0">
                    <a:latin typeface="+mj-ea"/>
                    <a:ea typeface="+mj-ea"/>
                  </a:rPr>
                  <a:t>b</a:t>
                </a:r>
                <a:r>
                  <a:rPr lang="zh-CN" altLang="en-US" sz="2400" dirty="0">
                    <a:latin typeface="+mj-ea"/>
                    <a:ea typeface="+mj-ea"/>
                  </a:rPr>
                  <a:t>成比例地改变（超平面没有改变），函数间隔也按此比例改变，而几何间隔不变。</a:t>
                </a:r>
                <a:endParaRPr lang="en-US" altLang="zh-CN" sz="2400" dirty="0">
                  <a:latin typeface="+mj-ea"/>
                  <a:ea typeface="+mj-ea"/>
                </a:endParaRPr>
              </a:p>
              <a:p>
                <a:pPr eaLnBrk="0" fontAlgn="base" hangingPunct="0">
                  <a:lnSpc>
                    <a:spcPct val="150000"/>
                  </a:lnSpc>
                  <a:spcBef>
                    <a:spcPct val="20000"/>
                  </a:spcBef>
                  <a:spcAft>
                    <a:spcPct val="0"/>
                  </a:spcAft>
                </a:pPr>
                <a:endParaRPr lang="en-US" altLang="zh-CN" sz="2400" dirty="0">
                  <a:latin typeface="+mj-ea"/>
                  <a:ea typeface="+mj-ea"/>
                </a:endParaRPr>
              </a:p>
            </p:txBody>
          </p:sp>
        </mc:Choice>
        <mc:Fallback xmlns="">
          <p:sp>
            <p:nvSpPr>
              <p:cNvPr id="5" name="文本框 4">
                <a:extLst>
                  <a:ext uri="{FF2B5EF4-FFF2-40B4-BE49-F238E27FC236}">
                    <a16:creationId xmlns:a16="http://schemas.microsoft.com/office/drawing/2014/main" id="{E5882C5A-8A1F-8DD6-06EF-A04C54966E53}"/>
                  </a:ext>
                </a:extLst>
              </p:cNvPr>
              <p:cNvSpPr txBox="1">
                <a:spLocks noRot="1" noChangeAspect="1" noMove="1" noResize="1" noEditPoints="1" noAdjustHandles="1" noChangeArrowheads="1" noChangeShapeType="1" noTextEdit="1"/>
              </p:cNvSpPr>
              <p:nvPr/>
            </p:nvSpPr>
            <p:spPr>
              <a:xfrm>
                <a:off x="654965" y="1254919"/>
                <a:ext cx="10882069" cy="5202578"/>
              </a:xfrm>
              <a:prstGeom prst="rect">
                <a:avLst/>
              </a:prstGeom>
              <a:blipFill>
                <a:blip r:embed="rId3"/>
                <a:stretch>
                  <a:fillRect l="-840" r="-2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413421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1200" y="222250"/>
            <a:ext cx="11106150" cy="677863"/>
          </a:xfrm>
        </p:spPr>
        <p:txBody>
          <a:bodyPr/>
          <a:lstStyle/>
          <a:p>
            <a:pPr algn="l"/>
            <a:r>
              <a:rPr lang="zh-CN" altLang="en-US" dirty="0">
                <a:solidFill>
                  <a:schemeClr val="tx1"/>
                </a:solidFill>
              </a:rPr>
              <a:t>间隔最大化</a:t>
            </a:r>
          </a:p>
        </p:txBody>
      </p:sp>
      <p:sp>
        <p:nvSpPr>
          <p:cNvPr id="3" name="内容占位符 2"/>
          <p:cNvSpPr>
            <a:spLocks noGrp="1"/>
          </p:cNvSpPr>
          <p:nvPr>
            <p:ph idx="1"/>
          </p:nvPr>
        </p:nvSpPr>
        <p:spPr>
          <a:xfrm>
            <a:off x="711200" y="1311275"/>
            <a:ext cx="11106150" cy="5410200"/>
          </a:xfrm>
        </p:spPr>
        <p:txBody>
          <a:bodyPr>
            <a:normAutofit/>
          </a:bodyPr>
          <a:lstStyle/>
          <a:p>
            <a:pPr>
              <a:lnSpc>
                <a:spcPct val="150000"/>
              </a:lnSpc>
              <a:spcBef>
                <a:spcPts val="1200"/>
              </a:spcBef>
            </a:pPr>
            <a:r>
              <a:rPr lang="zh-CN" altLang="en-US" sz="2400" dirty="0"/>
              <a:t>支持向量机学习的</a:t>
            </a:r>
            <a:r>
              <a:rPr lang="zh-CN" altLang="en-US" sz="2400" dirty="0">
                <a:solidFill>
                  <a:srgbClr val="FF0000"/>
                </a:solidFill>
              </a:rPr>
              <a:t>基本想法</a:t>
            </a:r>
            <a:r>
              <a:rPr lang="zh-CN" altLang="en-US" sz="2400" dirty="0"/>
              <a:t>是求解能够正确划分训练数据集并且</a:t>
            </a:r>
            <a:r>
              <a:rPr lang="zh-CN" altLang="en-US" sz="2400" b="1" dirty="0"/>
              <a:t>几何间隔</a:t>
            </a:r>
            <a:r>
              <a:rPr lang="zh-CN" altLang="en-US" sz="2400" dirty="0"/>
              <a:t>最大的分离超平面。</a:t>
            </a:r>
            <a:endParaRPr lang="en-US" altLang="zh-CN" sz="2400" dirty="0"/>
          </a:p>
          <a:p>
            <a:pPr>
              <a:lnSpc>
                <a:spcPct val="150000"/>
              </a:lnSpc>
              <a:spcBef>
                <a:spcPts val="1200"/>
              </a:spcBef>
            </a:pPr>
            <a:r>
              <a:rPr lang="zh-CN" altLang="en-US" sz="2400" dirty="0"/>
              <a:t>对线性可分的训练数据集而言，线性可分分离超平面有无穷多个（等价于感知机），但是几何间隔最大的分离超平面是唯一的。这里的间隔最大化又称为</a:t>
            </a:r>
            <a:r>
              <a:rPr lang="zh-CN" altLang="en-US" sz="2400" dirty="0">
                <a:solidFill>
                  <a:srgbClr val="FF0000"/>
                </a:solidFill>
              </a:rPr>
              <a:t>硬间隔最大化</a:t>
            </a:r>
            <a:r>
              <a:rPr lang="zh-CN" altLang="en-US" sz="2400" dirty="0"/>
              <a:t>。</a:t>
            </a:r>
            <a:endParaRPr lang="en-US" altLang="zh-CN" sz="2400" dirty="0"/>
          </a:p>
          <a:p>
            <a:pPr>
              <a:lnSpc>
                <a:spcPct val="150000"/>
              </a:lnSpc>
              <a:spcBef>
                <a:spcPts val="1200"/>
              </a:spcBef>
            </a:pPr>
            <a:r>
              <a:rPr lang="zh-CN" altLang="en-US" sz="2400" dirty="0"/>
              <a:t>间隔最大化的直观解释是：对训练数据集找到几何间隔最大的超平面意味着以充分大的确信度对训练数据集进行分类。也就是说，不仅将正负实例点分开，而且对</a:t>
            </a:r>
            <a:r>
              <a:rPr lang="zh-CN" altLang="en-US" sz="2400" dirty="0">
                <a:solidFill>
                  <a:srgbClr val="FF0000"/>
                </a:solidFill>
              </a:rPr>
              <a:t>最难分的实例点</a:t>
            </a:r>
            <a:r>
              <a:rPr lang="zh-CN" altLang="en-US" sz="2400" dirty="0"/>
              <a:t>（离超平面最近的点）也有足够大的确信度将它们分开。这样的超平面应该对未知的新实例有很好的分类预测能力。</a:t>
            </a:r>
            <a:endParaRPr lang="en-US" altLang="zh-CN" sz="2400" dirty="0"/>
          </a:p>
        </p:txBody>
      </p:sp>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25</a:t>
            </a:fld>
            <a:endParaRPr lang="en-US" sz="1200">
              <a:solidFill>
                <a:prstClr val="black">
                  <a:tint val="75000"/>
                </a:prstClr>
              </a:solidFill>
              <a:latin typeface="Calibri" panose="020F0502020204030204"/>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52622" y="1303705"/>
                <a:ext cx="10648778" cy="5184576"/>
              </a:xfrm>
            </p:spPr>
            <p:txBody>
              <a:bodyPr>
                <a:normAutofit/>
              </a:bodyPr>
              <a:lstStyle/>
              <a:p>
                <a:r>
                  <a:rPr lang="zh-CN" altLang="en-US" sz="2400" dirty="0"/>
                  <a:t>求得最大间隔分类超平面可以表示为以下的约束最优化问题</a:t>
                </a:r>
                <a:endParaRPr lang="en-US" altLang="zh-CN" sz="2400" dirty="0"/>
              </a:p>
              <a:p>
                <a:pPr marL="0" indent="0">
                  <a:buNone/>
                </a:pPr>
                <a:r>
                  <a:rPr lang="en-US" altLang="zh-CN" sz="2400" dirty="0"/>
                  <a:t>                          </a:t>
                </a:r>
                <a14:m>
                  <m:oMath xmlns:m="http://schemas.openxmlformats.org/officeDocument/2006/math">
                    <m:func>
                      <m:funcPr>
                        <m:ctrlPr>
                          <a:rPr lang="en-US" altLang="zh-CN" sz="2400" i="1" smtClean="0">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max</m:t>
                            </m:r>
                          </m:e>
                          <m:lim>
                            <m:r>
                              <a:rPr lang="en-US" altLang="zh-CN" sz="2400" i="1">
                                <a:latin typeface="Cambria Math" panose="02040503050406030204" pitchFamily="18" charset="0"/>
                              </a:rPr>
                              <m:t>𝑤</m:t>
                            </m:r>
                            <m:r>
                              <a:rPr lang="en-US" altLang="zh-CN" sz="2400" i="1">
                                <a:latin typeface="Cambria Math" panose="02040503050406030204" pitchFamily="18" charset="0"/>
                              </a:rPr>
                              <m:t>,</m:t>
                            </m:r>
                            <m:r>
                              <a:rPr lang="en-US" altLang="zh-CN" sz="2400" i="1">
                                <a:latin typeface="Cambria Math" panose="02040503050406030204" pitchFamily="18" charset="0"/>
                              </a:rPr>
                              <m:t>𝑏</m:t>
                            </m:r>
                          </m:lim>
                        </m:limLow>
                      </m:fName>
                      <m:e>
                        <m:r>
                          <a:rPr lang="en-US" altLang="zh-CN" sz="2400" b="0" i="1" smtClean="0">
                            <a:latin typeface="Cambria Math" panose="02040503050406030204" pitchFamily="18" charset="0"/>
                          </a:rPr>
                          <m:t>     </m:t>
                        </m:r>
                        <m:r>
                          <a:rPr lang="zh-CN" altLang="en-US" sz="2400" i="1" smtClean="0">
                            <a:latin typeface="Cambria Math" panose="02040503050406030204" pitchFamily="18" charset="0"/>
                          </a:rPr>
                          <m:t>𝛾</m:t>
                        </m:r>
                      </m:e>
                    </m:func>
                    <m:r>
                      <a:rPr lang="en-US" altLang="zh-CN" sz="2400" b="0" i="1" smtClean="0">
                        <a:latin typeface="Cambria Math" panose="02040503050406030204" pitchFamily="18" charset="0"/>
                      </a:rPr>
                      <m:t>     (4.9)</m:t>
                    </m:r>
                  </m:oMath>
                </a14:m>
                <a:endParaRPr lang="en-US" altLang="zh-CN" sz="2400" dirty="0"/>
              </a:p>
              <a:p>
                <a:pPr marL="0" indent="0">
                  <a:buNone/>
                </a:pPr>
                <a:r>
                  <a:rPr lang="en-US" altLang="zh-CN" sz="2400" b="0" dirty="0"/>
                  <a:t>                    </a:t>
                </a:r>
                <a14:m>
                  <m:oMath xmlns:m="http://schemas.openxmlformats.org/officeDocument/2006/math">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d>
                      <m:dPr>
                        <m:ctrlPr>
                          <a:rPr lang="en-US" altLang="zh-CN" sz="2400" b="0" i="1" smtClean="0">
                            <a:latin typeface="Cambria Math" panose="02040503050406030204" pitchFamily="18" charset="0"/>
                          </a:rPr>
                        </m:ctrlPr>
                      </m:dPr>
                      <m:e>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𝑤</m:t>
                            </m:r>
                          </m:num>
                          <m:den>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𝑤</m:t>
                                </m:r>
                              </m:e>
                            </m:d>
                          </m:den>
                        </m:f>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𝑏</m:t>
                            </m:r>
                          </m:num>
                          <m:den>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𝑤</m:t>
                                </m:r>
                              </m:e>
                            </m:d>
                          </m:den>
                        </m:f>
                      </m:e>
                    </m:d>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𝛾</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=1,2,…,</m:t>
                    </m:r>
                    <m:r>
                      <a:rPr lang="en-US" altLang="zh-CN" sz="2400" b="0" i="1" smtClean="0">
                        <a:latin typeface="Cambria Math" panose="02040503050406030204" pitchFamily="18" charset="0"/>
                      </a:rPr>
                      <m:t>𝑁</m:t>
                    </m:r>
                    <m:r>
                      <a:rPr lang="en-US" altLang="zh-CN" sz="2400" b="0" i="1" smtClean="0">
                        <a:latin typeface="Cambria Math" panose="02040503050406030204" pitchFamily="18" charset="0"/>
                      </a:rPr>
                      <m:t>     (4.10)</m:t>
                    </m:r>
                  </m:oMath>
                </a14:m>
                <a:r>
                  <a:rPr lang="en-US" altLang="zh-CN" sz="2400" dirty="0"/>
                  <a:t> </a:t>
                </a:r>
              </a:p>
              <a:p>
                <a:pPr marL="0" indent="0">
                  <a:buNone/>
                </a:pPr>
                <a:r>
                  <a:rPr lang="en-US" altLang="zh-CN" sz="2400" dirty="0"/>
                  <a:t>          </a:t>
                </a:r>
              </a:p>
              <a:p>
                <a:r>
                  <a:rPr lang="zh-CN" altLang="en-US" sz="2400" dirty="0"/>
                  <a:t>根据几何间隔和函数间隔的关系式</a:t>
                </a:r>
                <a:r>
                  <a:rPr lang="en-US" altLang="zh-CN" sz="2400" dirty="0"/>
                  <a:t>(4.8)</a:t>
                </a:r>
                <a:r>
                  <a:rPr lang="zh-CN" altLang="en-US" sz="2400" dirty="0"/>
                  <a:t>，可以将上述问题改写为</a:t>
                </a:r>
                <a:endParaRPr lang="en-US" altLang="zh-CN" sz="2400" dirty="0"/>
              </a:p>
              <a:p>
                <a:pPr marL="0" indent="0">
                  <a:buNone/>
                </a:pPr>
                <a:r>
                  <a:rPr lang="en-US" altLang="zh-CN" sz="2400" dirty="0"/>
                  <a:t>                                 </a:t>
                </a:r>
                <a14:m>
                  <m:oMath xmlns:m="http://schemas.openxmlformats.org/officeDocument/2006/math">
                    <m:func>
                      <m:funcPr>
                        <m:ctrlPr>
                          <a:rPr lang="en-US" altLang="zh-CN" sz="2400" i="1" smtClean="0">
                            <a:latin typeface="Cambria Math" panose="02040503050406030204" pitchFamily="18" charset="0"/>
                          </a:rPr>
                        </m:ctrlPr>
                      </m:funcPr>
                      <m:fName>
                        <m:limLow>
                          <m:limLowPr>
                            <m:ctrlPr>
                              <a:rPr lang="en-US" altLang="zh-CN" sz="2400" i="1" smtClean="0">
                                <a:latin typeface="Cambria Math" panose="02040503050406030204" pitchFamily="18" charset="0"/>
                              </a:rPr>
                            </m:ctrlPr>
                          </m:limLowPr>
                          <m:e>
                            <m:r>
                              <m:rPr>
                                <m:sty m:val="p"/>
                              </m:rPr>
                              <a:rPr lang="en-US" altLang="zh-CN" sz="2400" i="0" smtClean="0">
                                <a:latin typeface="Cambria Math" panose="02040503050406030204" pitchFamily="18" charset="0"/>
                              </a:rPr>
                              <m:t>max</m:t>
                            </m:r>
                          </m:e>
                          <m:lim>
                            <m:r>
                              <a:rPr lang="en-US" altLang="zh-CN" sz="2400" b="0" i="1" smtClean="0">
                                <a:latin typeface="Cambria Math" panose="02040503050406030204" pitchFamily="18" charset="0"/>
                              </a:rPr>
                              <m:t>𝑤</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lim>
                        </m:limLow>
                      </m:fName>
                      <m:e>
                        <m:r>
                          <a:rPr lang="en-US" altLang="zh-CN" sz="2400" b="0" i="1" smtClean="0">
                            <a:latin typeface="Cambria Math" panose="02040503050406030204" pitchFamily="18" charset="0"/>
                          </a:rPr>
                          <m:t>     </m:t>
                        </m:r>
                        <m:f>
                          <m:fPr>
                            <m:ctrlPr>
                              <a:rPr lang="en-US" altLang="zh-CN" sz="2400" b="0" i="1" smtClean="0">
                                <a:latin typeface="Cambria Math" panose="02040503050406030204" pitchFamily="18" charset="0"/>
                              </a:rPr>
                            </m:ctrlPr>
                          </m:fPr>
                          <m:num>
                            <m:acc>
                              <m:accPr>
                                <m:chr m:val="̂"/>
                                <m:ctrlPr>
                                  <a:rPr lang="en-US" altLang="zh-CN" sz="2400" b="0" i="1" smtClean="0">
                                    <a:latin typeface="Cambria Math" panose="02040503050406030204" pitchFamily="18" charset="0"/>
                                  </a:rPr>
                                </m:ctrlPr>
                              </m:accPr>
                              <m:e>
                                <m:r>
                                  <a:rPr lang="zh-CN" altLang="en-US" sz="2400" b="0" i="1" smtClean="0">
                                    <a:latin typeface="Cambria Math" panose="02040503050406030204" pitchFamily="18" charset="0"/>
                                  </a:rPr>
                                  <m:t>𝛾</m:t>
                                </m:r>
                              </m:e>
                            </m:acc>
                          </m:num>
                          <m:den>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𝑤</m:t>
                                </m:r>
                              </m:e>
                            </m:d>
                          </m:den>
                        </m:f>
                        <m:r>
                          <a:rPr lang="en-US" altLang="zh-CN" sz="2400" b="0" i="1" smtClean="0">
                            <a:latin typeface="Cambria Math" panose="02040503050406030204" pitchFamily="18" charset="0"/>
                          </a:rPr>
                          <m:t>     (4.11)</m:t>
                        </m:r>
                      </m:e>
                    </m:func>
                  </m:oMath>
                </a14:m>
                <a:endParaRPr lang="en-US" altLang="zh-CN" sz="2400" i="1" dirty="0"/>
              </a:p>
              <a:p>
                <a:pPr marL="0" indent="0">
                  <a:buNone/>
                </a:pPr>
                <a:r>
                  <a:rPr lang="en-US" altLang="zh-CN" sz="2400" b="0" dirty="0"/>
                  <a:t>                     </a:t>
                </a:r>
                <a14:m>
                  <m:oMath xmlns:m="http://schemas.openxmlformats.org/officeDocument/2006/math">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𝑤</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e>
                    </m:d>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zh-CN" altLang="en-US" sz="2400" b="0" i="1" smtClean="0">
                            <a:latin typeface="Cambria Math" panose="02040503050406030204" pitchFamily="18" charset="0"/>
                          </a:rPr>
                          <m:t>𝛾</m:t>
                        </m:r>
                      </m:e>
                    </m:acc>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=1,2,…,</m:t>
                    </m:r>
                    <m:r>
                      <a:rPr lang="en-US" altLang="zh-CN" sz="2400" b="0" i="1" smtClean="0">
                        <a:latin typeface="Cambria Math" panose="02040503050406030204" pitchFamily="18" charset="0"/>
                      </a:rPr>
                      <m:t>𝑁</m:t>
                    </m:r>
                    <m:r>
                      <a:rPr lang="en-US" altLang="zh-CN" sz="2400" b="0" i="1" smtClean="0">
                        <a:latin typeface="Cambria Math" panose="02040503050406030204" pitchFamily="18" charset="0"/>
                      </a:rPr>
                      <m:t>     (4.12)</m:t>
                    </m:r>
                  </m:oMath>
                </a14:m>
                <a:r>
                  <a:rPr lang="en-US" altLang="zh-CN" sz="2400" dirty="0"/>
                  <a:t>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52622" y="1303705"/>
                <a:ext cx="10648778" cy="5184576"/>
              </a:xfrm>
              <a:blipFill>
                <a:blip r:embed="rId3"/>
                <a:stretch>
                  <a:fillRect l="-1088" t="-1765"/>
                </a:stretch>
              </a:blipFill>
            </p:spPr>
            <p:txBody>
              <a:bodyPr/>
              <a:lstStyle/>
              <a:p>
                <a:r>
                  <a:rPr lang="zh-CN" altLang="en-US">
                    <a:noFill/>
                  </a:rPr>
                  <a:t> </a:t>
                </a:r>
              </a:p>
            </p:txBody>
          </p:sp>
        </mc:Fallback>
      </mc:AlternateContent>
      <p:sp>
        <p:nvSpPr>
          <p:cNvPr id="4" name="标题 1">
            <a:extLst>
              <a:ext uri="{FF2B5EF4-FFF2-40B4-BE49-F238E27FC236}">
                <a16:creationId xmlns:a16="http://schemas.microsoft.com/office/drawing/2014/main" id="{B83853B2-F10E-4645-8DC7-64619680546B}"/>
              </a:ext>
            </a:extLst>
          </p:cNvPr>
          <p:cNvSpPr>
            <a:spLocks noGrp="1"/>
          </p:cNvSpPr>
          <p:nvPr>
            <p:ph type="title"/>
          </p:nvPr>
        </p:nvSpPr>
        <p:spPr>
          <a:xfrm>
            <a:off x="711200" y="222250"/>
            <a:ext cx="11106150" cy="677863"/>
          </a:xfrm>
        </p:spPr>
        <p:txBody>
          <a:bodyPr/>
          <a:lstStyle/>
          <a:p>
            <a:pPr algn="l"/>
            <a:r>
              <a:rPr lang="zh-CN" altLang="en-US" dirty="0">
                <a:solidFill>
                  <a:schemeClr val="tx1"/>
                </a:solidFill>
              </a:rPr>
              <a:t>最大间隔分离超平面</a:t>
            </a:r>
          </a:p>
        </p:txBody>
      </p:sp>
    </p:spTree>
    <p:extLst>
      <p:ext uri="{BB962C8B-B14F-4D97-AF65-F5344CB8AC3E}">
        <p14:creationId xmlns:p14="http://schemas.microsoft.com/office/powerpoint/2010/main" val="12123186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03422" y="1443405"/>
                <a:ext cx="10648778" cy="5184576"/>
              </a:xfrm>
            </p:spPr>
            <p:txBody>
              <a:bodyPr>
                <a:normAutofit/>
              </a:bodyPr>
              <a:lstStyle/>
              <a:p>
                <a:r>
                  <a:rPr lang="zh-CN" altLang="en-US" sz="2400" dirty="0"/>
                  <a:t>由于函数间隔</a:t>
                </a:r>
                <a14:m>
                  <m:oMath xmlns:m="http://schemas.openxmlformats.org/officeDocument/2006/math">
                    <m:acc>
                      <m:accPr>
                        <m:chr m:val="̂"/>
                        <m:ctrlPr>
                          <a:rPr lang="en-US" altLang="zh-CN" sz="2400" i="1">
                            <a:latin typeface="Cambria Math" panose="02040503050406030204" pitchFamily="18" charset="0"/>
                          </a:rPr>
                        </m:ctrlPr>
                      </m:accPr>
                      <m:e>
                        <m:r>
                          <a:rPr lang="zh-CN" altLang="en-US" sz="2400" i="1">
                            <a:latin typeface="Cambria Math" panose="02040503050406030204" pitchFamily="18" charset="0"/>
                          </a:rPr>
                          <m:t>𝛾</m:t>
                        </m:r>
                      </m:e>
                    </m:acc>
                  </m:oMath>
                </a14:m>
                <a:r>
                  <a:rPr lang="zh-CN" altLang="en-US" sz="2400" dirty="0"/>
                  <a:t>的改变对于上述问题没有影响，因此可以考虑取</a:t>
                </a:r>
                <a14:m>
                  <m:oMath xmlns:m="http://schemas.openxmlformats.org/officeDocument/2006/math">
                    <m:acc>
                      <m:accPr>
                        <m:chr m:val="̂"/>
                        <m:ctrlPr>
                          <a:rPr lang="en-US" altLang="zh-CN" sz="2400" b="0" i="1" smtClean="0">
                            <a:latin typeface="Cambria Math" panose="02040503050406030204" pitchFamily="18" charset="0"/>
                          </a:rPr>
                        </m:ctrlPr>
                      </m:accPr>
                      <m:e>
                        <m:r>
                          <a:rPr lang="zh-CN" altLang="en-US" sz="2400" b="0" i="1" smtClean="0">
                            <a:latin typeface="Cambria Math" panose="02040503050406030204" pitchFamily="18" charset="0"/>
                          </a:rPr>
                          <m:t>𝛾</m:t>
                        </m:r>
                      </m:e>
                    </m:acc>
                    <m:r>
                      <a:rPr lang="en-US" altLang="zh-CN" sz="2400" b="0" i="1" smtClean="0">
                        <a:latin typeface="Cambria Math" panose="02040503050406030204" pitchFamily="18" charset="0"/>
                      </a:rPr>
                      <m:t>=1</m:t>
                    </m:r>
                  </m:oMath>
                </a14:m>
                <a:endParaRPr lang="en-US" altLang="zh-CN" sz="2400" dirty="0"/>
              </a:p>
              <a:p>
                <a:pPr marL="0" indent="0">
                  <a:buNone/>
                </a:pPr>
                <a:r>
                  <a:rPr lang="zh-CN" altLang="en-US" sz="2400" dirty="0"/>
                  <a:t>   则最大化</a:t>
                </a:r>
                <a14:m>
                  <m:oMath xmlns:m="http://schemas.openxmlformats.org/officeDocument/2006/math">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𝑤</m:t>
                            </m:r>
                          </m:e>
                        </m:d>
                      </m:den>
                    </m:f>
                  </m:oMath>
                </a14:m>
                <a:r>
                  <a:rPr lang="zh-CN" altLang="en-US" sz="2400" dirty="0"/>
                  <a:t>和最小化</a:t>
                </a:r>
                <a14:m>
                  <m:oMath xmlns:m="http://schemas.openxmlformats.org/officeDocument/2006/math">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sSup>
                      <m:sSupPr>
                        <m:ctrlPr>
                          <a:rPr lang="en-US" altLang="zh-CN" sz="2400" i="1" smtClean="0">
                            <a:latin typeface="Cambria Math" panose="02040503050406030204" pitchFamily="18" charset="0"/>
                          </a:rPr>
                        </m:ctrlPr>
                      </m:sSupPr>
                      <m:e>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𝑤</m:t>
                            </m:r>
                          </m:e>
                        </m:d>
                      </m:e>
                      <m:sup>
                        <m:r>
                          <a:rPr lang="en-US" altLang="zh-CN" sz="2400" b="0" i="1" smtClean="0">
                            <a:latin typeface="Cambria Math" panose="02040503050406030204" pitchFamily="18" charset="0"/>
                          </a:rPr>
                          <m:t>2</m:t>
                        </m:r>
                      </m:sup>
                    </m:sSup>
                  </m:oMath>
                </a14:m>
                <a:r>
                  <a:rPr lang="zh-CN" altLang="en-US" sz="2400" dirty="0"/>
                  <a:t>是等价的    </a:t>
                </a:r>
                <a:endParaRPr lang="en-US" altLang="zh-CN" sz="2400" dirty="0"/>
              </a:p>
              <a:p>
                <a:pPr>
                  <a:lnSpc>
                    <a:spcPct val="120000"/>
                  </a:lnSpc>
                </a:pPr>
                <a:r>
                  <a:rPr lang="zh-CN" altLang="en-US" sz="2400" dirty="0"/>
                  <a:t>得到下面的线性可分支持向量机学习的最优化问题（凸二次规划问题）：     </a:t>
                </a:r>
                <a:endParaRPr lang="en-US" altLang="zh-CN" sz="2400" dirty="0"/>
              </a:p>
              <a:p>
                <a:pPr marL="0" indent="0">
                  <a:lnSpc>
                    <a:spcPct val="120000"/>
                  </a:lnSpc>
                  <a:buNone/>
                </a:pPr>
                <a:r>
                  <a:rPr lang="en-US" altLang="zh-CN" sz="2400" dirty="0"/>
                  <a:t>                                            </a:t>
                </a:r>
                <a14:m>
                  <m:oMath xmlns:m="http://schemas.openxmlformats.org/officeDocument/2006/math">
                    <m:func>
                      <m:funcPr>
                        <m:ctrlPr>
                          <a:rPr lang="en-US" altLang="zh-CN" sz="2400" i="1" smtClean="0">
                            <a:latin typeface="Cambria Math" panose="02040503050406030204" pitchFamily="18" charset="0"/>
                          </a:rPr>
                        </m:ctrlPr>
                      </m:funcPr>
                      <m:fName>
                        <m:limLow>
                          <m:limLowPr>
                            <m:ctrlPr>
                              <a:rPr lang="en-US" altLang="zh-CN" sz="2400" i="1" smtClean="0">
                                <a:latin typeface="Cambria Math" panose="02040503050406030204" pitchFamily="18" charset="0"/>
                              </a:rPr>
                            </m:ctrlPr>
                          </m:limLowPr>
                          <m:e>
                            <m:r>
                              <m:rPr>
                                <m:sty m:val="p"/>
                              </m:rPr>
                              <a:rPr lang="en-US" altLang="zh-CN" sz="2400" i="0" smtClean="0">
                                <a:latin typeface="Cambria Math" panose="02040503050406030204" pitchFamily="18" charset="0"/>
                              </a:rPr>
                              <m:t>min</m:t>
                            </m:r>
                          </m:e>
                          <m:lim>
                            <m:r>
                              <a:rPr lang="en-US" altLang="zh-CN" sz="2400" b="0" i="1" smtClean="0">
                                <a:latin typeface="Cambria Math" panose="02040503050406030204" pitchFamily="18" charset="0"/>
                              </a:rPr>
                              <m:t>𝑤</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lim>
                        </m:limLow>
                        <m:r>
                          <a:rPr lang="en-US" altLang="zh-CN" sz="2400" b="0" i="1" smtClean="0">
                            <a:latin typeface="Cambria Math" panose="02040503050406030204" pitchFamily="18" charset="0"/>
                          </a:rPr>
                          <m:t>           </m:t>
                        </m:r>
                      </m:fName>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2</m:t>
                            </m:r>
                          </m:den>
                        </m:f>
                        <m:sSup>
                          <m:sSupPr>
                            <m:ctrlPr>
                              <a:rPr lang="en-US" altLang="zh-CN" sz="2400" i="1">
                                <a:latin typeface="Cambria Math" panose="02040503050406030204" pitchFamily="18" charset="0"/>
                              </a:rPr>
                            </m:ctrlPr>
                          </m:sSupPr>
                          <m:e>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𝑤</m:t>
                                </m:r>
                              </m:e>
                            </m:d>
                          </m:e>
                          <m:sup>
                            <m:r>
                              <a:rPr lang="en-US" altLang="zh-CN" sz="2400" i="1">
                                <a:latin typeface="Cambria Math" panose="02040503050406030204" pitchFamily="18" charset="0"/>
                              </a:rPr>
                              <m:t>2</m:t>
                            </m:r>
                          </m:sup>
                        </m:sSup>
                      </m:e>
                    </m:func>
                    <m:r>
                      <a:rPr lang="en-US" altLang="zh-CN" sz="2400" b="0" i="1" smtClean="0">
                        <a:latin typeface="Cambria Math" panose="02040503050406030204" pitchFamily="18" charset="0"/>
                      </a:rPr>
                      <m:t>     </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4.13</m:t>
                        </m:r>
                      </m:e>
                    </m:d>
                  </m:oMath>
                </a14:m>
                <a:endParaRPr lang="en-US" altLang="zh-CN" sz="2400" b="0" dirty="0"/>
              </a:p>
              <a:p>
                <a:pPr marL="0" indent="0">
                  <a:lnSpc>
                    <a:spcPct val="120000"/>
                  </a:lnSpc>
                  <a:buNone/>
                </a:pPr>
                <a:r>
                  <a:rPr lang="en-US" altLang="zh-CN" sz="2400" dirty="0"/>
                  <a:t>                          </a:t>
                </a:r>
                <a14:m>
                  <m:oMath xmlns:m="http://schemas.openxmlformats.org/officeDocument/2006/math">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𝑤</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e>
                    </m:d>
                    <m:r>
                      <a:rPr lang="en-US" altLang="zh-CN" sz="2400" b="0" i="1" smtClean="0">
                        <a:latin typeface="Cambria Math" panose="02040503050406030204" pitchFamily="18" charset="0"/>
                      </a:rPr>
                      <m:t>−1≥0,</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=1,2,…,</m:t>
                    </m:r>
                    <m:r>
                      <a:rPr lang="en-US" altLang="zh-CN" sz="2400" b="0" i="1" smtClean="0">
                        <a:latin typeface="Cambria Math" panose="02040503050406030204" pitchFamily="18" charset="0"/>
                      </a:rPr>
                      <m:t>𝑁</m:t>
                    </m:r>
                    <m:r>
                      <a:rPr lang="en-US" altLang="zh-CN" sz="2400" b="0" i="1" smtClean="0">
                        <a:latin typeface="Cambria Math" panose="02040503050406030204" pitchFamily="18" charset="0"/>
                      </a:rPr>
                      <m:t>     (4.14)</m:t>
                    </m:r>
                  </m:oMath>
                </a14:m>
                <a:endParaRPr lang="en-US" altLang="zh-CN" sz="2400" dirty="0"/>
              </a:p>
              <a:p>
                <a:pPr>
                  <a:lnSpc>
                    <a:spcPct val="120000"/>
                  </a:lnSpc>
                </a:pPr>
                <a:r>
                  <a:rPr lang="zh-CN" altLang="en-US" sz="2400" dirty="0"/>
                  <a:t>如果求出了约束最优化问题</a:t>
                </a:r>
                <a:r>
                  <a:rPr lang="en-US" altLang="zh-CN" sz="2400" dirty="0"/>
                  <a:t>(4.13)~(4.14)</a:t>
                </a:r>
                <a:r>
                  <a:rPr lang="zh-CN" altLang="en-US" sz="2400" dirty="0"/>
                  <a:t>最优解</a:t>
                </a:r>
                <a:r>
                  <a:rPr lang="en-US" altLang="zh-CN" sz="2400" dirty="0"/>
                  <a:t>w</a:t>
                </a:r>
                <a:r>
                  <a:rPr lang="en-US" altLang="zh-CN" sz="2400" baseline="30000" dirty="0"/>
                  <a:t>*</a:t>
                </a:r>
                <a:r>
                  <a:rPr lang="en-US" altLang="zh-CN" sz="2400" dirty="0"/>
                  <a:t>,b</a:t>
                </a:r>
                <a:r>
                  <a:rPr lang="en-US" altLang="zh-CN" sz="2400" baseline="30000" dirty="0"/>
                  <a:t>*</a:t>
                </a:r>
                <a:r>
                  <a:rPr lang="zh-CN" altLang="en-US" sz="2400" dirty="0"/>
                  <a:t>，那么就可以得到最大间隔分离超平面</a:t>
                </a:r>
                <a14:m>
                  <m:oMath xmlns:m="http://schemas.openxmlformats.org/officeDocument/2006/math">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𝑤</m:t>
                        </m:r>
                      </m:e>
                      <m:sup>
                        <m:r>
                          <a:rPr lang="en-US" altLang="zh-CN" sz="2400" b="0" i="1" smtClean="0">
                            <a:latin typeface="Cambria Math" panose="02040503050406030204" pitchFamily="18" charset="0"/>
                          </a:rPr>
                          <m:t>∗</m:t>
                        </m:r>
                      </m:sup>
                    </m:sSup>
                    <m:r>
                      <a:rPr lang="en-US" altLang="zh-CN" sz="2400" i="1">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𝑏</m:t>
                        </m:r>
                      </m:e>
                      <m:sup>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=0</m:t>
                    </m:r>
                    <m:r>
                      <a:rPr lang="zh-CN" altLang="en-US" sz="2400" i="1">
                        <a:latin typeface="Cambria Math" panose="02040503050406030204" pitchFamily="18" charset="0"/>
                      </a:rPr>
                      <m:t>及</m:t>
                    </m:r>
                  </m:oMath>
                </a14:m>
                <a:r>
                  <a:rPr lang="zh-CN" altLang="en-US" sz="2400" dirty="0"/>
                  <a:t>分类决策函数</a:t>
                </a:r>
                <a14:m>
                  <m:oMath xmlns:m="http://schemas.openxmlformats.org/officeDocument/2006/math">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𝑠𝑖𝑔𝑛</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𝑤</m:t>
                        </m:r>
                      </m:e>
                      <m:sup>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𝑏</m:t>
                        </m:r>
                      </m:e>
                      <m:sup>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m:t>
                    </m:r>
                    <m:r>
                      <a:rPr lang="zh-CN" altLang="en-US" sz="2400" i="1">
                        <a:latin typeface="Cambria Math" panose="02040503050406030204" pitchFamily="18" charset="0"/>
                      </a:rPr>
                      <m:t>，</m:t>
                    </m:r>
                  </m:oMath>
                </a14:m>
                <a:r>
                  <a:rPr lang="zh-CN" altLang="en-US" sz="2400" dirty="0"/>
                  <a:t>即线性可分支持向量机模型。</a:t>
                </a:r>
                <a:endParaRPr lang="en-US" altLang="zh-CN" sz="2400" dirty="0"/>
              </a:p>
              <a:p>
                <a:pPr marL="0" indent="0">
                  <a:lnSpc>
                    <a:spcPct val="120000"/>
                  </a:lnSpc>
                  <a:buNone/>
                </a:pPr>
                <a:r>
                  <a:rPr lang="zh-CN" altLang="en-US" sz="2400" dirty="0"/>
                  <a:t>    </a:t>
                </a:r>
                <a:endParaRPr lang="en-US" altLang="zh-CN" sz="2400" b="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03422" y="1443405"/>
                <a:ext cx="10648778" cy="5184576"/>
              </a:xfrm>
              <a:blipFill>
                <a:blip r:embed="rId3"/>
                <a:stretch>
                  <a:fillRect l="-1088" t="-1765"/>
                </a:stretch>
              </a:blipFill>
            </p:spPr>
            <p:txBody>
              <a:bodyPr/>
              <a:lstStyle/>
              <a:p>
                <a:r>
                  <a:rPr lang="zh-CN" altLang="en-US">
                    <a:noFill/>
                  </a:rPr>
                  <a:t> </a:t>
                </a:r>
              </a:p>
            </p:txBody>
          </p:sp>
        </mc:Fallback>
      </mc:AlternateContent>
      <p:sp>
        <p:nvSpPr>
          <p:cNvPr id="4" name="标题 1">
            <a:extLst>
              <a:ext uri="{FF2B5EF4-FFF2-40B4-BE49-F238E27FC236}">
                <a16:creationId xmlns:a16="http://schemas.microsoft.com/office/drawing/2014/main" id="{B83853B2-F10E-4645-8DC7-64619680546B}"/>
              </a:ext>
            </a:extLst>
          </p:cNvPr>
          <p:cNvSpPr>
            <a:spLocks noGrp="1"/>
          </p:cNvSpPr>
          <p:nvPr>
            <p:ph type="title"/>
          </p:nvPr>
        </p:nvSpPr>
        <p:spPr>
          <a:xfrm>
            <a:off x="711200" y="222250"/>
            <a:ext cx="11106150" cy="677863"/>
          </a:xfrm>
        </p:spPr>
        <p:txBody>
          <a:bodyPr/>
          <a:lstStyle/>
          <a:p>
            <a:pPr algn="l"/>
            <a:r>
              <a:rPr lang="zh-CN" altLang="en-US" dirty="0">
                <a:solidFill>
                  <a:schemeClr val="tx1"/>
                </a:solidFill>
              </a:rPr>
              <a:t>最大间隔分离超平面</a:t>
            </a:r>
          </a:p>
        </p:txBody>
      </p:sp>
    </p:spTree>
    <p:extLst>
      <p:ext uri="{BB962C8B-B14F-4D97-AF65-F5344CB8AC3E}">
        <p14:creationId xmlns:p14="http://schemas.microsoft.com/office/powerpoint/2010/main" val="41945688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03422" y="1443405"/>
                <a:ext cx="11172018" cy="5184576"/>
              </a:xfrm>
            </p:spPr>
            <p:txBody>
              <a:bodyPr>
                <a:normAutofit/>
              </a:bodyPr>
              <a:lstStyle/>
              <a:p>
                <a:pPr>
                  <a:lnSpc>
                    <a:spcPct val="120000"/>
                  </a:lnSpc>
                </a:pPr>
                <a:r>
                  <a:rPr lang="zh-CN" altLang="en-US" sz="2800" dirty="0"/>
                  <a:t>凸优化问题是指约束最优化问题</a:t>
                </a:r>
                <a:endParaRPr lang="en-US" altLang="zh-CN" sz="2800" dirty="0"/>
              </a:p>
              <a:p>
                <a:pPr marL="0" indent="0">
                  <a:lnSpc>
                    <a:spcPct val="120000"/>
                  </a:lnSpc>
                  <a:buNone/>
                </a:pPr>
                <a14:m>
                  <m:oMathPara xmlns:m="http://schemas.openxmlformats.org/officeDocument/2006/math">
                    <m:oMathParaPr>
                      <m:jc m:val="centerGroup"/>
                    </m:oMathParaPr>
                    <m:oMath xmlns:m="http://schemas.openxmlformats.org/officeDocument/2006/math">
                      <m:func>
                        <m:funcPr>
                          <m:ctrlPr>
                            <a:rPr lang="en-US" altLang="zh-CN" sz="2800" i="1" smtClean="0">
                              <a:latin typeface="Cambria Math" panose="02040503050406030204" pitchFamily="18" charset="0"/>
                            </a:rPr>
                          </m:ctrlPr>
                        </m:funcPr>
                        <m:fName>
                          <m:limLow>
                            <m:limLowPr>
                              <m:ctrlPr>
                                <a:rPr lang="en-US" altLang="zh-CN" sz="2800" i="1" smtClean="0">
                                  <a:latin typeface="Cambria Math" panose="02040503050406030204" pitchFamily="18" charset="0"/>
                                </a:rPr>
                              </m:ctrlPr>
                            </m:limLowPr>
                            <m:e>
                              <m:r>
                                <m:rPr>
                                  <m:sty m:val="p"/>
                                </m:rPr>
                                <a:rPr lang="en-US" altLang="zh-CN" sz="2800" i="0" smtClean="0">
                                  <a:latin typeface="Cambria Math" panose="02040503050406030204" pitchFamily="18" charset="0"/>
                                </a:rPr>
                                <m:t>min</m:t>
                              </m:r>
                            </m:e>
                            <m:lim>
                              <m:r>
                                <a:rPr lang="en-US" altLang="zh-CN" sz="2800" b="0" i="1" smtClean="0">
                                  <a:latin typeface="Cambria Math" panose="02040503050406030204" pitchFamily="18" charset="0"/>
                                </a:rPr>
                                <m:t>𝑤</m:t>
                              </m:r>
                            </m:lim>
                          </m:limLow>
                        </m:fName>
                        <m:e>
                          <m:r>
                            <a:rPr lang="en-US" altLang="zh-CN" sz="2800" b="0" i="1" smtClean="0">
                              <a:latin typeface="Cambria Math" panose="02040503050406030204" pitchFamily="18" charset="0"/>
                            </a:rPr>
                            <m:t>           </m:t>
                          </m:r>
                          <m:r>
                            <a:rPr lang="en-US" altLang="zh-CN" sz="2800" b="0" i="1" smtClean="0">
                              <a:latin typeface="Cambria Math" panose="02040503050406030204" pitchFamily="18" charset="0"/>
                            </a:rPr>
                            <m:t>𝑓</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𝑤</m:t>
                          </m:r>
                          <m:r>
                            <a:rPr lang="en-US" altLang="zh-CN" sz="2800" b="0" i="1" smtClean="0">
                              <a:latin typeface="Cambria Math" panose="02040503050406030204" pitchFamily="18" charset="0"/>
                            </a:rPr>
                            <m:t>)</m:t>
                          </m:r>
                        </m:e>
                      </m:func>
                      <m:r>
                        <a:rPr lang="en-US" altLang="zh-CN" sz="2800" b="0" i="1" smtClean="0">
                          <a:latin typeface="Cambria Math" panose="02040503050406030204" pitchFamily="18" charset="0"/>
                        </a:rPr>
                        <m:t>     (4.15)</m:t>
                      </m:r>
                    </m:oMath>
                  </m:oMathPara>
                </a14:m>
                <a:endParaRPr lang="en-US" altLang="zh-CN" sz="2800" dirty="0"/>
              </a:p>
              <a:p>
                <a:pPr marL="0" indent="0">
                  <a:lnSpc>
                    <a:spcPct val="120000"/>
                  </a:lnSpc>
                  <a:buNone/>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𝑠</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𝑡</m:t>
                      </m:r>
                      <m:r>
                        <a:rPr lang="en-US" altLang="zh-CN" sz="2800" b="0" i="1" smtClean="0">
                          <a:latin typeface="Cambria Math" panose="02040503050406030204" pitchFamily="18" charset="0"/>
                        </a:rPr>
                        <m:t>. </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𝑔</m:t>
                          </m:r>
                        </m:e>
                        <m:sub>
                          <m:r>
                            <a:rPr lang="en-US" altLang="zh-CN" sz="2800" b="0" i="1" smtClean="0">
                              <a:latin typeface="Cambria Math" panose="02040503050406030204" pitchFamily="18" charset="0"/>
                            </a:rPr>
                            <m:t>𝑖</m:t>
                          </m:r>
                        </m:sub>
                      </m:sSub>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𝑤</m:t>
                          </m:r>
                        </m:e>
                      </m:d>
                      <m:r>
                        <a:rPr lang="en-US" altLang="zh-CN" sz="2800" b="0" i="1" smtClean="0">
                          <a:latin typeface="Cambria Math" panose="02040503050406030204" pitchFamily="18" charset="0"/>
                        </a:rPr>
                        <m:t>≤0,</m:t>
                      </m:r>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=1,2,…,</m:t>
                      </m:r>
                      <m:r>
                        <a:rPr lang="en-US" altLang="zh-CN" sz="2800" b="0" i="1" smtClean="0">
                          <a:latin typeface="Cambria Math" panose="02040503050406030204" pitchFamily="18" charset="0"/>
                        </a:rPr>
                        <m:t>𝑘</m:t>
                      </m:r>
                      <m:r>
                        <a:rPr lang="en-US" altLang="zh-CN" sz="2800" b="0" i="1" smtClean="0">
                          <a:latin typeface="Cambria Math" panose="02040503050406030204" pitchFamily="18" charset="0"/>
                        </a:rPr>
                        <m:t>     (4.16)</m:t>
                      </m:r>
                    </m:oMath>
                  </m:oMathPara>
                </a14:m>
                <a:endParaRPr lang="en-US" altLang="zh-CN" sz="2800" dirty="0"/>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h</m:t>
                          </m:r>
                        </m:e>
                        <m:sub>
                          <m:r>
                            <a:rPr lang="en-US" altLang="zh-CN" sz="2800" b="0" i="1" smtClean="0">
                              <a:latin typeface="Cambria Math" panose="02040503050406030204" pitchFamily="18" charset="0"/>
                            </a:rPr>
                            <m:t>𝑖</m:t>
                          </m:r>
                        </m:sub>
                      </m:sSub>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𝑤</m:t>
                          </m:r>
                        </m:e>
                      </m:d>
                      <m:r>
                        <a:rPr lang="en-US" altLang="zh-CN" sz="2800" b="0" i="1" smtClean="0">
                          <a:latin typeface="Cambria Math" panose="02040503050406030204" pitchFamily="18" charset="0"/>
                        </a:rPr>
                        <m:t>=0,</m:t>
                      </m:r>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=1,2,…,</m:t>
                      </m:r>
                      <m:r>
                        <a:rPr lang="en-US" altLang="zh-CN" sz="2800" b="0" i="1" smtClean="0">
                          <a:latin typeface="Cambria Math" panose="02040503050406030204" pitchFamily="18" charset="0"/>
                        </a:rPr>
                        <m:t>𝑙</m:t>
                      </m:r>
                      <m:r>
                        <a:rPr lang="en-US" altLang="zh-CN" sz="2800" b="0" i="1" smtClean="0">
                          <a:latin typeface="Cambria Math" panose="02040503050406030204" pitchFamily="18" charset="0"/>
                        </a:rPr>
                        <m:t>     (4.17)</m:t>
                      </m:r>
                    </m:oMath>
                  </m:oMathPara>
                </a14:m>
                <a:endParaRPr lang="en-US" altLang="zh-CN" sz="2800" dirty="0"/>
              </a:p>
              <a:p>
                <a:pPr marL="0" indent="0">
                  <a:lnSpc>
                    <a:spcPct val="120000"/>
                  </a:lnSpc>
                  <a:buNone/>
                </a:pPr>
                <a:endParaRPr lang="en-US" altLang="zh-CN" sz="2800" dirty="0"/>
              </a:p>
              <a:p>
                <a:pPr marL="0" indent="0">
                  <a:lnSpc>
                    <a:spcPct val="120000"/>
                  </a:lnSpc>
                  <a:buNone/>
                </a:pPr>
                <a:r>
                  <a:rPr lang="zh-CN" altLang="en-US" sz="2800" dirty="0"/>
                  <a:t>当目标函数</a:t>
                </a:r>
                <a:r>
                  <a:rPr lang="en-US" altLang="zh-CN" sz="2800" dirty="0"/>
                  <a:t>f(w)</a:t>
                </a:r>
                <a:r>
                  <a:rPr lang="zh-CN" altLang="en-US" sz="2800" dirty="0"/>
                  <a:t>是二次函数且约束函数</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𝑔</m:t>
                        </m:r>
                      </m:e>
                      <m:sub>
                        <m:r>
                          <a:rPr lang="en-US" altLang="zh-CN" sz="2800" b="0" i="1" smtClean="0">
                            <a:latin typeface="Cambria Math" panose="02040503050406030204" pitchFamily="18" charset="0"/>
                          </a:rPr>
                          <m:t>𝑖</m:t>
                        </m:r>
                      </m:sub>
                    </m:sSub>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𝑤</m:t>
                        </m:r>
                      </m:e>
                    </m:d>
                  </m:oMath>
                </a14:m>
                <a:r>
                  <a:rPr lang="zh-CN" altLang="en-US" sz="2800" dirty="0"/>
                  <a:t>是仿射函数时，上述凸最优化问题成为凸二次规划问题。</a:t>
                </a:r>
                <a:endParaRPr lang="en-US" altLang="zh-CN" sz="2800" dirty="0"/>
              </a:p>
              <a:p>
                <a:pPr>
                  <a:lnSpc>
                    <a:spcPct val="120000"/>
                  </a:lnSpc>
                </a:pPr>
                <a:endParaRPr lang="en-US" altLang="zh-CN" sz="2800" dirty="0"/>
              </a:p>
              <a:p>
                <a:pPr>
                  <a:lnSpc>
                    <a:spcPct val="120000"/>
                  </a:lnSpc>
                </a:pPr>
                <a:endParaRPr lang="en-US" altLang="zh-CN" sz="2800" dirty="0"/>
              </a:p>
              <a:p>
                <a:pPr>
                  <a:lnSpc>
                    <a:spcPct val="120000"/>
                  </a:lnSpc>
                </a:pPr>
                <a:endParaRPr lang="en-US" altLang="zh-CN" sz="2800" dirty="0"/>
              </a:p>
              <a:p>
                <a:pPr>
                  <a:lnSpc>
                    <a:spcPct val="120000"/>
                  </a:lnSpc>
                </a:pPr>
                <a:endParaRPr lang="en-US" altLang="zh-CN" sz="28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03422" y="1443405"/>
                <a:ext cx="11172018" cy="5184576"/>
              </a:xfrm>
              <a:blipFill>
                <a:blip r:embed="rId3"/>
                <a:stretch>
                  <a:fillRect l="-1309" t="-1176"/>
                </a:stretch>
              </a:blipFill>
            </p:spPr>
            <p:txBody>
              <a:bodyPr/>
              <a:lstStyle/>
              <a:p>
                <a:r>
                  <a:rPr lang="zh-CN" altLang="en-US">
                    <a:noFill/>
                  </a:rPr>
                  <a:t> </a:t>
                </a:r>
              </a:p>
            </p:txBody>
          </p:sp>
        </mc:Fallback>
      </mc:AlternateContent>
      <p:sp>
        <p:nvSpPr>
          <p:cNvPr id="9" name="标题 1"/>
          <p:cNvSpPr txBox="1"/>
          <p:nvPr/>
        </p:nvSpPr>
        <p:spPr>
          <a:xfrm>
            <a:off x="603422" y="-5087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70000"/>
              </a:lnSpc>
              <a:spcAft>
                <a:spcPct val="0"/>
              </a:spcAft>
            </a:pPr>
            <a:r>
              <a:rPr lang="zh-CN" altLang="en-US" sz="3300" b="1" dirty="0"/>
              <a:t>间隔最大化</a:t>
            </a:r>
          </a:p>
        </p:txBody>
      </p:sp>
    </p:spTree>
    <p:extLst>
      <p:ext uri="{BB962C8B-B14F-4D97-AF65-F5344CB8AC3E}">
        <p14:creationId xmlns:p14="http://schemas.microsoft.com/office/powerpoint/2010/main" val="20555112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6600" y="222250"/>
            <a:ext cx="11080750" cy="677863"/>
          </a:xfrm>
        </p:spPr>
        <p:txBody>
          <a:bodyPr/>
          <a:lstStyle/>
          <a:p>
            <a:pPr algn="l"/>
            <a:r>
              <a:rPr lang="zh-CN" altLang="en-US" dirty="0">
                <a:solidFill>
                  <a:schemeClr val="tx1"/>
                </a:solidFill>
              </a:rPr>
              <a:t>最大间隔分离超平面</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2300" y="1371600"/>
                <a:ext cx="10845800" cy="4864100"/>
              </a:xfrm>
            </p:spPr>
            <p:txBody>
              <a:bodyPr>
                <a:normAutofit/>
              </a:bodyPr>
              <a:lstStyle/>
              <a:p>
                <a:pPr marL="0" indent="0">
                  <a:lnSpc>
                    <a:spcPct val="150000"/>
                  </a:lnSpc>
                  <a:spcBef>
                    <a:spcPts val="1200"/>
                  </a:spcBef>
                  <a:buNone/>
                </a:pPr>
                <a:r>
                  <a:rPr lang="zh-CN" altLang="en-US" sz="2800" b="1" dirty="0"/>
                  <a:t>算法 </a:t>
                </a:r>
                <a:r>
                  <a:rPr lang="en-US" altLang="zh-CN" sz="2800" b="1" dirty="0"/>
                  <a:t>1</a:t>
                </a:r>
                <a:r>
                  <a:rPr lang="zh-CN" altLang="en-US" sz="2800" b="1" dirty="0"/>
                  <a:t>（线性可分支持向量机学习算法</a:t>
                </a:r>
                <a:r>
                  <a:rPr lang="en-US" altLang="zh-CN" sz="2800" b="1" dirty="0"/>
                  <a:t>——</a:t>
                </a:r>
                <a:r>
                  <a:rPr lang="zh-CN" altLang="en-US" sz="2800" b="1" dirty="0">
                    <a:solidFill>
                      <a:srgbClr val="FF0000"/>
                    </a:solidFill>
                  </a:rPr>
                  <a:t>最大间隔法</a:t>
                </a:r>
                <a:r>
                  <a:rPr lang="zh-CN" altLang="en-US" sz="2800" b="1" dirty="0"/>
                  <a:t>）</a:t>
                </a:r>
                <a:endParaRPr lang="en-US" altLang="zh-CN" sz="2800" b="1" dirty="0"/>
              </a:p>
              <a:p>
                <a:pPr marL="0" indent="0">
                  <a:lnSpc>
                    <a:spcPct val="150000"/>
                  </a:lnSpc>
                  <a:spcBef>
                    <a:spcPts val="1200"/>
                  </a:spcBef>
                  <a:buNone/>
                </a:pPr>
                <a:r>
                  <a:rPr lang="en-US" altLang="zh-CN" sz="2800" b="1" dirty="0"/>
                  <a:t>    </a:t>
                </a:r>
                <a:r>
                  <a:rPr lang="zh-CN" altLang="en-US" sz="2400" dirty="0"/>
                  <a:t>输入：线性可分训练数据集</a:t>
                </a:r>
                <a14:m>
                  <m:oMath xmlns:m="http://schemas.openxmlformats.org/officeDocument/2006/math">
                    <m:r>
                      <a:rPr lang="en-US" altLang="zh-CN" sz="2400" i="1">
                        <a:latin typeface="Cambria Math" panose="02040503050406030204" pitchFamily="18" charset="0"/>
                      </a:rPr>
                      <m:t>𝑇</m:t>
                    </m:r>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1</m:t>
                            </m:r>
                          </m:sub>
                        </m:sSub>
                      </m:e>
                    </m:d>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2</m:t>
                            </m:r>
                          </m:sub>
                        </m:sSub>
                      </m:e>
                    </m:d>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𝑁</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𝑁</m:t>
                            </m:r>
                          </m:sub>
                        </m:sSub>
                      </m:e>
                    </m:d>
                    <m:r>
                      <a:rPr lang="en-US" altLang="zh-CN" sz="2400" i="1">
                        <a:latin typeface="Cambria Math" panose="02040503050406030204" pitchFamily="18" charset="0"/>
                      </a:rPr>
                      <m:t>}</m:t>
                    </m:r>
                  </m:oMath>
                </a14:m>
                <a:r>
                  <a:rPr lang="zh-CN" altLang="en-US" sz="2400" dirty="0"/>
                  <a:t>，其中，</a:t>
                </a:r>
                <a:r>
                  <a:rPr lang="en-US" altLang="zh-CN" sz="2400" dirty="0"/>
                  <a:t> </a:t>
                </a:r>
                <a14:m>
                  <m:oMath xmlns:m="http://schemas.openxmlformats.org/officeDocument/2006/math">
                    <m:r>
                      <a:rPr lang="en-US" altLang="zh-CN" sz="2400" i="1">
                        <a:latin typeface="Cambria Math" panose="02040503050406030204" pitchFamily="18" charset="0"/>
                      </a:rPr>
                      <m:t>𝑥</m:t>
                    </m:r>
                    <m:r>
                      <a:rPr lang="en-US" altLang="zh-CN" sz="2400" i="1" baseline="-25000">
                        <a:latin typeface="Cambria Math" panose="02040503050406030204" pitchFamily="18" charset="0"/>
                      </a:rPr>
                      <m:t>𝑖</m:t>
                    </m:r>
                    <m:r>
                      <a:rPr lang="en-US" altLang="zh-CN" sz="2400" i="1">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𝒳</m:t>
                    </m:r>
                  </m:oMath>
                </a14:m>
                <a:r>
                  <a:rPr lang="en-US" altLang="zh-CN" sz="2400" dirty="0">
                    <a:latin typeface="Cambria Math" panose="02040503050406030204" pitchFamily="18" charset="0"/>
                  </a:rPr>
                  <a:t>=R</a:t>
                </a:r>
                <a:r>
                  <a:rPr lang="en-US" altLang="zh-CN" sz="2400" baseline="30000" dirty="0">
                    <a:latin typeface="Cambria Math" panose="02040503050406030204" pitchFamily="18" charset="0"/>
                  </a:rPr>
                  <a:t>n</a:t>
                </a:r>
                <a:r>
                  <a:rPr lang="en-US" altLang="zh-CN" sz="2400" dirty="0">
                    <a:latin typeface="Cambria Math" panose="02040503050406030204" pitchFamily="18" charset="0"/>
                  </a:rPr>
                  <a:t> </a:t>
                </a:r>
                <a:r>
                  <a:rPr lang="zh-CN" altLang="en-US" sz="2400" dirty="0">
                    <a:latin typeface="Cambria Math" panose="02040503050406030204" pitchFamily="18" charset="0"/>
                  </a:rPr>
                  <a:t>，</a:t>
                </a:r>
                <a14:m>
                  <m:oMath xmlns:m="http://schemas.openxmlformats.org/officeDocument/2006/math">
                    <m:r>
                      <a:rPr lang="en-US" altLang="zh-CN" sz="2400" i="1">
                        <a:latin typeface="Cambria Math" panose="02040503050406030204" pitchFamily="18" charset="0"/>
                      </a:rPr>
                      <m:t>𝑦</m:t>
                    </m:r>
                    <m:r>
                      <a:rPr lang="en-US" altLang="zh-CN" sz="2400" i="1" baseline="-25000">
                        <a:latin typeface="Cambria Math" panose="02040503050406030204" pitchFamily="18" charset="0"/>
                      </a:rPr>
                      <m:t>𝑖</m:t>
                    </m:r>
                    <m:r>
                      <a:rPr lang="en-US" altLang="zh-CN" sz="2400" i="1">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𝒴</m:t>
                    </m:r>
                    <m:r>
                      <a:rPr lang="en-US" altLang="zh-CN" sz="2400" i="1">
                        <a:latin typeface="Cambria Math" panose="02040503050406030204" pitchFamily="18" charset="0"/>
                        <a:ea typeface="Cambria Math" panose="02040503050406030204" pitchFamily="18" charset="0"/>
                      </a:rPr>
                      <m:t>=</m:t>
                    </m:r>
                    <m:d>
                      <m:dPr>
                        <m:begChr m:val="{"/>
                        <m:endChr m:val="}"/>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+1,−1</m:t>
                        </m:r>
                      </m:e>
                    </m:d>
                    <m:r>
                      <a:rPr lang="en-US" altLang="zh-CN" sz="2400">
                        <a:latin typeface="Cambria Math" panose="02040503050406030204" pitchFamily="18" charset="0"/>
                        <a:ea typeface="Cambria Math" panose="02040503050406030204" pitchFamily="18" charset="0"/>
                      </a:rPr>
                      <m:t> </m:t>
                    </m:r>
                    <m:r>
                      <a:rPr lang="zh-CN" altLang="en-US"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i</m:t>
                    </m:r>
                    <m:r>
                      <a:rPr lang="en-US" altLang="zh-CN" sz="2400">
                        <a:latin typeface="Cambria Math" panose="02040503050406030204" pitchFamily="18" charset="0"/>
                        <a:ea typeface="Cambria Math" panose="02040503050406030204" pitchFamily="18" charset="0"/>
                      </a:rPr>
                      <m:t>=1,2,</m:t>
                    </m:r>
                    <m:r>
                      <a:rPr lang="en-US" altLang="zh-CN" sz="2400" i="1">
                        <a:latin typeface="Cambria Math" panose="02040503050406030204" pitchFamily="18" charset="0"/>
                        <a:ea typeface="Cambria Math" panose="02040503050406030204" pitchFamily="18" charset="0"/>
                      </a:rPr>
                      <m:t>∙∙∙</m:t>
                    </m:r>
                    <m:r>
                      <a:rPr lang="en-US" altLang="zh-CN" sz="2400">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N</m:t>
                    </m:r>
                  </m:oMath>
                </a14:m>
                <a:r>
                  <a:rPr lang="zh-CN" altLang="en-US" sz="2400" dirty="0"/>
                  <a:t>；</a:t>
                </a:r>
                <a:endParaRPr lang="en-US" altLang="zh-CN" sz="2400" dirty="0"/>
              </a:p>
              <a:p>
                <a:pPr marL="0" indent="0">
                  <a:lnSpc>
                    <a:spcPct val="150000"/>
                  </a:lnSpc>
                  <a:spcBef>
                    <a:spcPts val="1200"/>
                  </a:spcBef>
                  <a:buNone/>
                </a:pPr>
                <a:r>
                  <a:rPr lang="en-US" altLang="zh-CN" sz="2400" dirty="0"/>
                  <a:t>    </a:t>
                </a:r>
                <a:r>
                  <a:rPr lang="zh-CN" altLang="en-US" sz="2400" dirty="0"/>
                  <a:t>输出：最大间隔分离超平面和分类决策函数。</a:t>
                </a: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2300" y="1371600"/>
                <a:ext cx="10845800" cy="4864100"/>
              </a:xfrm>
              <a:blipFill>
                <a:blip r:embed="rId2"/>
                <a:stretch>
                  <a:fillRect l="-1124"/>
                </a:stretch>
              </a:blipFill>
            </p:spPr>
            <p:txBody>
              <a:bodyPr/>
              <a:lstStyle/>
              <a:p>
                <a:r>
                  <a:rPr lang="zh-CN" altLang="en-US">
                    <a:noFill/>
                  </a:rPr>
                  <a:t> </a:t>
                </a:r>
              </a:p>
            </p:txBody>
          </p:sp>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8">
            <a:extLst>
              <a:ext uri="{FF2B5EF4-FFF2-40B4-BE49-F238E27FC236}">
                <a16:creationId xmlns:a16="http://schemas.microsoft.com/office/drawing/2014/main" id="{FDAAF300-73DA-D80C-EABF-1141DBA6B78F}"/>
              </a:ext>
            </a:extLst>
          </p:cNvPr>
          <p:cNvSpPr/>
          <p:nvPr/>
        </p:nvSpPr>
        <p:spPr>
          <a:xfrm>
            <a:off x="2542122" y="1997981"/>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目录</a:t>
            </a:r>
          </a:p>
        </p:txBody>
      </p:sp>
      <p:grpSp>
        <p:nvGrpSpPr>
          <p:cNvPr id="4" name="组合 3"/>
          <p:cNvGrpSpPr/>
          <p:nvPr/>
        </p:nvGrpSpPr>
        <p:grpSpPr>
          <a:xfrm>
            <a:off x="2621584" y="1987117"/>
            <a:ext cx="8879840" cy="3335230"/>
            <a:chOff x="4728" y="2779"/>
            <a:chExt cx="13984" cy="5505"/>
          </a:xfrm>
        </p:grpSpPr>
        <p:sp>
          <p:nvSpPr>
            <p:cNvPr id="3" name="TextBox 6"/>
            <p:cNvSpPr txBox="1">
              <a:spLocks noChangeArrowheads="1"/>
            </p:cNvSpPr>
            <p:nvPr/>
          </p:nvSpPr>
          <p:spPr bwMode="auto">
            <a:xfrm>
              <a:off x="4771" y="2779"/>
              <a:ext cx="8040"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chemeClr val="bg1"/>
                  </a:solidFill>
                  <a:effectLst/>
                  <a:uLnTx/>
                  <a:uFillTx/>
                  <a:latin typeface="Impact" panose="020B0806030902050204" pitchFamily="34" charset="0"/>
                  <a:ea typeface="微软雅黑" panose="020B0503020204020204" charset="-122"/>
                  <a:cs typeface="+mn-cs"/>
                </a:rPr>
                <a:t>01    </a:t>
              </a:r>
              <a:r>
                <a:rPr kumimoji="0" lang="zh-CN" altLang="en-US" sz="3600" b="0" i="0" u="none" strike="noStrike" kern="1200" cap="none" spc="0" normalizeH="0" baseline="0" noProof="0" dirty="0">
                  <a:ln>
                    <a:noFill/>
                  </a:ln>
                  <a:solidFill>
                    <a:schemeClr val="bg1"/>
                  </a:solidFill>
                  <a:effectLst/>
                  <a:uLnTx/>
                  <a:uFillTx/>
                  <a:latin typeface="Impact" panose="020B0806030902050204" pitchFamily="34" charset="0"/>
                  <a:ea typeface="微软雅黑" panose="020B0503020204020204" charset="-122"/>
                  <a:cs typeface="+mn-cs"/>
                </a:rPr>
                <a:t>支持向量机相关概念</a:t>
              </a:r>
              <a:r>
                <a:rPr kumimoji="0" lang="en-US" altLang="zh-CN" sz="4000" b="0" i="0" u="none" strike="noStrike" kern="1200" cap="none" spc="0" normalizeH="0" baseline="0" noProof="0" dirty="0">
                  <a:ln>
                    <a:noFill/>
                  </a:ln>
                  <a:solidFill>
                    <a:schemeClr val="bg1"/>
                  </a:solidFill>
                  <a:effectLst/>
                  <a:uLnTx/>
                  <a:uFillTx/>
                  <a:latin typeface="Impact" panose="020B0806030902050204" pitchFamily="34" charset="0"/>
                  <a:ea typeface="微软雅黑" panose="020B0503020204020204" charset="-122"/>
                  <a:cs typeface="+mn-cs"/>
                </a:rPr>
                <a:t> </a:t>
              </a:r>
              <a:r>
                <a:rPr kumimoji="0" lang="en-US" altLang="zh-CN" sz="3600" b="0" i="0" u="none" strike="noStrike" kern="1200" cap="none" spc="0" normalizeH="0" baseline="0" noProof="0" dirty="0">
                  <a:ln>
                    <a:noFill/>
                  </a:ln>
                  <a:solidFill>
                    <a:schemeClr val="bg1"/>
                  </a:solidFill>
                  <a:effectLst/>
                  <a:uLnTx/>
                  <a:uFillTx/>
                  <a:latin typeface="Impact" panose="020B0806030902050204" pitchFamily="34" charset="0"/>
                  <a:ea typeface="微软雅黑" panose="020B0503020204020204" charset="-122"/>
                  <a:cs typeface="+mn-cs"/>
                </a:rPr>
                <a:t>  </a:t>
              </a:r>
            </a:p>
          </p:txBody>
        </p:sp>
        <p:sp>
          <p:nvSpPr>
            <p:cNvPr id="5" name="TextBox 10"/>
            <p:cNvSpPr txBox="1">
              <a:spLocks noChangeArrowheads="1"/>
            </p:cNvSpPr>
            <p:nvPr/>
          </p:nvSpPr>
          <p:spPr bwMode="auto">
            <a:xfrm>
              <a:off x="4728" y="3958"/>
              <a:ext cx="13468"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rPr>
                <a:t>02    </a:t>
              </a:r>
              <a:r>
                <a:rPr lang="zh-CN" altLang="en-US" sz="3600" dirty="0">
                  <a:solidFill>
                    <a:srgbClr val="000000"/>
                  </a:solidFill>
                  <a:latin typeface="Impact" panose="020B0806030902050204" pitchFamily="34" charset="0"/>
                  <a:ea typeface="微软雅黑" panose="020B0503020204020204" charset="-122"/>
                </a:rPr>
                <a:t>线性可分支持向量机与硬间隔最大化</a:t>
              </a:r>
              <a:endParaRPr kumimoji="0" lang="zh-CN" altLang="en-US"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endParaRPr>
            </a:p>
          </p:txBody>
        </p:sp>
        <p:sp>
          <p:nvSpPr>
            <p:cNvPr id="6" name="TextBox 11"/>
            <p:cNvSpPr txBox="1">
              <a:spLocks noChangeArrowheads="1"/>
            </p:cNvSpPr>
            <p:nvPr/>
          </p:nvSpPr>
          <p:spPr bwMode="auto">
            <a:xfrm>
              <a:off x="4728" y="5115"/>
              <a:ext cx="13984"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rPr>
                <a:t>03    </a:t>
              </a:r>
              <a:r>
                <a:rPr lang="zh-CN" altLang="en-US" sz="3600" dirty="0">
                  <a:solidFill>
                    <a:srgbClr val="000000"/>
                  </a:solidFill>
                  <a:latin typeface="Impact" panose="020B0806030902050204" pitchFamily="34" charset="0"/>
                  <a:ea typeface="微软雅黑" panose="020B0503020204020204" charset="-122"/>
                </a:rPr>
                <a:t>线性支持向量机与软间隔最大化</a:t>
              </a:r>
              <a:r>
                <a:rPr kumimoji="0" lang="en-US" altLang="zh-CN"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rPr>
                <a:t>    </a:t>
              </a:r>
              <a:endParaRPr kumimoji="0" lang="zh-CN" altLang="en-US"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endParaRPr>
            </a:p>
          </p:txBody>
        </p:sp>
        <p:sp>
          <p:nvSpPr>
            <p:cNvPr id="7" name="TextBox 10"/>
            <p:cNvSpPr txBox="1">
              <a:spLocks noChangeArrowheads="1"/>
            </p:cNvSpPr>
            <p:nvPr/>
          </p:nvSpPr>
          <p:spPr bwMode="auto">
            <a:xfrm>
              <a:off x="4771" y="6272"/>
              <a:ext cx="11491"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rPr>
                <a:t>04    </a:t>
              </a:r>
              <a:r>
                <a:rPr lang="zh-CN" altLang="en-US" sz="3600" dirty="0">
                  <a:solidFill>
                    <a:srgbClr val="000000"/>
                  </a:solidFill>
                  <a:latin typeface="Impact" panose="020B0806030902050204" pitchFamily="34" charset="0"/>
                  <a:ea typeface="微软雅黑" panose="020B0503020204020204" charset="-122"/>
                </a:rPr>
                <a:t>非线性支持向量机与核函数</a:t>
              </a:r>
              <a:endParaRPr kumimoji="0" lang="zh-CN" altLang="en-US"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endParaRPr>
            </a:p>
          </p:txBody>
        </p:sp>
        <p:sp>
          <p:nvSpPr>
            <p:cNvPr id="8" name="TextBox 11"/>
            <p:cNvSpPr txBox="1">
              <a:spLocks noChangeArrowheads="1"/>
            </p:cNvSpPr>
            <p:nvPr/>
          </p:nvSpPr>
          <p:spPr bwMode="auto">
            <a:xfrm>
              <a:off x="4771" y="7370"/>
              <a:ext cx="9917"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rPr>
                <a:t>05    </a:t>
              </a:r>
              <a:r>
                <a:rPr kumimoji="0" lang="zh-CN" altLang="en-US"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rPr>
                <a:t>序列最小最优化算法</a:t>
              </a:r>
            </a:p>
          </p:txBody>
        </p:sp>
      </p:grpSp>
    </p:spTree>
    <p:extLst>
      <p:ext uri="{BB962C8B-B14F-4D97-AF65-F5344CB8AC3E}">
        <p14:creationId xmlns:p14="http://schemas.microsoft.com/office/powerpoint/2010/main" val="2002213447"/>
      </p:ext>
    </p:extLst>
  </p:cSld>
  <p:clrMapOvr>
    <a:masterClrMapping/>
  </p:clrMapOvr>
  <p:transition advTm="8005"/>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6274" y="222250"/>
            <a:ext cx="11141075" cy="677863"/>
          </a:xfrm>
        </p:spPr>
        <p:txBody>
          <a:bodyPr/>
          <a:lstStyle/>
          <a:p>
            <a:pPr algn="l"/>
            <a:r>
              <a:rPr lang="zh-CN" altLang="en-US" dirty="0">
                <a:solidFill>
                  <a:schemeClr val="tx1"/>
                </a:solidFill>
              </a:rPr>
              <a:t>最大间隔分离超平面</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62000" y="1371600"/>
                <a:ext cx="10871200" cy="5410200"/>
              </a:xfrm>
            </p:spPr>
            <p:txBody>
              <a:bodyPr>
                <a:normAutofit/>
              </a:bodyPr>
              <a:lstStyle/>
              <a:p>
                <a:pPr marL="0" indent="0">
                  <a:lnSpc>
                    <a:spcPct val="130000"/>
                  </a:lnSpc>
                  <a:spcBef>
                    <a:spcPts val="1200"/>
                  </a:spcBef>
                  <a:buNone/>
                </a:pPr>
                <a:r>
                  <a:rPr lang="zh-CN" altLang="en-US" sz="2400" dirty="0"/>
                  <a:t>（</a:t>
                </a:r>
                <a:r>
                  <a:rPr lang="en-US" altLang="zh-CN" sz="2400" dirty="0"/>
                  <a:t>1</a:t>
                </a:r>
                <a:r>
                  <a:rPr lang="zh-CN" altLang="en-US" sz="2400" dirty="0"/>
                  <a:t>）构造并求解约束最优化问题：</a:t>
                </a:r>
                <a:endParaRPr lang="en-US" altLang="zh-CN" sz="2400" dirty="0"/>
              </a:p>
              <a:p>
                <a:pPr marL="0" indent="0">
                  <a:lnSpc>
                    <a:spcPct val="130000"/>
                  </a:lnSpc>
                  <a:spcBef>
                    <a:spcPts val="1200"/>
                  </a:spcBef>
                  <a:buNone/>
                </a:pPr>
                <a14:m>
                  <m:oMathPara xmlns:m="http://schemas.openxmlformats.org/officeDocument/2006/math">
                    <m:oMathParaPr>
                      <m:jc m:val="centerGroup"/>
                    </m:oMathParaPr>
                    <m:oMath xmlns:m="http://schemas.openxmlformats.org/officeDocument/2006/math">
                      <m:func>
                        <m:funcPr>
                          <m:ctrlPr>
                            <a:rPr lang="en-US" altLang="zh-CN" sz="2400" i="1" smtClean="0">
                              <a:latin typeface="Cambria Math" panose="02040503050406030204" pitchFamily="18" charset="0"/>
                            </a:rPr>
                          </m:ctrlPr>
                        </m:funcPr>
                        <m:fName>
                          <m:limLow>
                            <m:limLowPr>
                              <m:ctrlPr>
                                <a:rPr lang="en-US" altLang="zh-CN" sz="2400" i="1">
                                  <a:latin typeface="Cambria Math" panose="02040503050406030204" pitchFamily="18" charset="0"/>
                                </a:rPr>
                              </m:ctrlPr>
                            </m:limLowPr>
                            <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min</m:t>
                                  </m:r>
                                </m:e>
                                <m:lim>
                                  <m:r>
                                    <a:rPr lang="en-US" altLang="zh-CN" sz="2400" i="1">
                                      <a:latin typeface="Cambria Math" panose="02040503050406030204" pitchFamily="18" charset="0"/>
                                    </a:rPr>
                                    <m:t>𝑤</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lim>
                              </m:limLow>
                            </m:e>
                            <m:lim/>
                          </m:limLow>
                        </m:fName>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2</m:t>
                              </m:r>
                            </m:den>
                          </m:f>
                          <m:sSup>
                            <m:sSupPr>
                              <m:ctrlPr>
                                <a:rPr lang="en-US" altLang="zh-CN" sz="2400" i="1">
                                  <a:latin typeface="Cambria Math" panose="02040503050406030204" pitchFamily="18" charset="0"/>
                                </a:rPr>
                              </m:ctrlPr>
                            </m:sSupPr>
                            <m:e>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𝑤</m:t>
                                  </m:r>
                                </m:e>
                              </m:d>
                            </m:e>
                            <m:sup>
                              <m:r>
                                <a:rPr lang="en-US" altLang="zh-CN" sz="2400" i="1">
                                  <a:latin typeface="Cambria Math" panose="02040503050406030204" pitchFamily="18" charset="0"/>
                                </a:rPr>
                                <m:t>2</m:t>
                              </m:r>
                            </m:sup>
                          </m:sSup>
                        </m:e>
                      </m:func>
                    </m:oMath>
                  </m:oMathPara>
                </a14:m>
                <a:endParaRPr lang="en-US" altLang="zh-CN" sz="2400" dirty="0"/>
              </a:p>
              <a:p>
                <a:pPr marL="0" indent="0">
                  <a:lnSpc>
                    <a:spcPct val="130000"/>
                  </a:lnSpc>
                  <a:spcBef>
                    <a:spcPts val="1200"/>
                  </a:spcBef>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𝑠</m:t>
                      </m:r>
                      <m:r>
                        <a:rPr lang="en-US" altLang="zh-CN" sz="2400" i="1">
                          <a:latin typeface="Cambria Math" panose="02040503050406030204" pitchFamily="18" charset="0"/>
                        </a:rPr>
                        <m:t>.</m:t>
                      </m:r>
                      <m:r>
                        <a:rPr lang="en-US" altLang="zh-CN" sz="2400" i="1">
                          <a:latin typeface="Cambria Math" panose="02040503050406030204" pitchFamily="18" charset="0"/>
                        </a:rPr>
                        <m:t>𝑡</m:t>
                      </m:r>
                      <m:r>
                        <a:rPr lang="en-US" altLang="zh-CN" sz="2400" i="1">
                          <a:latin typeface="Cambria Math" panose="02040503050406030204" pitchFamily="18" charset="0"/>
                        </a:rPr>
                        <m:t>.       </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𝑤</m:t>
                          </m:r>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𝑏</m:t>
                          </m:r>
                        </m:e>
                      </m:d>
                      <m:r>
                        <a:rPr lang="en-US" altLang="zh-CN" sz="2400" i="1">
                          <a:latin typeface="Cambria Math" panose="02040503050406030204" pitchFamily="18" charset="0"/>
                          <a:ea typeface="Cambria Math" panose="02040503050406030204" pitchFamily="18" charset="0"/>
                        </a:rPr>
                        <m:t>−1≥0,  </m:t>
                      </m:r>
                      <m:r>
                        <a:rPr lang="en-US" altLang="zh-CN" sz="2400" i="1">
                          <a:latin typeface="Cambria Math" panose="02040503050406030204" pitchFamily="18" charset="0"/>
                          <a:ea typeface="Cambria Math" panose="02040503050406030204" pitchFamily="18" charset="0"/>
                        </a:rPr>
                        <m:t>𝑖</m:t>
                      </m:r>
                      <m:r>
                        <a:rPr lang="en-US" altLang="zh-CN" sz="2400" i="1">
                          <a:latin typeface="Cambria Math" panose="02040503050406030204" pitchFamily="18" charset="0"/>
                          <a:ea typeface="Cambria Math" panose="02040503050406030204" pitchFamily="18" charset="0"/>
                        </a:rPr>
                        <m:t>=1,2,⋯,</m:t>
                      </m:r>
                      <m:r>
                        <a:rPr lang="en-US" altLang="zh-CN" sz="2400" i="1">
                          <a:latin typeface="Cambria Math" panose="02040503050406030204" pitchFamily="18" charset="0"/>
                          <a:ea typeface="Cambria Math" panose="02040503050406030204" pitchFamily="18" charset="0"/>
                        </a:rPr>
                        <m:t>𝑁</m:t>
                      </m:r>
                    </m:oMath>
                  </m:oMathPara>
                </a14:m>
                <a:endParaRPr lang="en-US" altLang="zh-CN" sz="2400" dirty="0"/>
              </a:p>
              <a:p>
                <a:pPr marL="0" indent="0">
                  <a:lnSpc>
                    <a:spcPct val="130000"/>
                  </a:lnSpc>
                  <a:spcBef>
                    <a:spcPts val="1200"/>
                  </a:spcBef>
                  <a:buNone/>
                </a:pPr>
                <a:r>
                  <a:rPr lang="zh-CN" altLang="en-US" sz="2400" dirty="0"/>
                  <a:t>求得最优解</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𝑤</m:t>
                        </m:r>
                      </m:e>
                      <m:sup>
                        <m:r>
                          <a:rPr lang="en-US" altLang="zh-CN" sz="2400" i="1">
                            <a:latin typeface="Cambria Math" panose="02040503050406030204" pitchFamily="18" charset="0"/>
                          </a:rPr>
                          <m:t>∗</m:t>
                        </m:r>
                      </m:sup>
                    </m:sSup>
                  </m:oMath>
                </a14:m>
                <a:r>
                  <a:rPr lang="zh-CN" altLang="en-US" sz="2400" dirty="0"/>
                  <a:t>，</a:t>
                </a:r>
                <a14:m>
                  <m:oMath xmlns:m="http://schemas.openxmlformats.org/officeDocument/2006/math">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𝑏</m:t>
                        </m:r>
                      </m:e>
                      <m:sup>
                        <m:r>
                          <a:rPr lang="en-US" altLang="zh-CN" sz="2400" i="1">
                            <a:latin typeface="Cambria Math" panose="02040503050406030204" pitchFamily="18" charset="0"/>
                            <a:ea typeface="Cambria Math" panose="02040503050406030204" pitchFamily="18" charset="0"/>
                          </a:rPr>
                          <m:t>∗</m:t>
                        </m:r>
                      </m:sup>
                    </m:sSup>
                  </m:oMath>
                </a14:m>
                <a:r>
                  <a:rPr lang="zh-CN" altLang="en-US" sz="2400" dirty="0"/>
                  <a:t>。</a:t>
                </a:r>
                <a:endParaRPr lang="en-US" altLang="zh-CN" sz="2400" dirty="0"/>
              </a:p>
              <a:p>
                <a:pPr marL="0" indent="0">
                  <a:lnSpc>
                    <a:spcPct val="130000"/>
                  </a:lnSpc>
                  <a:spcBef>
                    <a:spcPts val="1200"/>
                  </a:spcBef>
                  <a:buNone/>
                </a:pPr>
                <a:r>
                  <a:rPr lang="zh-CN" altLang="en-US" sz="2400" dirty="0"/>
                  <a:t>（</a:t>
                </a:r>
                <a:r>
                  <a:rPr lang="en-US" altLang="zh-CN" sz="2400" dirty="0"/>
                  <a:t>2</a:t>
                </a:r>
                <a:r>
                  <a:rPr lang="zh-CN" altLang="en-US" sz="2400" dirty="0"/>
                  <a:t>）由此得到分离超平面</a:t>
                </a:r>
                <a14:m>
                  <m:oMath xmlns:m="http://schemas.openxmlformats.org/officeDocument/2006/math">
                    <m:r>
                      <a:rPr lang="zh-CN" altLang="en-US" sz="2400" i="1" dirty="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𝑤</m:t>
                        </m:r>
                      </m:e>
                      <m:sup>
                        <m:r>
                          <a:rPr lang="en-US" altLang="zh-CN" sz="2400" i="1">
                            <a:latin typeface="Cambria Math" panose="02040503050406030204" pitchFamily="18" charset="0"/>
                          </a:rPr>
                          <m:t>∗</m:t>
                        </m:r>
                      </m:sup>
                    </m:sSup>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𝑥</m:t>
                    </m:r>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𝑏</m:t>
                        </m:r>
                      </m:e>
                      <m:sup>
                        <m:r>
                          <a:rPr lang="en-US" altLang="zh-CN" sz="2400" i="1">
                            <a:latin typeface="Cambria Math" panose="02040503050406030204" pitchFamily="18" charset="0"/>
                            <a:ea typeface="Cambria Math" panose="02040503050406030204" pitchFamily="18" charset="0"/>
                          </a:rPr>
                          <m:t>∗</m:t>
                        </m:r>
                      </m:sup>
                    </m:sSup>
                    <m:r>
                      <a:rPr lang="en-US" altLang="zh-CN" sz="2400" i="1">
                        <a:latin typeface="Cambria Math" panose="02040503050406030204" pitchFamily="18" charset="0"/>
                        <a:ea typeface="Cambria Math" panose="02040503050406030204" pitchFamily="18" charset="0"/>
                      </a:rPr>
                      <m:t>=0</m:t>
                    </m:r>
                  </m:oMath>
                </a14:m>
                <a:endParaRPr lang="en-US" altLang="zh-CN" sz="2400" dirty="0"/>
              </a:p>
              <a:p>
                <a:pPr marL="0" indent="0">
                  <a:lnSpc>
                    <a:spcPct val="130000"/>
                  </a:lnSpc>
                  <a:spcBef>
                    <a:spcPts val="1200"/>
                  </a:spcBef>
                  <a:buNone/>
                </a:pPr>
                <a:r>
                  <a:rPr lang="zh-CN" altLang="en-US" sz="2400" dirty="0"/>
                  <a:t>         分类决策函数  </a:t>
                </a:r>
                <a14:m>
                  <m:oMath xmlns:m="http://schemas.openxmlformats.org/officeDocument/2006/math">
                    <m:r>
                      <a:rPr lang="en-US" altLang="zh-CN" sz="2400" i="1">
                        <a:latin typeface="Cambria Math" panose="02040503050406030204" pitchFamily="18" charset="0"/>
                      </a:rPr>
                      <m:t>𝑓</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rPr>
                      <m:t>=</m:t>
                    </m:r>
                    <m:r>
                      <a:rPr lang="en-US" altLang="zh-CN" sz="2400" i="1">
                        <a:latin typeface="Cambria Math" panose="02040503050406030204" pitchFamily="18" charset="0"/>
                      </a:rPr>
                      <m:t>𝑠𝑖𝑔𝑛</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𝑤</m:t>
                        </m:r>
                      </m:e>
                      <m:sup>
                        <m:r>
                          <a:rPr lang="en-US" altLang="zh-CN" sz="2400" i="1">
                            <a:latin typeface="Cambria Math" panose="02040503050406030204" pitchFamily="18" charset="0"/>
                          </a:rPr>
                          <m:t>∗</m:t>
                        </m:r>
                      </m:sup>
                    </m:sSup>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𝑥</m:t>
                    </m:r>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𝑏</m:t>
                        </m:r>
                      </m:e>
                      <m:sup>
                        <m:r>
                          <a:rPr lang="en-US" altLang="zh-CN" sz="2400" i="1">
                            <a:latin typeface="Cambria Math" panose="02040503050406030204" pitchFamily="18" charset="0"/>
                            <a:ea typeface="Cambria Math" panose="02040503050406030204" pitchFamily="18" charset="0"/>
                          </a:rPr>
                          <m:t>∗</m:t>
                        </m:r>
                      </m:sup>
                    </m:sSup>
                    <m:r>
                      <a:rPr lang="en-US" altLang="zh-CN" sz="2400" i="1">
                        <a:latin typeface="Cambria Math" panose="02040503050406030204" pitchFamily="18" charset="0"/>
                      </a:rPr>
                      <m:t>)</m:t>
                    </m:r>
                  </m:oMath>
                </a14:m>
                <a:endParaRPr lang="en-US" altLang="zh-CN" sz="2400" dirty="0"/>
              </a:p>
              <a:p>
                <a:pPr marL="0" indent="0">
                  <a:lnSpc>
                    <a:spcPct val="130000"/>
                  </a:lnSpc>
                  <a:spcBef>
                    <a:spcPts val="1200"/>
                  </a:spcBef>
                  <a:buNone/>
                </a:pPr>
                <a:endParaRPr lang="en-US" altLang="zh-CN" sz="2400" dirty="0"/>
              </a:p>
              <a:p>
                <a:pPr marL="0" indent="0">
                  <a:lnSpc>
                    <a:spcPct val="130000"/>
                  </a:lnSpc>
                  <a:spcBef>
                    <a:spcPts val="1200"/>
                  </a:spcBef>
                  <a:buNone/>
                </a:pPr>
                <a:r>
                  <a:rPr lang="zh-CN" altLang="en-US" sz="2400" dirty="0"/>
                  <a:t>线性可分训练数据集的最大间隔分离超平面是存在且唯一的。</a:t>
                </a: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62000" y="1371600"/>
                <a:ext cx="10871200" cy="5410200"/>
              </a:xfrm>
              <a:blipFill>
                <a:blip r:embed="rId2"/>
                <a:stretch>
                  <a:fillRect l="-841" b="-338"/>
                </a:stretch>
              </a:blipFill>
            </p:spPr>
            <p:txBody>
              <a:bodyPr/>
              <a:lstStyle/>
              <a:p>
                <a:r>
                  <a:rPr lang="zh-CN" altLang="en-US">
                    <a:noFill/>
                  </a:rPr>
                  <a:t> </a:t>
                </a:r>
              </a:p>
            </p:txBody>
          </p:sp>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03422" y="1443405"/>
                <a:ext cx="7803978" cy="5184576"/>
              </a:xfrm>
            </p:spPr>
            <p:txBody>
              <a:bodyPr>
                <a:normAutofit/>
              </a:bodyPr>
              <a:lstStyle/>
              <a:p>
                <a:pPr>
                  <a:lnSpc>
                    <a:spcPct val="150000"/>
                  </a:lnSpc>
                </a:pPr>
                <a:r>
                  <a:rPr lang="zh-CN" altLang="en-US" sz="2400" dirty="0"/>
                  <a:t>在线性可分情况下，训练数据集的样本点中与分离超平面最近的样本点的实例称为支持向量（</a:t>
                </a:r>
                <a:r>
                  <a:rPr lang="en-US" altLang="zh-CN" sz="2400" dirty="0"/>
                  <a:t>support vector</a:t>
                </a:r>
                <a:r>
                  <a:rPr lang="zh-CN" altLang="en-US" sz="2400" dirty="0"/>
                  <a:t>）。</a:t>
                </a:r>
                <a:endParaRPr lang="en-US" altLang="zh-CN" sz="2400" dirty="0"/>
              </a:p>
              <a:p>
                <a:pPr>
                  <a:lnSpc>
                    <a:spcPct val="150000"/>
                  </a:lnSpc>
                </a:pPr>
                <a:r>
                  <a:rPr lang="zh-CN" altLang="en-US" sz="2400" dirty="0"/>
                  <a:t>支持向量是使得</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𝑤</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e>
                    </m:d>
                    <m:r>
                      <a:rPr lang="en-US" altLang="zh-CN" sz="2400" b="0" i="1" smtClean="0">
                        <a:latin typeface="Cambria Math" panose="02040503050406030204" pitchFamily="18" charset="0"/>
                      </a:rPr>
                      <m:t>−1=0</m:t>
                    </m:r>
                    <m:r>
                      <a:rPr lang="zh-CN" altLang="en-US" sz="2400" i="1">
                        <a:latin typeface="Cambria Math" panose="02040503050406030204" pitchFamily="18" charset="0"/>
                      </a:rPr>
                      <m:t>成立</m:t>
                    </m:r>
                  </m:oMath>
                </a14:m>
                <a:r>
                  <a:rPr lang="zh-CN" altLang="en-US" sz="2400" dirty="0"/>
                  <a:t>的点，对</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=+1</m:t>
                    </m:r>
                    <m:r>
                      <a:rPr lang="zh-CN" altLang="en-US" sz="2400" i="1">
                        <a:latin typeface="Cambria Math" panose="02040503050406030204" pitchFamily="18" charset="0"/>
                      </a:rPr>
                      <m:t>的</m:t>
                    </m:r>
                  </m:oMath>
                </a14:m>
                <a:r>
                  <a:rPr lang="zh-CN" altLang="en-US" sz="2400" dirty="0"/>
                  <a:t>正例点，支持向量在超平面</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𝐻</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𝑤</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上</m:t>
                    </m:r>
                  </m:oMath>
                </a14:m>
                <a:r>
                  <a:rPr lang="zh-CN" altLang="en-US" sz="2400" dirty="0"/>
                  <a:t>，对</a:t>
                </a:r>
                <a14:m>
                  <m:oMath xmlns:m="http://schemas.openxmlformats.org/officeDocument/2006/math">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𝑦</m:t>
                        </m:r>
                      </m:e>
                      <m:sub>
                        <m:r>
                          <a:rPr lang="en-US" altLang="zh-CN" sz="2400">
                            <a:latin typeface="Cambria Math" panose="02040503050406030204" pitchFamily="18" charset="0"/>
                          </a:rPr>
                          <m:t>𝑖</m:t>
                        </m:r>
                      </m:sub>
                    </m:sSub>
                    <m:r>
                      <a:rPr lang="en-US" altLang="zh-CN" sz="2400">
                        <a:latin typeface="Cambria Math" panose="02040503050406030204" pitchFamily="18" charset="0"/>
                      </a:rPr>
                      <m:t>=−1</m:t>
                    </m:r>
                    <m:r>
                      <a:rPr lang="zh-CN" altLang="en-US" sz="2400">
                        <a:latin typeface="Cambria Math" panose="02040503050406030204" pitchFamily="18" charset="0"/>
                      </a:rPr>
                      <m:t>的负</m:t>
                    </m:r>
                  </m:oMath>
                </a14:m>
                <a:r>
                  <a:rPr lang="zh-CN" altLang="en-US" sz="2400" dirty="0"/>
                  <a:t>例点，支持向量在超平面</a:t>
                </a:r>
                <a14:m>
                  <m:oMath xmlns:m="http://schemas.openxmlformats.org/officeDocument/2006/math">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𝐻</m:t>
                        </m:r>
                      </m:e>
                      <m:sub>
                        <m:r>
                          <a:rPr lang="en-US" altLang="zh-CN" sz="2400" b="0" i="0" smtClean="0">
                            <a:latin typeface="Cambria Math" panose="02040503050406030204" pitchFamily="18" charset="0"/>
                          </a:rPr>
                          <m:t>2</m:t>
                        </m:r>
                      </m:sub>
                    </m:sSub>
                    <m:r>
                      <a:rPr lang="en-US" altLang="zh-CN" sz="2400">
                        <a:latin typeface="Cambria Math" panose="02040503050406030204" pitchFamily="18" charset="0"/>
                      </a:rPr>
                      <m:t>:</m:t>
                    </m:r>
                    <m:r>
                      <a:rPr lang="en-US" altLang="zh-CN" sz="2400">
                        <a:latin typeface="Cambria Math" panose="02040503050406030204" pitchFamily="18" charset="0"/>
                      </a:rPr>
                      <m:t>𝑤</m:t>
                    </m:r>
                    <m:r>
                      <a:rPr lang="en-US" altLang="zh-CN" sz="2400">
                        <a:latin typeface="Cambria Math" panose="02040503050406030204" pitchFamily="18" charset="0"/>
                      </a:rPr>
                      <m:t>∙</m:t>
                    </m:r>
                    <m:r>
                      <a:rPr lang="en-US" altLang="zh-CN" sz="2400">
                        <a:latin typeface="Cambria Math" panose="02040503050406030204" pitchFamily="18" charset="0"/>
                      </a:rPr>
                      <m:t>𝑥</m:t>
                    </m:r>
                    <m:r>
                      <a:rPr lang="en-US" altLang="zh-CN" sz="2400">
                        <a:latin typeface="Cambria Math" panose="02040503050406030204" pitchFamily="18" charset="0"/>
                      </a:rPr>
                      <m:t>+</m:t>
                    </m:r>
                    <m:r>
                      <a:rPr lang="en-US" altLang="zh-CN" sz="2400">
                        <a:latin typeface="Cambria Math" panose="02040503050406030204" pitchFamily="18" charset="0"/>
                      </a:rPr>
                      <m:t>𝑏</m:t>
                    </m:r>
                    <m:r>
                      <a:rPr lang="en-US" altLang="zh-CN" sz="2400">
                        <a:latin typeface="Cambria Math" panose="02040503050406030204" pitchFamily="18" charset="0"/>
                      </a:rPr>
                      <m:t>=−1</m:t>
                    </m:r>
                    <m:r>
                      <a:rPr lang="en-US" altLang="zh-CN" sz="2400">
                        <a:latin typeface="Cambria Math" panose="02040503050406030204" pitchFamily="18" charset="0"/>
                      </a:rPr>
                      <m:t>上</m:t>
                    </m:r>
                    <m:r>
                      <a:rPr lang="en-US" altLang="zh-CN" sz="2400">
                        <a:latin typeface="Cambria Math" panose="02040503050406030204" pitchFamily="18" charset="0"/>
                      </a:rPr>
                      <m:t> </m:t>
                    </m:r>
                  </m:oMath>
                </a14:m>
                <a:r>
                  <a:rPr lang="zh-CN" altLang="en-US" sz="2400" dirty="0"/>
                  <a:t>。</a:t>
                </a:r>
                <a:endParaRPr lang="en-US" altLang="zh-CN" sz="2400" dirty="0"/>
              </a:p>
              <a:p>
                <a:pPr>
                  <a:lnSpc>
                    <a:spcPct val="150000"/>
                  </a:lnSpc>
                </a:pPr>
                <a:r>
                  <a:rPr lang="zh-CN" altLang="en-US" sz="2400" dirty="0"/>
                  <a:t>如图，</a:t>
                </a:r>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𝐻</m:t>
                        </m:r>
                      </m:e>
                      <m:sub>
                        <m:r>
                          <a:rPr lang="en-US" altLang="zh-CN" sz="2400">
                            <a:latin typeface="Cambria Math" panose="02040503050406030204" pitchFamily="18" charset="0"/>
                          </a:rPr>
                          <m:t>1</m:t>
                        </m:r>
                      </m:sub>
                    </m:sSub>
                  </m:oMath>
                </a14:m>
                <a:r>
                  <a:rPr lang="zh-CN" altLang="en-US" sz="2400" dirty="0"/>
                  <a:t>和</a:t>
                </a:r>
                <a14:m>
                  <m:oMath xmlns:m="http://schemas.openxmlformats.org/officeDocument/2006/math">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𝐻</m:t>
                        </m:r>
                      </m:e>
                      <m:sub>
                        <m:r>
                          <a:rPr lang="en-US" altLang="zh-CN" sz="2400">
                            <a:latin typeface="Cambria Math" panose="02040503050406030204" pitchFamily="18" charset="0"/>
                          </a:rPr>
                          <m:t>2</m:t>
                        </m:r>
                      </m:sub>
                    </m:sSub>
                    <m:r>
                      <a:rPr lang="zh-CN" altLang="en-US" sz="2400">
                        <a:latin typeface="Cambria Math" panose="02040503050406030204" pitchFamily="18" charset="0"/>
                      </a:rPr>
                      <m:t>上</m:t>
                    </m:r>
                  </m:oMath>
                </a14:m>
                <a:r>
                  <a:rPr lang="zh-CN" altLang="en-US" sz="2400" dirty="0"/>
                  <a:t>的点就是支持向量。</a:t>
                </a: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03422" y="1443405"/>
                <a:ext cx="7803978" cy="5184576"/>
              </a:xfrm>
              <a:blipFill>
                <a:blip r:embed="rId3"/>
                <a:stretch>
                  <a:fillRect l="-1484"/>
                </a:stretch>
              </a:blipFill>
            </p:spPr>
            <p:txBody>
              <a:bodyPr/>
              <a:lstStyle/>
              <a:p>
                <a:r>
                  <a:rPr lang="zh-CN" altLang="en-US">
                    <a:noFill/>
                  </a:rPr>
                  <a:t> </a:t>
                </a:r>
              </a:p>
            </p:txBody>
          </p:sp>
        </mc:Fallback>
      </mc:AlternateContent>
      <p:sp>
        <p:nvSpPr>
          <p:cNvPr id="9" name="标题 1"/>
          <p:cNvSpPr txBox="1"/>
          <p:nvPr/>
        </p:nvSpPr>
        <p:spPr>
          <a:xfrm>
            <a:off x="603422" y="-5087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70000"/>
              </a:lnSpc>
              <a:spcAft>
                <a:spcPct val="0"/>
              </a:spcAft>
            </a:pPr>
            <a:r>
              <a:rPr lang="zh-CN" altLang="en-US" sz="3300" b="1" dirty="0"/>
              <a:t>支持向量和间隔边界</a:t>
            </a:r>
          </a:p>
        </p:txBody>
      </p:sp>
      <p:pic>
        <p:nvPicPr>
          <p:cNvPr id="6" name="图片 5">
            <a:extLst>
              <a:ext uri="{FF2B5EF4-FFF2-40B4-BE49-F238E27FC236}">
                <a16:creationId xmlns:a16="http://schemas.microsoft.com/office/drawing/2014/main" id="{3B0F66AA-D83B-5BE2-8B4F-4865CC7F0071}"/>
              </a:ext>
            </a:extLst>
          </p:cNvPr>
          <p:cNvPicPr>
            <a:picLocks noChangeAspect="1"/>
          </p:cNvPicPr>
          <p:nvPr/>
        </p:nvPicPr>
        <p:blipFill>
          <a:blip r:embed="rId4"/>
          <a:stretch>
            <a:fillRect/>
          </a:stretch>
        </p:blipFill>
        <p:spPr>
          <a:xfrm>
            <a:off x="8407400" y="1398356"/>
            <a:ext cx="3766919" cy="2567181"/>
          </a:xfrm>
          <a:prstGeom prst="rect">
            <a:avLst/>
          </a:prstGeom>
        </p:spPr>
      </p:pic>
      <p:pic>
        <p:nvPicPr>
          <p:cNvPr id="2" name="图片 1">
            <a:extLst>
              <a:ext uri="{FF2B5EF4-FFF2-40B4-BE49-F238E27FC236}">
                <a16:creationId xmlns:a16="http://schemas.microsoft.com/office/drawing/2014/main" id="{59116301-95A1-4985-AD2E-511801789F67}"/>
              </a:ext>
            </a:extLst>
          </p:cNvPr>
          <p:cNvPicPr>
            <a:picLocks noChangeAspect="1"/>
          </p:cNvPicPr>
          <p:nvPr/>
        </p:nvPicPr>
        <p:blipFill>
          <a:blip r:embed="rId5"/>
          <a:stretch>
            <a:fillRect/>
          </a:stretch>
        </p:blipFill>
        <p:spPr>
          <a:xfrm>
            <a:off x="8615155" y="3965537"/>
            <a:ext cx="3119645" cy="2892463"/>
          </a:xfrm>
          <a:prstGeom prst="rect">
            <a:avLst/>
          </a:prstGeom>
        </p:spPr>
      </p:pic>
    </p:spTree>
    <p:extLst>
      <p:ext uri="{BB962C8B-B14F-4D97-AF65-F5344CB8AC3E}">
        <p14:creationId xmlns:p14="http://schemas.microsoft.com/office/powerpoint/2010/main" val="13760386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03422" y="1443405"/>
                <a:ext cx="7156278" cy="4843095"/>
              </a:xfrm>
            </p:spPr>
            <p:txBody>
              <a:bodyPr>
                <a:normAutofit/>
              </a:bodyPr>
              <a:lstStyle/>
              <a:p>
                <a:pPr>
                  <a:lnSpc>
                    <a:spcPct val="130000"/>
                  </a:lnSpc>
                </a:pPr>
                <a:r>
                  <a:rPr lang="zh-CN" altLang="en-US" sz="2400" dirty="0"/>
                  <a:t>在</a:t>
                </a:r>
                <a14:m>
                  <m:oMath xmlns:m="http://schemas.openxmlformats.org/officeDocument/2006/math">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𝐻</m:t>
                        </m:r>
                      </m:e>
                      <m:sub>
                        <m:r>
                          <a:rPr lang="en-US" altLang="zh-CN" sz="2400">
                            <a:latin typeface="Cambria Math" panose="02040503050406030204" pitchFamily="18" charset="0"/>
                          </a:rPr>
                          <m:t>1</m:t>
                        </m:r>
                      </m:sub>
                    </m:sSub>
                  </m:oMath>
                </a14:m>
                <a:r>
                  <a:rPr lang="zh-CN" altLang="en-US" sz="2400" dirty="0"/>
                  <a:t>和</a:t>
                </a:r>
                <a14:m>
                  <m:oMath xmlns:m="http://schemas.openxmlformats.org/officeDocument/2006/math">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𝐻</m:t>
                        </m:r>
                      </m:e>
                      <m:sub>
                        <m:r>
                          <a:rPr lang="en-US" altLang="zh-CN" sz="2400">
                            <a:latin typeface="Cambria Math" panose="02040503050406030204" pitchFamily="18" charset="0"/>
                          </a:rPr>
                          <m:t>2</m:t>
                        </m:r>
                      </m:sub>
                    </m:sSub>
                    <m:r>
                      <a:rPr lang="zh-CN" altLang="en-US" sz="2400" i="1">
                        <a:latin typeface="Cambria Math" panose="02040503050406030204" pitchFamily="18" charset="0"/>
                      </a:rPr>
                      <m:t>之间</m:t>
                    </m:r>
                  </m:oMath>
                </a14:m>
                <a:r>
                  <a:rPr lang="zh-CN" altLang="en-US" sz="2400" dirty="0"/>
                  <a:t>形成一条长带，分离超平面与它们平行且位于它们中央。</a:t>
                </a:r>
                <a:endParaRPr lang="en-US" altLang="zh-CN" sz="2400" dirty="0"/>
              </a:p>
              <a:p>
                <a:pPr>
                  <a:lnSpc>
                    <a:spcPct val="130000"/>
                  </a:lnSpc>
                </a:pPr>
                <a:r>
                  <a:rPr lang="zh-CN" altLang="en-US" sz="2400" dirty="0"/>
                  <a:t>长带的宽度，即</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a:latin typeface="Cambria Math" panose="02040503050406030204" pitchFamily="18" charset="0"/>
                          </a:rPr>
                          <m:t>𝐻</m:t>
                        </m:r>
                      </m:e>
                      <m:sub>
                        <m:r>
                          <a:rPr lang="en-US" altLang="zh-CN" sz="2400">
                            <a:latin typeface="Cambria Math" panose="02040503050406030204" pitchFamily="18" charset="0"/>
                          </a:rPr>
                          <m:t>1</m:t>
                        </m:r>
                      </m:sub>
                    </m:sSub>
                  </m:oMath>
                </a14:m>
                <a:r>
                  <a:rPr lang="zh-CN" altLang="en-US" sz="2400" dirty="0"/>
                  <a:t>和</a:t>
                </a:r>
                <a14:m>
                  <m:oMath xmlns:m="http://schemas.openxmlformats.org/officeDocument/2006/math">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𝐻</m:t>
                        </m:r>
                      </m:e>
                      <m:sub>
                        <m:r>
                          <a:rPr lang="en-US" altLang="zh-CN" sz="2400">
                            <a:latin typeface="Cambria Math" panose="02040503050406030204" pitchFamily="18" charset="0"/>
                          </a:rPr>
                          <m:t>2</m:t>
                        </m:r>
                      </m:sub>
                    </m:sSub>
                  </m:oMath>
                </a14:m>
                <a:r>
                  <a:rPr lang="zh-CN" altLang="en-US" sz="2400" dirty="0"/>
                  <a:t>之间的距离称为间隔。间隔依赖于分离超平面的法向量</a:t>
                </a:r>
                <a:r>
                  <a:rPr lang="en-US" altLang="zh-CN" sz="2400" dirty="0"/>
                  <a:t>w</a:t>
                </a:r>
                <a:r>
                  <a:rPr lang="zh-CN" altLang="en-US" sz="2400" dirty="0"/>
                  <a:t>，等于</a:t>
                </a:r>
                <a14:m>
                  <m:oMath xmlns:m="http://schemas.openxmlformats.org/officeDocument/2006/math">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2</m:t>
                        </m:r>
                      </m:num>
                      <m:den>
                        <m:d>
                          <m:dPr>
                            <m:begChr m:val="‖"/>
                            <m:endChr m:val="‖"/>
                            <m:ctrlPr>
                              <a:rPr lang="en-US" altLang="zh-CN" sz="2400" i="1" smtClean="0">
                                <a:latin typeface="Cambria Math" panose="02040503050406030204" pitchFamily="18" charset="0"/>
                              </a:rPr>
                            </m:ctrlPr>
                          </m:dPr>
                          <m:e>
                            <m:r>
                              <a:rPr lang="en-US" altLang="zh-CN" sz="2400" b="0" i="1" smtClean="0">
                                <a:latin typeface="Cambria Math" panose="02040503050406030204" pitchFamily="18" charset="0"/>
                              </a:rPr>
                              <m:t>𝑤</m:t>
                            </m:r>
                          </m:e>
                        </m:d>
                      </m:den>
                    </m:f>
                    <m:r>
                      <a:rPr lang="zh-CN" altLang="en-US" sz="2400" i="1">
                        <a:latin typeface="Cambria Math" panose="02040503050406030204" pitchFamily="18" charset="0"/>
                      </a:rPr>
                      <m:t>。</m:t>
                    </m:r>
                  </m:oMath>
                </a14:m>
                <a:endParaRPr lang="en-US" altLang="zh-CN" sz="2400" dirty="0"/>
              </a:p>
              <a:p>
                <a:pPr>
                  <a:lnSpc>
                    <a:spcPct val="130000"/>
                  </a:lnSpc>
                </a:pPr>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𝐻</m:t>
                        </m:r>
                      </m:e>
                      <m:sub>
                        <m:r>
                          <a:rPr lang="en-US" altLang="zh-CN" sz="2400">
                            <a:latin typeface="Cambria Math" panose="02040503050406030204" pitchFamily="18" charset="0"/>
                          </a:rPr>
                          <m:t>1</m:t>
                        </m:r>
                      </m:sub>
                    </m:sSub>
                  </m:oMath>
                </a14:m>
                <a:r>
                  <a:rPr lang="zh-CN" altLang="en-US" sz="2400" dirty="0"/>
                  <a:t>和</a:t>
                </a:r>
                <a14:m>
                  <m:oMath xmlns:m="http://schemas.openxmlformats.org/officeDocument/2006/math">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𝐻</m:t>
                        </m:r>
                      </m:e>
                      <m:sub>
                        <m:r>
                          <a:rPr lang="en-US" altLang="zh-CN" sz="2400">
                            <a:latin typeface="Cambria Math" panose="02040503050406030204" pitchFamily="18" charset="0"/>
                          </a:rPr>
                          <m:t>2</m:t>
                        </m:r>
                      </m:sub>
                    </m:sSub>
                    <m:r>
                      <a:rPr lang="zh-CN" altLang="en-US" sz="2400">
                        <a:latin typeface="Cambria Math" panose="02040503050406030204" pitchFamily="18" charset="0"/>
                      </a:rPr>
                      <m:t>称为</m:t>
                    </m:r>
                  </m:oMath>
                </a14:m>
                <a:r>
                  <a:rPr lang="zh-CN" altLang="en-US" sz="2400" dirty="0"/>
                  <a:t>间隔边界。</a:t>
                </a: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03422" y="1443405"/>
                <a:ext cx="7156278" cy="4843095"/>
              </a:xfrm>
              <a:blipFill>
                <a:blip r:embed="rId3"/>
                <a:stretch>
                  <a:fillRect l="-1618" t="-504"/>
                </a:stretch>
              </a:blipFill>
            </p:spPr>
            <p:txBody>
              <a:bodyPr/>
              <a:lstStyle/>
              <a:p>
                <a:r>
                  <a:rPr lang="zh-CN" altLang="en-US">
                    <a:noFill/>
                  </a:rPr>
                  <a:t> </a:t>
                </a:r>
              </a:p>
            </p:txBody>
          </p:sp>
        </mc:Fallback>
      </mc:AlternateContent>
      <p:sp>
        <p:nvSpPr>
          <p:cNvPr id="9" name="标题 1"/>
          <p:cNvSpPr txBox="1"/>
          <p:nvPr/>
        </p:nvSpPr>
        <p:spPr>
          <a:xfrm>
            <a:off x="603422" y="-5087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70000"/>
              </a:lnSpc>
              <a:spcAft>
                <a:spcPct val="0"/>
              </a:spcAft>
            </a:pPr>
            <a:r>
              <a:rPr lang="zh-CN" altLang="en-US" sz="3300" b="1" dirty="0"/>
              <a:t>支持向量和间隔边界</a:t>
            </a:r>
          </a:p>
        </p:txBody>
      </p:sp>
      <p:pic>
        <p:nvPicPr>
          <p:cNvPr id="6" name="图片 5">
            <a:extLst>
              <a:ext uri="{FF2B5EF4-FFF2-40B4-BE49-F238E27FC236}">
                <a16:creationId xmlns:a16="http://schemas.microsoft.com/office/drawing/2014/main" id="{3B0F66AA-D83B-5BE2-8B4F-4865CC7F0071}"/>
              </a:ext>
            </a:extLst>
          </p:cNvPr>
          <p:cNvPicPr>
            <a:picLocks noChangeAspect="1"/>
          </p:cNvPicPr>
          <p:nvPr/>
        </p:nvPicPr>
        <p:blipFill>
          <a:blip r:embed="rId4"/>
          <a:stretch>
            <a:fillRect/>
          </a:stretch>
        </p:blipFill>
        <p:spPr>
          <a:xfrm>
            <a:off x="7581900" y="1559952"/>
            <a:ext cx="4382419" cy="2986648"/>
          </a:xfrm>
          <a:prstGeom prst="rect">
            <a:avLst/>
          </a:prstGeom>
        </p:spPr>
      </p:pic>
    </p:spTree>
    <p:extLst>
      <p:ext uri="{BB962C8B-B14F-4D97-AF65-F5344CB8AC3E}">
        <p14:creationId xmlns:p14="http://schemas.microsoft.com/office/powerpoint/2010/main" val="41428838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49300" y="222250"/>
            <a:ext cx="11068050" cy="677863"/>
          </a:xfrm>
        </p:spPr>
        <p:txBody>
          <a:bodyPr/>
          <a:lstStyle/>
          <a:p>
            <a:pPr algn="l"/>
            <a:r>
              <a:rPr lang="zh-CN" altLang="en-US" dirty="0">
                <a:solidFill>
                  <a:schemeClr val="tx1"/>
                </a:solidFill>
              </a:rPr>
              <a:t>支持向量和间隔边界</a:t>
            </a:r>
          </a:p>
        </p:txBody>
      </p:sp>
      <p:sp>
        <p:nvSpPr>
          <p:cNvPr id="3" name="内容占位符 2"/>
          <p:cNvSpPr>
            <a:spLocks noGrp="1"/>
          </p:cNvSpPr>
          <p:nvPr>
            <p:ph idx="1"/>
          </p:nvPr>
        </p:nvSpPr>
        <p:spPr>
          <a:xfrm>
            <a:off x="863600" y="1371600"/>
            <a:ext cx="10617200" cy="4724400"/>
          </a:xfrm>
        </p:spPr>
        <p:txBody>
          <a:bodyPr>
            <a:normAutofit/>
          </a:bodyPr>
          <a:lstStyle/>
          <a:p>
            <a:pPr>
              <a:lnSpc>
                <a:spcPct val="150000"/>
              </a:lnSpc>
              <a:spcBef>
                <a:spcPts val="1200"/>
              </a:spcBef>
            </a:pPr>
            <a:r>
              <a:rPr lang="zh-CN" altLang="en-US" sz="2400" dirty="0"/>
              <a:t>在决定分离超平面时只有支持向量起作用，而其他实例点并不起作用。如果移动支持向量将改变所求的解；但是如果在间隔边界以外移动其他实例点，甚至去掉这些点，则解是不会改变的。</a:t>
            </a:r>
            <a:endParaRPr lang="en-US" altLang="zh-CN" sz="2400" dirty="0"/>
          </a:p>
          <a:p>
            <a:pPr>
              <a:lnSpc>
                <a:spcPct val="150000"/>
              </a:lnSpc>
              <a:spcBef>
                <a:spcPts val="1200"/>
              </a:spcBef>
            </a:pPr>
            <a:r>
              <a:rPr lang="zh-CN" altLang="en-US" sz="2400" dirty="0"/>
              <a:t>由于支持向量在确定分离超平面中起着决定性作用，所以将这种分类模型称为支持向量机。支持向量的个数一般很少，所以支持向量机由很少的“重要的”训练样本确定。</a:t>
            </a:r>
            <a:endParaRPr lang="en-US" altLang="zh-CN" sz="2400" dirty="0"/>
          </a:p>
        </p:txBody>
      </p:sp>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33</a:t>
            </a:fld>
            <a:endParaRPr lang="en-US" sz="1200">
              <a:solidFill>
                <a:prstClr val="black">
                  <a:tint val="75000"/>
                </a:prstClr>
              </a:solidFill>
              <a:latin typeface="Calibri" panose="020F0502020204030204"/>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603422" y="-5087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70000"/>
              </a:lnSpc>
              <a:spcAft>
                <a:spcPct val="0"/>
              </a:spcAft>
            </a:pPr>
            <a:r>
              <a:rPr lang="zh-CN" altLang="en-US" sz="3300" b="1" dirty="0"/>
              <a:t>例题</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FA591692-21AA-3EF2-4034-480F60A303E8}"/>
                  </a:ext>
                </a:extLst>
              </p:cNvPr>
              <p:cNvSpPr>
                <a:spLocks noGrp="1"/>
              </p:cNvSpPr>
              <p:nvPr>
                <p:ph idx="1"/>
              </p:nvPr>
            </p:nvSpPr>
            <p:spPr>
              <a:xfrm>
                <a:off x="603422" y="1274684"/>
                <a:ext cx="11118678" cy="4673286"/>
              </a:xfrm>
            </p:spPr>
            <p:txBody>
              <a:bodyPr/>
              <a:lstStyle/>
              <a:p>
                <a:r>
                  <a:rPr lang="zh-CN" altLang="en-US" sz="2400" dirty="0"/>
                  <a:t>例</a:t>
                </a:r>
                <a:r>
                  <a:rPr lang="en-US" altLang="zh-CN" sz="2400" dirty="0"/>
                  <a:t>4.1  </a:t>
                </a:r>
                <a:r>
                  <a:rPr lang="zh-CN" altLang="en-US" sz="2400" dirty="0"/>
                  <a:t>已知如图所示的训练数据集，其正例点是</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(3,3)</m:t>
                        </m:r>
                      </m:e>
                      <m:sup>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2</m:t>
                        </m:r>
                      </m:sub>
                    </m:sSub>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m:t>
                        </m:r>
                        <m:r>
                          <a:rPr lang="en-US" altLang="zh-CN" sz="2400" b="0" i="1" smtClean="0">
                            <a:latin typeface="Cambria Math" panose="02040503050406030204" pitchFamily="18" charset="0"/>
                          </a:rPr>
                          <m:t>4</m:t>
                        </m:r>
                        <m:r>
                          <a:rPr lang="en-US" altLang="zh-CN" sz="2400" i="1">
                            <a:latin typeface="Cambria Math" panose="02040503050406030204" pitchFamily="18" charset="0"/>
                          </a:rPr>
                          <m:t>,3)</m:t>
                        </m:r>
                      </m:e>
                      <m:sup>
                        <m:r>
                          <a:rPr lang="en-US" altLang="zh-CN" sz="2400" i="1">
                            <a:latin typeface="Cambria Math" panose="02040503050406030204" pitchFamily="18" charset="0"/>
                          </a:rPr>
                          <m:t>⊺</m:t>
                        </m:r>
                      </m:sup>
                    </m:sSup>
                    <m:r>
                      <a:rPr lang="en-US" altLang="zh-CN" sz="2400" b="0" i="1" smtClean="0">
                        <a:latin typeface="Cambria Math" panose="02040503050406030204" pitchFamily="18" charset="0"/>
                      </a:rPr>
                      <m:t>,</m:t>
                    </m:r>
                    <m:r>
                      <a:rPr lang="zh-CN" altLang="en-US" sz="2400" i="1">
                        <a:latin typeface="Cambria Math" panose="02040503050406030204" pitchFamily="18" charset="0"/>
                      </a:rPr>
                      <m:t>负例点</m:t>
                    </m:r>
                  </m:oMath>
                </a14:m>
                <a:r>
                  <a:rPr lang="zh-CN" altLang="en-US" sz="2400" dirty="0"/>
                  <a:t>是</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3</m:t>
                        </m:r>
                      </m:sub>
                    </m:sSub>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m:t>
                        </m:r>
                        <m:r>
                          <a:rPr lang="en-US" altLang="zh-CN" sz="2400" b="0" i="1" smtClean="0">
                            <a:latin typeface="Cambria Math" panose="02040503050406030204" pitchFamily="18" charset="0"/>
                          </a:rPr>
                          <m:t>1</m:t>
                        </m:r>
                        <m:r>
                          <a:rPr lang="en-US" altLang="zh-CN" sz="2400" i="1">
                            <a:latin typeface="Cambria Math" panose="02040503050406030204" pitchFamily="18" charset="0"/>
                          </a:rPr>
                          <m:t>,</m:t>
                        </m:r>
                        <m:r>
                          <a:rPr lang="en-US" altLang="zh-CN" sz="2400" b="0" i="1" smtClean="0">
                            <a:latin typeface="Cambria Math" panose="02040503050406030204" pitchFamily="18" charset="0"/>
                          </a:rPr>
                          <m:t>1</m:t>
                        </m:r>
                        <m:r>
                          <a:rPr lang="en-US" altLang="zh-CN" sz="2400" i="1">
                            <a:latin typeface="Cambria Math" panose="02040503050406030204" pitchFamily="18" charset="0"/>
                          </a:rPr>
                          <m:t>)</m:t>
                        </m:r>
                      </m:e>
                      <m:sup>
                        <m:r>
                          <a:rPr lang="en-US" altLang="zh-CN" sz="2400" i="1">
                            <a:latin typeface="Cambria Math" panose="02040503050406030204" pitchFamily="18" charset="0"/>
                          </a:rPr>
                          <m:t>⊺</m:t>
                        </m:r>
                      </m:sup>
                    </m:sSup>
                    <m:r>
                      <a:rPr lang="zh-CN" altLang="en-US" sz="2400" i="1" smtClean="0">
                        <a:latin typeface="Cambria Math" panose="02040503050406030204" pitchFamily="18" charset="0"/>
                      </a:rPr>
                      <m:t>，</m:t>
                    </m:r>
                    <m:r>
                      <a:rPr lang="zh-CN" altLang="en-US" sz="2400" i="1">
                        <a:latin typeface="Cambria Math" panose="02040503050406030204" pitchFamily="18" charset="0"/>
                      </a:rPr>
                      <m:t>试求</m:t>
                    </m:r>
                  </m:oMath>
                </a14:m>
                <a:r>
                  <a:rPr lang="zh-CN" altLang="en-US" sz="2400" dirty="0"/>
                  <a:t>最大间隔分离超平面。</a:t>
                </a:r>
              </a:p>
            </p:txBody>
          </p:sp>
        </mc:Choice>
        <mc:Fallback xmlns="">
          <p:sp>
            <p:nvSpPr>
              <p:cNvPr id="4" name="内容占位符 3">
                <a:extLst>
                  <a:ext uri="{FF2B5EF4-FFF2-40B4-BE49-F238E27FC236}">
                    <a16:creationId xmlns:a16="http://schemas.microsoft.com/office/drawing/2014/main" id="{FA591692-21AA-3EF2-4034-480F60A303E8}"/>
                  </a:ext>
                </a:extLst>
              </p:cNvPr>
              <p:cNvSpPr>
                <a:spLocks noGrp="1" noRot="1" noChangeAspect="1" noMove="1" noResize="1" noEditPoints="1" noAdjustHandles="1" noChangeArrowheads="1" noChangeShapeType="1" noTextEdit="1"/>
              </p:cNvSpPr>
              <p:nvPr>
                <p:ph idx="1"/>
              </p:nvPr>
            </p:nvSpPr>
            <p:spPr>
              <a:xfrm>
                <a:off x="603422" y="1274684"/>
                <a:ext cx="11118678" cy="4673286"/>
              </a:xfrm>
              <a:blipFill>
                <a:blip r:embed="rId3"/>
                <a:stretch>
                  <a:fillRect l="-1042" t="-1825"/>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B8BC25C6-F7F2-778F-41AF-42D02D6D3F27}"/>
              </a:ext>
            </a:extLst>
          </p:cNvPr>
          <p:cNvPicPr>
            <a:picLocks noChangeAspect="1"/>
          </p:cNvPicPr>
          <p:nvPr/>
        </p:nvPicPr>
        <p:blipFill>
          <a:blip r:embed="rId4"/>
          <a:stretch>
            <a:fillRect/>
          </a:stretch>
        </p:blipFill>
        <p:spPr>
          <a:xfrm>
            <a:off x="8074025" y="2333624"/>
            <a:ext cx="3938864" cy="2365375"/>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417AC96E-868B-0FAB-1D62-2B8EC5129B03}"/>
                  </a:ext>
                </a:extLst>
              </p:cNvPr>
              <p:cNvSpPr txBox="1"/>
              <p:nvPr/>
            </p:nvSpPr>
            <p:spPr>
              <a:xfrm>
                <a:off x="603422" y="2156965"/>
                <a:ext cx="8075096" cy="4303422"/>
              </a:xfrm>
              <a:prstGeom prst="rect">
                <a:avLst/>
              </a:prstGeom>
              <a:noFill/>
            </p:spPr>
            <p:txBody>
              <a:bodyPr wrap="none" rtlCol="0">
                <a:spAutoFit/>
              </a:bodyPr>
              <a:lstStyle/>
              <a:p>
                <a:pPr>
                  <a:lnSpc>
                    <a:spcPct val="120000"/>
                  </a:lnSpc>
                </a:pPr>
                <a:r>
                  <a:rPr lang="zh-CN" altLang="en-US" sz="2000" dirty="0">
                    <a:latin typeface="+mj-ea"/>
                    <a:ea typeface="+mj-ea"/>
                  </a:rPr>
                  <a:t>解：按照算法</a:t>
                </a:r>
                <a:r>
                  <a:rPr lang="en-US" altLang="zh-CN" sz="2000" dirty="0">
                    <a:latin typeface="+mj-ea"/>
                    <a:ea typeface="+mj-ea"/>
                  </a:rPr>
                  <a:t>4.1</a:t>
                </a:r>
                <a:r>
                  <a:rPr lang="zh-CN" altLang="en-US" sz="2000" dirty="0">
                    <a:latin typeface="+mj-ea"/>
                    <a:ea typeface="+mj-ea"/>
                  </a:rPr>
                  <a:t>，根据训练数据集构造约束最优化问题：</a:t>
                </a:r>
                <a:endParaRPr lang="en-US" altLang="zh-CN" sz="2000" dirty="0">
                  <a:latin typeface="+mj-ea"/>
                  <a:ea typeface="+mj-ea"/>
                </a:endParaRPr>
              </a:p>
              <a:p>
                <a:pPr>
                  <a:lnSpc>
                    <a:spcPct val="120000"/>
                  </a:lnSpc>
                </a:pPr>
                <a:r>
                  <a:rPr lang="en-US" altLang="zh-CN" sz="2000" dirty="0">
                    <a:latin typeface="+mj-ea"/>
                    <a:ea typeface="+mj-ea"/>
                  </a:rPr>
                  <a:t>                                  </a:t>
                </a:r>
                <a14:m>
                  <m:oMath xmlns:m="http://schemas.openxmlformats.org/officeDocument/2006/math">
                    <m:func>
                      <m:funcPr>
                        <m:ctrlPr>
                          <a:rPr lang="en-US" altLang="zh-CN" sz="2000" i="1" smtClean="0">
                            <a:latin typeface="Cambria Math" panose="02040503050406030204" pitchFamily="18" charset="0"/>
                            <a:ea typeface="+mj-ea"/>
                          </a:rPr>
                        </m:ctrlPr>
                      </m:funcPr>
                      <m:fName>
                        <m:limLow>
                          <m:limLowPr>
                            <m:ctrlPr>
                              <a:rPr lang="en-US" altLang="zh-CN" sz="2000" i="1" smtClean="0">
                                <a:latin typeface="Cambria Math" panose="02040503050406030204" pitchFamily="18" charset="0"/>
                                <a:ea typeface="+mj-ea"/>
                              </a:rPr>
                            </m:ctrlPr>
                          </m:limLowPr>
                          <m:e>
                            <m:r>
                              <m:rPr>
                                <m:sty m:val="p"/>
                              </m:rPr>
                              <a:rPr lang="en-US" altLang="zh-CN" sz="2000" i="0" smtClean="0">
                                <a:latin typeface="Cambria Math" panose="02040503050406030204" pitchFamily="18" charset="0"/>
                                <a:ea typeface="+mj-ea"/>
                              </a:rPr>
                              <m:t>min</m:t>
                            </m:r>
                          </m:e>
                          <m:lim>
                            <m:r>
                              <a:rPr lang="en-US" altLang="zh-CN" sz="2000" b="0" i="1" smtClean="0">
                                <a:latin typeface="Cambria Math" panose="02040503050406030204" pitchFamily="18" charset="0"/>
                                <a:ea typeface="+mj-ea"/>
                              </a:rPr>
                              <m:t>𝑤</m:t>
                            </m:r>
                            <m:r>
                              <a:rPr lang="en-US" altLang="zh-CN" sz="2000" b="0" i="1" smtClean="0">
                                <a:latin typeface="Cambria Math" panose="02040503050406030204" pitchFamily="18" charset="0"/>
                                <a:ea typeface="+mj-ea"/>
                              </a:rPr>
                              <m:t>,</m:t>
                            </m:r>
                            <m:r>
                              <a:rPr lang="en-US" altLang="zh-CN" sz="2000" b="0" i="1" smtClean="0">
                                <a:latin typeface="Cambria Math" panose="02040503050406030204" pitchFamily="18" charset="0"/>
                                <a:ea typeface="+mj-ea"/>
                              </a:rPr>
                              <m:t>𝑏</m:t>
                            </m:r>
                          </m:lim>
                        </m:limLow>
                        <m:r>
                          <a:rPr lang="en-US" altLang="zh-CN" sz="2000" b="0" i="1" smtClean="0">
                            <a:latin typeface="Cambria Math" panose="02040503050406030204" pitchFamily="18" charset="0"/>
                            <a:ea typeface="+mj-ea"/>
                          </a:rPr>
                          <m:t>  </m:t>
                        </m:r>
                      </m:fName>
                      <m:e>
                        <m:f>
                          <m:fPr>
                            <m:ctrlPr>
                              <a:rPr lang="en-US" altLang="zh-CN" sz="2000" i="1" smtClean="0">
                                <a:latin typeface="Cambria Math" panose="02040503050406030204" pitchFamily="18" charset="0"/>
                                <a:ea typeface="+mj-ea"/>
                              </a:rPr>
                            </m:ctrlPr>
                          </m:fPr>
                          <m:num>
                            <m:r>
                              <a:rPr lang="en-US" altLang="zh-CN" sz="2000" b="0" i="1" smtClean="0">
                                <a:latin typeface="Cambria Math" panose="02040503050406030204" pitchFamily="18" charset="0"/>
                                <a:ea typeface="+mj-ea"/>
                              </a:rPr>
                              <m:t>1</m:t>
                            </m:r>
                          </m:num>
                          <m:den>
                            <m:r>
                              <a:rPr lang="en-US" altLang="zh-CN" sz="2000" b="0" i="1" smtClean="0">
                                <a:latin typeface="Cambria Math" panose="02040503050406030204" pitchFamily="18" charset="0"/>
                                <a:ea typeface="+mj-ea"/>
                              </a:rPr>
                              <m:t>2</m:t>
                            </m:r>
                          </m:den>
                        </m:f>
                      </m:e>
                    </m:func>
                    <m:d>
                      <m:dPr>
                        <m:ctrlPr>
                          <a:rPr lang="en-US" altLang="zh-CN" sz="2000" b="0" i="1" smtClean="0">
                            <a:latin typeface="Cambria Math" panose="02040503050406030204" pitchFamily="18" charset="0"/>
                            <a:ea typeface="+mj-ea"/>
                          </a:rPr>
                        </m:ctrlPr>
                      </m:dPr>
                      <m:e>
                        <m:sSubSup>
                          <m:sSubSupPr>
                            <m:ctrlPr>
                              <a:rPr lang="en-US" altLang="zh-CN" sz="2000" b="0" i="1" smtClean="0">
                                <a:latin typeface="Cambria Math" panose="02040503050406030204" pitchFamily="18" charset="0"/>
                                <a:ea typeface="+mj-ea"/>
                              </a:rPr>
                            </m:ctrlPr>
                          </m:sSubSupPr>
                          <m:e>
                            <m:r>
                              <a:rPr lang="en-US" altLang="zh-CN" sz="2000" b="0" i="1" smtClean="0">
                                <a:latin typeface="Cambria Math" panose="02040503050406030204" pitchFamily="18" charset="0"/>
                                <a:ea typeface="+mj-ea"/>
                              </a:rPr>
                              <m:t>𝑤</m:t>
                            </m:r>
                          </m:e>
                          <m:sub>
                            <m:r>
                              <a:rPr lang="en-US" altLang="zh-CN" sz="2000" b="0" i="1" smtClean="0">
                                <a:latin typeface="Cambria Math" panose="02040503050406030204" pitchFamily="18" charset="0"/>
                                <a:ea typeface="+mj-ea"/>
                              </a:rPr>
                              <m:t>1</m:t>
                            </m:r>
                          </m:sub>
                          <m:sup>
                            <m:r>
                              <a:rPr lang="en-US" altLang="zh-CN" sz="2000" b="0" i="1" smtClean="0">
                                <a:latin typeface="Cambria Math" panose="02040503050406030204" pitchFamily="18" charset="0"/>
                                <a:ea typeface="+mj-ea"/>
                              </a:rPr>
                              <m:t>2</m:t>
                            </m:r>
                          </m:sup>
                        </m:sSubSup>
                        <m:r>
                          <a:rPr lang="en-US" altLang="zh-CN" sz="2000" b="0" i="1" smtClean="0">
                            <a:latin typeface="Cambria Math" panose="02040503050406030204" pitchFamily="18" charset="0"/>
                            <a:ea typeface="+mj-ea"/>
                          </a:rPr>
                          <m:t>+</m:t>
                        </m:r>
                        <m:sSubSup>
                          <m:sSubSupPr>
                            <m:ctrlPr>
                              <a:rPr lang="en-US" altLang="zh-CN" sz="2000" b="0" i="1" smtClean="0">
                                <a:latin typeface="Cambria Math" panose="02040503050406030204" pitchFamily="18" charset="0"/>
                                <a:ea typeface="+mj-ea"/>
                              </a:rPr>
                            </m:ctrlPr>
                          </m:sSubSupPr>
                          <m:e>
                            <m:r>
                              <a:rPr lang="en-US" altLang="zh-CN" sz="2000" b="0" i="1" smtClean="0">
                                <a:latin typeface="Cambria Math" panose="02040503050406030204" pitchFamily="18" charset="0"/>
                                <a:ea typeface="+mj-ea"/>
                              </a:rPr>
                              <m:t>𝑤</m:t>
                            </m:r>
                          </m:e>
                          <m:sub>
                            <m:r>
                              <a:rPr lang="en-US" altLang="zh-CN" sz="2000" b="0" i="1" smtClean="0">
                                <a:latin typeface="Cambria Math" panose="02040503050406030204" pitchFamily="18" charset="0"/>
                                <a:ea typeface="+mj-ea"/>
                              </a:rPr>
                              <m:t>2</m:t>
                            </m:r>
                          </m:sub>
                          <m:sup>
                            <m:r>
                              <a:rPr lang="en-US" altLang="zh-CN" sz="2000" b="0" i="1" smtClean="0">
                                <a:latin typeface="Cambria Math" panose="02040503050406030204" pitchFamily="18" charset="0"/>
                                <a:ea typeface="+mj-ea"/>
                              </a:rPr>
                              <m:t>2</m:t>
                            </m:r>
                          </m:sup>
                        </m:sSubSup>
                      </m:e>
                    </m:d>
                  </m:oMath>
                </a14:m>
                <a:endParaRPr lang="en-US" altLang="zh-CN" sz="2000" b="0" dirty="0">
                  <a:latin typeface="+mj-ea"/>
                  <a:ea typeface="+mj-ea"/>
                </a:endParaRPr>
              </a:p>
              <a:p>
                <a:pPr>
                  <a:lnSpc>
                    <a:spcPct val="120000"/>
                  </a:lnSpc>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mj-ea"/>
                        </a:rPr>
                        <m:t>𝑠</m:t>
                      </m:r>
                      <m:r>
                        <a:rPr lang="en-US" altLang="zh-CN" sz="2000" b="0" i="1" smtClean="0">
                          <a:latin typeface="Cambria Math" panose="02040503050406030204" pitchFamily="18" charset="0"/>
                          <a:ea typeface="+mj-ea"/>
                        </a:rPr>
                        <m:t>.</m:t>
                      </m:r>
                      <m:r>
                        <a:rPr lang="en-US" altLang="zh-CN" sz="2000" b="0" i="1" smtClean="0">
                          <a:latin typeface="Cambria Math" panose="02040503050406030204" pitchFamily="18" charset="0"/>
                          <a:ea typeface="+mj-ea"/>
                        </a:rPr>
                        <m:t>𝑡</m:t>
                      </m:r>
                      <m:r>
                        <a:rPr lang="en-US" altLang="zh-CN" sz="2000" b="0" i="1" smtClean="0">
                          <a:latin typeface="Cambria Math" panose="02040503050406030204" pitchFamily="18" charset="0"/>
                          <a:ea typeface="+mj-ea"/>
                        </a:rPr>
                        <m:t>.       3</m:t>
                      </m:r>
                      <m:sSub>
                        <m:sSubPr>
                          <m:ctrlPr>
                            <a:rPr lang="en-US" altLang="zh-CN" sz="2000" b="0" i="1" smtClean="0">
                              <a:latin typeface="Cambria Math" panose="02040503050406030204" pitchFamily="18" charset="0"/>
                              <a:ea typeface="+mj-ea"/>
                            </a:rPr>
                          </m:ctrlPr>
                        </m:sSubPr>
                        <m:e>
                          <m:r>
                            <a:rPr lang="en-US" altLang="zh-CN" sz="2000" b="0" i="1" smtClean="0">
                              <a:latin typeface="Cambria Math" panose="02040503050406030204" pitchFamily="18" charset="0"/>
                              <a:ea typeface="+mj-ea"/>
                            </a:rPr>
                            <m:t>𝑤</m:t>
                          </m:r>
                        </m:e>
                        <m:sub>
                          <m:r>
                            <a:rPr lang="en-US" altLang="zh-CN" sz="2000" b="0" i="1" smtClean="0">
                              <a:latin typeface="Cambria Math" panose="02040503050406030204" pitchFamily="18" charset="0"/>
                              <a:ea typeface="+mj-ea"/>
                            </a:rPr>
                            <m:t>1</m:t>
                          </m:r>
                        </m:sub>
                      </m:sSub>
                      <m:r>
                        <a:rPr lang="en-US" altLang="zh-CN" sz="2000" b="0" i="1" smtClean="0">
                          <a:latin typeface="Cambria Math" panose="02040503050406030204" pitchFamily="18" charset="0"/>
                          <a:ea typeface="+mj-ea"/>
                        </a:rPr>
                        <m:t>+3</m:t>
                      </m:r>
                      <m:sSub>
                        <m:sSubPr>
                          <m:ctrlPr>
                            <a:rPr lang="en-US" altLang="zh-CN" sz="2000" i="1">
                              <a:latin typeface="Cambria Math" panose="02040503050406030204" pitchFamily="18" charset="0"/>
                              <a:ea typeface="+mj-ea"/>
                            </a:rPr>
                          </m:ctrlPr>
                        </m:sSubPr>
                        <m:e>
                          <m:r>
                            <a:rPr lang="en-US" altLang="zh-CN" sz="2000" i="1">
                              <a:latin typeface="Cambria Math" panose="02040503050406030204" pitchFamily="18" charset="0"/>
                              <a:ea typeface="+mj-ea"/>
                            </a:rPr>
                            <m:t>𝑤</m:t>
                          </m:r>
                        </m:e>
                        <m:sub>
                          <m:r>
                            <a:rPr lang="en-US" altLang="zh-CN" sz="2000" b="0" i="1" smtClean="0">
                              <a:latin typeface="Cambria Math" panose="02040503050406030204" pitchFamily="18" charset="0"/>
                              <a:ea typeface="+mj-ea"/>
                            </a:rPr>
                            <m:t>2</m:t>
                          </m:r>
                        </m:sub>
                      </m:sSub>
                      <m:r>
                        <a:rPr lang="en-US" altLang="zh-CN" sz="2000" b="0" i="1" smtClean="0">
                          <a:latin typeface="Cambria Math" panose="02040503050406030204" pitchFamily="18" charset="0"/>
                          <a:ea typeface="+mj-ea"/>
                        </a:rPr>
                        <m:t>+</m:t>
                      </m:r>
                      <m:r>
                        <a:rPr lang="en-US" altLang="zh-CN" sz="2000" b="0" i="1" smtClean="0">
                          <a:latin typeface="Cambria Math" panose="02040503050406030204" pitchFamily="18" charset="0"/>
                          <a:ea typeface="+mj-ea"/>
                        </a:rPr>
                        <m:t>𝑏</m:t>
                      </m:r>
                      <m:r>
                        <a:rPr lang="en-US" altLang="zh-CN" sz="2000" b="0" i="1" smtClean="0">
                          <a:latin typeface="Cambria Math" panose="02040503050406030204" pitchFamily="18" charset="0"/>
                          <a:ea typeface="+mj-ea"/>
                        </a:rPr>
                        <m:t>≥1</m:t>
                      </m:r>
                    </m:oMath>
                  </m:oMathPara>
                </a14:m>
                <a:endParaRPr lang="en-US" altLang="zh-CN" sz="2000" b="0" dirty="0">
                  <a:latin typeface="+mj-ea"/>
                  <a:ea typeface="+mj-ea"/>
                </a:endParaRPr>
              </a:p>
              <a:p>
                <a:pPr>
                  <a:lnSpc>
                    <a:spcPct val="120000"/>
                  </a:lnSpc>
                </a:pPr>
                <a:r>
                  <a:rPr lang="en-US" altLang="zh-CN" sz="2000" dirty="0">
                    <a:latin typeface="+mj-ea"/>
                    <a:ea typeface="+mj-ea"/>
                  </a:rPr>
                  <a:t>                                            </a:t>
                </a:r>
                <a14:m>
                  <m:oMath xmlns:m="http://schemas.openxmlformats.org/officeDocument/2006/math">
                    <m:sSub>
                      <m:sSubPr>
                        <m:ctrlPr>
                          <a:rPr lang="en-US" altLang="zh-CN" sz="2000" b="0" i="1" smtClean="0">
                            <a:latin typeface="Cambria Math" panose="02040503050406030204" pitchFamily="18" charset="0"/>
                            <a:ea typeface="+mj-ea"/>
                          </a:rPr>
                        </m:ctrlPr>
                      </m:sSubPr>
                      <m:e>
                        <m:r>
                          <a:rPr lang="en-US" altLang="zh-CN" sz="2000" b="0" i="1" smtClean="0">
                            <a:latin typeface="Cambria Math" panose="02040503050406030204" pitchFamily="18" charset="0"/>
                            <a:ea typeface="+mj-ea"/>
                          </a:rPr>
                          <m:t> 4</m:t>
                        </m:r>
                        <m:r>
                          <a:rPr lang="en-US" altLang="zh-CN" sz="2000" b="0" i="1" smtClean="0">
                            <a:latin typeface="Cambria Math" panose="02040503050406030204" pitchFamily="18" charset="0"/>
                            <a:ea typeface="+mj-ea"/>
                          </a:rPr>
                          <m:t>𝑤</m:t>
                        </m:r>
                      </m:e>
                      <m:sub>
                        <m:r>
                          <a:rPr lang="en-US" altLang="zh-CN" sz="2000" b="0" i="1" smtClean="0">
                            <a:latin typeface="Cambria Math" panose="02040503050406030204" pitchFamily="18" charset="0"/>
                            <a:ea typeface="+mj-ea"/>
                          </a:rPr>
                          <m:t>1</m:t>
                        </m:r>
                      </m:sub>
                    </m:sSub>
                    <m:r>
                      <a:rPr lang="en-US" altLang="zh-CN" sz="2000" b="0" i="1" smtClean="0">
                        <a:latin typeface="Cambria Math" panose="02040503050406030204" pitchFamily="18" charset="0"/>
                        <a:ea typeface="+mj-ea"/>
                      </a:rPr>
                      <m:t>+3</m:t>
                    </m:r>
                    <m:sSub>
                      <m:sSubPr>
                        <m:ctrlPr>
                          <a:rPr lang="en-US" altLang="zh-CN" sz="2000" i="1">
                            <a:latin typeface="Cambria Math" panose="02040503050406030204" pitchFamily="18" charset="0"/>
                            <a:ea typeface="+mj-ea"/>
                          </a:rPr>
                        </m:ctrlPr>
                      </m:sSubPr>
                      <m:e>
                        <m:r>
                          <a:rPr lang="en-US" altLang="zh-CN" sz="2000" i="1">
                            <a:latin typeface="Cambria Math" panose="02040503050406030204" pitchFamily="18" charset="0"/>
                            <a:ea typeface="+mj-ea"/>
                          </a:rPr>
                          <m:t>𝑤</m:t>
                        </m:r>
                      </m:e>
                      <m:sub>
                        <m:r>
                          <a:rPr lang="en-US" altLang="zh-CN" sz="2000" b="0" i="1" smtClean="0">
                            <a:latin typeface="Cambria Math" panose="02040503050406030204" pitchFamily="18" charset="0"/>
                            <a:ea typeface="+mj-ea"/>
                          </a:rPr>
                          <m:t>2</m:t>
                        </m:r>
                      </m:sub>
                    </m:sSub>
                    <m:r>
                      <a:rPr lang="en-US" altLang="zh-CN" sz="2000" b="0" i="1" smtClean="0">
                        <a:latin typeface="Cambria Math" panose="02040503050406030204" pitchFamily="18" charset="0"/>
                        <a:ea typeface="+mj-ea"/>
                      </a:rPr>
                      <m:t>+</m:t>
                    </m:r>
                    <m:r>
                      <a:rPr lang="en-US" altLang="zh-CN" sz="2000" b="0" i="1" smtClean="0">
                        <a:latin typeface="Cambria Math" panose="02040503050406030204" pitchFamily="18" charset="0"/>
                        <a:ea typeface="+mj-ea"/>
                      </a:rPr>
                      <m:t>𝑏</m:t>
                    </m:r>
                    <m:r>
                      <a:rPr lang="en-US" altLang="zh-CN" sz="2000" b="0" i="1" smtClean="0">
                        <a:latin typeface="Cambria Math" panose="02040503050406030204" pitchFamily="18" charset="0"/>
                        <a:ea typeface="+mj-ea"/>
                      </a:rPr>
                      <m:t>≥1</m:t>
                    </m:r>
                  </m:oMath>
                </a14:m>
                <a:br>
                  <a:rPr lang="en-US" altLang="zh-CN" sz="2000" b="0" dirty="0">
                    <a:latin typeface="+mj-ea"/>
                    <a:ea typeface="+mj-ea"/>
                  </a:rPr>
                </a:br>
                <a:r>
                  <a:rPr lang="en-US" altLang="zh-CN" sz="2000" b="0" dirty="0">
                    <a:latin typeface="+mj-ea"/>
                    <a:ea typeface="+mj-ea"/>
                  </a:rPr>
                  <a:t>                                             </a:t>
                </a:r>
                <a14:m>
                  <m:oMath xmlns:m="http://schemas.openxmlformats.org/officeDocument/2006/math">
                    <m:r>
                      <a:rPr lang="en-US" altLang="zh-CN" sz="2000" b="0" i="1" smtClean="0">
                        <a:latin typeface="Cambria Math" panose="02040503050406030204" pitchFamily="18" charset="0"/>
                        <a:ea typeface="+mj-ea"/>
                      </a:rPr>
                      <m:t>−</m:t>
                    </m:r>
                    <m:sSub>
                      <m:sSubPr>
                        <m:ctrlPr>
                          <a:rPr lang="en-US" altLang="zh-CN" sz="2000" i="1">
                            <a:latin typeface="Cambria Math" panose="02040503050406030204" pitchFamily="18" charset="0"/>
                            <a:ea typeface="+mj-ea"/>
                          </a:rPr>
                        </m:ctrlPr>
                      </m:sSubPr>
                      <m:e>
                        <m:r>
                          <a:rPr lang="en-US" altLang="zh-CN" sz="2000" i="1">
                            <a:latin typeface="Cambria Math" panose="02040503050406030204" pitchFamily="18" charset="0"/>
                            <a:ea typeface="+mj-ea"/>
                          </a:rPr>
                          <m:t>𝑤</m:t>
                        </m:r>
                      </m:e>
                      <m:sub>
                        <m:r>
                          <a:rPr lang="en-US" altLang="zh-CN" sz="2000" i="1">
                            <a:latin typeface="Cambria Math" panose="02040503050406030204" pitchFamily="18" charset="0"/>
                            <a:ea typeface="+mj-ea"/>
                          </a:rPr>
                          <m:t>1</m:t>
                        </m:r>
                      </m:sub>
                    </m:sSub>
                    <m:r>
                      <a:rPr lang="en-US" altLang="zh-CN" sz="2000" b="0" i="1" smtClean="0">
                        <a:latin typeface="Cambria Math" panose="02040503050406030204" pitchFamily="18" charset="0"/>
                        <a:ea typeface="+mj-ea"/>
                      </a:rPr>
                      <m:t>−</m:t>
                    </m:r>
                    <m:sSub>
                      <m:sSubPr>
                        <m:ctrlPr>
                          <a:rPr lang="en-US" altLang="zh-CN" sz="2000" i="1">
                            <a:latin typeface="Cambria Math" panose="02040503050406030204" pitchFamily="18" charset="0"/>
                            <a:ea typeface="+mj-ea"/>
                          </a:rPr>
                        </m:ctrlPr>
                      </m:sSubPr>
                      <m:e>
                        <m:r>
                          <a:rPr lang="en-US" altLang="zh-CN" sz="2000" i="1">
                            <a:latin typeface="Cambria Math" panose="02040503050406030204" pitchFamily="18" charset="0"/>
                            <a:ea typeface="+mj-ea"/>
                          </a:rPr>
                          <m:t>𝑤</m:t>
                        </m:r>
                      </m:e>
                      <m:sub>
                        <m:r>
                          <a:rPr lang="en-US" altLang="zh-CN" sz="2000" b="0" i="1" smtClean="0">
                            <a:latin typeface="Cambria Math" panose="02040503050406030204" pitchFamily="18" charset="0"/>
                            <a:ea typeface="+mj-ea"/>
                          </a:rPr>
                          <m:t>2</m:t>
                        </m:r>
                      </m:sub>
                    </m:sSub>
                    <m:r>
                      <a:rPr lang="en-US" altLang="zh-CN" sz="2000" b="0" i="1" smtClean="0">
                        <a:latin typeface="Cambria Math" panose="02040503050406030204" pitchFamily="18" charset="0"/>
                        <a:ea typeface="+mj-ea"/>
                      </a:rPr>
                      <m:t>−</m:t>
                    </m:r>
                    <m:r>
                      <a:rPr lang="en-US" altLang="zh-CN" sz="2000" b="0" i="1" smtClean="0">
                        <a:latin typeface="Cambria Math" panose="02040503050406030204" pitchFamily="18" charset="0"/>
                        <a:ea typeface="+mj-ea"/>
                      </a:rPr>
                      <m:t>𝑏</m:t>
                    </m:r>
                    <m:r>
                      <a:rPr lang="en-US" altLang="zh-CN" sz="2000" b="0" i="1" smtClean="0">
                        <a:latin typeface="Cambria Math" panose="02040503050406030204" pitchFamily="18" charset="0"/>
                        <a:ea typeface="+mj-ea"/>
                      </a:rPr>
                      <m:t>≥1</m:t>
                    </m:r>
                  </m:oMath>
                </a14:m>
                <a:endParaRPr lang="en-US" altLang="zh-CN" sz="2000" dirty="0">
                  <a:latin typeface="+mj-ea"/>
                  <a:ea typeface="+mj-ea"/>
                </a:endParaRPr>
              </a:p>
              <a:p>
                <a:pPr>
                  <a:lnSpc>
                    <a:spcPct val="120000"/>
                  </a:lnSpc>
                </a:pPr>
                <a:endParaRPr lang="en-US" altLang="zh-CN" sz="2000" dirty="0">
                  <a:latin typeface="+mj-ea"/>
                  <a:ea typeface="+mj-ea"/>
                </a:endParaRPr>
              </a:p>
              <a:p>
                <a:pPr>
                  <a:lnSpc>
                    <a:spcPct val="120000"/>
                  </a:lnSpc>
                </a:pPr>
                <a:r>
                  <a:rPr lang="zh-CN" altLang="en-US" sz="2000" dirty="0">
                    <a:latin typeface="+mj-ea"/>
                    <a:ea typeface="+mj-ea"/>
                  </a:rPr>
                  <a:t>求得此最优问题的解</a:t>
                </a:r>
                <a14:m>
                  <m:oMath xmlns:m="http://schemas.openxmlformats.org/officeDocument/2006/math">
                    <m:sSub>
                      <m:sSubPr>
                        <m:ctrlPr>
                          <a:rPr lang="en-US" altLang="zh-CN" sz="2000" b="0" i="1" smtClean="0">
                            <a:latin typeface="Cambria Math" panose="02040503050406030204" pitchFamily="18" charset="0"/>
                            <a:ea typeface="+mj-ea"/>
                          </a:rPr>
                        </m:ctrlPr>
                      </m:sSubPr>
                      <m:e>
                        <m:r>
                          <a:rPr lang="en-US" altLang="zh-CN" sz="2000" b="0" i="1" smtClean="0">
                            <a:latin typeface="Cambria Math" panose="02040503050406030204" pitchFamily="18" charset="0"/>
                            <a:ea typeface="+mj-ea"/>
                          </a:rPr>
                          <m:t>𝑤</m:t>
                        </m:r>
                      </m:e>
                      <m:sub>
                        <m:r>
                          <a:rPr lang="en-US" altLang="zh-CN" sz="2000" b="0" i="1" smtClean="0">
                            <a:latin typeface="Cambria Math" panose="02040503050406030204" pitchFamily="18" charset="0"/>
                            <a:ea typeface="+mj-ea"/>
                          </a:rPr>
                          <m:t>1</m:t>
                        </m:r>
                      </m:sub>
                    </m:sSub>
                  </m:oMath>
                </a14:m>
                <a:r>
                  <a:rPr lang="en-US" altLang="zh-CN" sz="2000" dirty="0">
                    <a:latin typeface="+mj-ea"/>
                    <a:ea typeface="+mj-ea"/>
                  </a:rPr>
                  <a:t>= </a:t>
                </a:r>
                <a14:m>
                  <m:oMath xmlns:m="http://schemas.openxmlformats.org/officeDocument/2006/math">
                    <m:sSub>
                      <m:sSubPr>
                        <m:ctrlPr>
                          <a:rPr lang="en-US" altLang="zh-CN" sz="2000" i="1">
                            <a:latin typeface="Cambria Math" panose="02040503050406030204" pitchFamily="18" charset="0"/>
                            <a:ea typeface="+mj-ea"/>
                          </a:rPr>
                        </m:ctrlPr>
                      </m:sSubPr>
                      <m:e>
                        <m:r>
                          <a:rPr lang="en-US" altLang="zh-CN" sz="2000" i="1">
                            <a:latin typeface="Cambria Math" panose="02040503050406030204" pitchFamily="18" charset="0"/>
                            <a:ea typeface="+mj-ea"/>
                          </a:rPr>
                          <m:t>𝑤</m:t>
                        </m:r>
                      </m:e>
                      <m:sub>
                        <m:r>
                          <a:rPr lang="en-US" altLang="zh-CN" sz="2000" b="0" i="1" smtClean="0">
                            <a:latin typeface="Cambria Math" panose="02040503050406030204" pitchFamily="18" charset="0"/>
                            <a:ea typeface="+mj-ea"/>
                          </a:rPr>
                          <m:t>2</m:t>
                        </m:r>
                      </m:sub>
                    </m:sSub>
                    <m:r>
                      <a:rPr lang="en-US" altLang="zh-CN" sz="2000" b="0" i="1" smtClean="0">
                        <a:latin typeface="Cambria Math" panose="02040503050406030204" pitchFamily="18" charset="0"/>
                        <a:ea typeface="+mj-ea"/>
                      </a:rPr>
                      <m:t>=</m:t>
                    </m:r>
                    <m:f>
                      <m:fPr>
                        <m:ctrlPr>
                          <a:rPr lang="en-US" altLang="zh-CN" sz="2000" b="0" i="1" smtClean="0">
                            <a:latin typeface="Cambria Math" panose="02040503050406030204" pitchFamily="18" charset="0"/>
                            <a:ea typeface="+mj-ea"/>
                          </a:rPr>
                        </m:ctrlPr>
                      </m:fPr>
                      <m:num>
                        <m:r>
                          <a:rPr lang="en-US" altLang="zh-CN" sz="2000" b="0" i="1" smtClean="0">
                            <a:latin typeface="Cambria Math" panose="02040503050406030204" pitchFamily="18" charset="0"/>
                            <a:ea typeface="+mj-ea"/>
                          </a:rPr>
                          <m:t>1</m:t>
                        </m:r>
                      </m:num>
                      <m:den>
                        <m:r>
                          <a:rPr lang="en-US" altLang="zh-CN" sz="2000" b="0" i="1" smtClean="0">
                            <a:latin typeface="Cambria Math" panose="02040503050406030204" pitchFamily="18" charset="0"/>
                            <a:ea typeface="+mj-ea"/>
                          </a:rPr>
                          <m:t>2</m:t>
                        </m:r>
                      </m:den>
                    </m:f>
                    <m:r>
                      <a:rPr lang="en-US" altLang="zh-CN" sz="2000" b="0" i="1" smtClean="0">
                        <a:latin typeface="Cambria Math" panose="02040503050406030204" pitchFamily="18" charset="0"/>
                        <a:ea typeface="+mj-ea"/>
                      </a:rPr>
                      <m:t>,</m:t>
                    </m:r>
                    <m:r>
                      <a:rPr lang="en-US" altLang="zh-CN" sz="2000" b="0" i="1" smtClean="0">
                        <a:latin typeface="Cambria Math" panose="02040503050406030204" pitchFamily="18" charset="0"/>
                        <a:ea typeface="+mj-ea"/>
                      </a:rPr>
                      <m:t>𝑏</m:t>
                    </m:r>
                    <m:r>
                      <a:rPr lang="en-US" altLang="zh-CN" sz="2000" b="0" i="1" smtClean="0">
                        <a:latin typeface="Cambria Math" panose="02040503050406030204" pitchFamily="18" charset="0"/>
                        <a:ea typeface="+mj-ea"/>
                      </a:rPr>
                      <m:t>=−2</m:t>
                    </m:r>
                    <m:r>
                      <a:rPr lang="zh-CN" altLang="en-US" sz="2000" i="1">
                        <a:latin typeface="Cambria Math" panose="02040503050406030204" pitchFamily="18" charset="0"/>
                        <a:ea typeface="+mj-ea"/>
                      </a:rPr>
                      <m:t>。</m:t>
                    </m:r>
                  </m:oMath>
                </a14:m>
                <a:r>
                  <a:rPr lang="zh-CN" altLang="en-US" sz="2000" dirty="0">
                    <a:latin typeface="+mj-ea"/>
                    <a:ea typeface="+mj-ea"/>
                  </a:rPr>
                  <a:t>于是最大间隔分离超平面为</a:t>
                </a:r>
                <a:endParaRPr lang="en-US" altLang="zh-CN" sz="2000" dirty="0">
                  <a:latin typeface="+mj-ea"/>
                  <a:ea typeface="+mj-ea"/>
                </a:endParaRPr>
              </a:p>
              <a:p>
                <a:pPr>
                  <a:lnSpc>
                    <a:spcPct val="120000"/>
                  </a:lnSpc>
                </a:pPr>
                <a:r>
                  <a:rPr lang="en-US" altLang="zh-CN" sz="2000" dirty="0">
                    <a:latin typeface="+mj-ea"/>
                    <a:ea typeface="+mj-ea"/>
                  </a:rPr>
                  <a:t>                                </a:t>
                </a:r>
                <a14:m>
                  <m:oMath xmlns:m="http://schemas.openxmlformats.org/officeDocument/2006/math">
                    <m:f>
                      <m:fPr>
                        <m:ctrlPr>
                          <a:rPr lang="en-US" altLang="zh-CN" sz="2000" i="1" smtClean="0">
                            <a:latin typeface="Cambria Math" panose="02040503050406030204" pitchFamily="18" charset="0"/>
                            <a:ea typeface="+mj-ea"/>
                          </a:rPr>
                        </m:ctrlPr>
                      </m:fPr>
                      <m:num>
                        <m:r>
                          <a:rPr lang="en-US" altLang="zh-CN" sz="2000" b="0" i="1" smtClean="0">
                            <a:latin typeface="Cambria Math" panose="02040503050406030204" pitchFamily="18" charset="0"/>
                            <a:ea typeface="+mj-ea"/>
                          </a:rPr>
                          <m:t>1</m:t>
                        </m:r>
                      </m:num>
                      <m:den>
                        <m:r>
                          <a:rPr lang="en-US" altLang="zh-CN" sz="2000" b="0" i="1" smtClean="0">
                            <a:latin typeface="Cambria Math" panose="02040503050406030204" pitchFamily="18" charset="0"/>
                            <a:ea typeface="+mj-ea"/>
                          </a:rPr>
                          <m:t>2</m:t>
                        </m:r>
                      </m:den>
                    </m:f>
                    <m:sSup>
                      <m:sSupPr>
                        <m:ctrlPr>
                          <a:rPr lang="en-US" altLang="zh-CN" sz="2000" i="1" smtClean="0">
                            <a:latin typeface="Cambria Math" panose="02040503050406030204" pitchFamily="18" charset="0"/>
                            <a:ea typeface="+mj-ea"/>
                          </a:rPr>
                        </m:ctrlPr>
                      </m:sSupPr>
                      <m:e>
                        <m:r>
                          <a:rPr lang="en-US" altLang="zh-CN" sz="2000" b="0" i="1" smtClean="0">
                            <a:latin typeface="Cambria Math" panose="02040503050406030204" pitchFamily="18" charset="0"/>
                            <a:ea typeface="+mj-ea"/>
                          </a:rPr>
                          <m:t>𝑥</m:t>
                        </m:r>
                      </m:e>
                      <m:sup>
                        <m:r>
                          <a:rPr lang="en-US" altLang="zh-CN" sz="2000" b="0" i="1" smtClean="0">
                            <a:latin typeface="Cambria Math" panose="02040503050406030204" pitchFamily="18" charset="0"/>
                            <a:ea typeface="+mj-ea"/>
                          </a:rPr>
                          <m:t>(1)</m:t>
                        </m:r>
                      </m:sup>
                    </m:sSup>
                    <m:r>
                      <a:rPr lang="en-US" altLang="zh-CN" sz="2000" b="0" i="1" smtClean="0">
                        <a:latin typeface="Cambria Math" panose="02040503050406030204" pitchFamily="18" charset="0"/>
                        <a:ea typeface="+mj-ea"/>
                      </a:rPr>
                      <m:t>+</m:t>
                    </m:r>
                  </m:oMath>
                </a14:m>
                <a:r>
                  <a:rPr lang="en-US" altLang="zh-CN" sz="2000" dirty="0">
                    <a:latin typeface="+mj-ea"/>
                    <a:ea typeface="+mj-ea"/>
                  </a:rPr>
                  <a:t> </a:t>
                </a:r>
                <a14:m>
                  <m:oMath xmlns:m="http://schemas.openxmlformats.org/officeDocument/2006/math">
                    <m:f>
                      <m:fPr>
                        <m:ctrlPr>
                          <a:rPr lang="en-US" altLang="zh-CN" sz="2000" i="1">
                            <a:latin typeface="Cambria Math" panose="02040503050406030204" pitchFamily="18" charset="0"/>
                            <a:ea typeface="+mj-ea"/>
                          </a:rPr>
                        </m:ctrlPr>
                      </m:fPr>
                      <m:num>
                        <m:r>
                          <a:rPr lang="en-US" altLang="zh-CN" sz="2000" i="1">
                            <a:latin typeface="Cambria Math" panose="02040503050406030204" pitchFamily="18" charset="0"/>
                            <a:ea typeface="+mj-ea"/>
                          </a:rPr>
                          <m:t>1</m:t>
                        </m:r>
                      </m:num>
                      <m:den>
                        <m:r>
                          <a:rPr lang="en-US" altLang="zh-CN" sz="2000" i="1">
                            <a:latin typeface="Cambria Math" panose="02040503050406030204" pitchFamily="18" charset="0"/>
                            <a:ea typeface="+mj-ea"/>
                          </a:rPr>
                          <m:t>2</m:t>
                        </m:r>
                      </m:den>
                    </m:f>
                    <m:sSup>
                      <m:sSupPr>
                        <m:ctrlPr>
                          <a:rPr lang="en-US" altLang="zh-CN" sz="2000" i="1">
                            <a:latin typeface="Cambria Math" panose="02040503050406030204" pitchFamily="18" charset="0"/>
                            <a:ea typeface="+mj-ea"/>
                          </a:rPr>
                        </m:ctrlPr>
                      </m:sSupPr>
                      <m:e>
                        <m:r>
                          <a:rPr lang="en-US" altLang="zh-CN" sz="2000" i="1">
                            <a:latin typeface="Cambria Math" panose="02040503050406030204" pitchFamily="18" charset="0"/>
                            <a:ea typeface="+mj-ea"/>
                          </a:rPr>
                          <m:t>𝑥</m:t>
                        </m:r>
                      </m:e>
                      <m:sup>
                        <m:r>
                          <a:rPr lang="en-US" altLang="zh-CN" sz="2000" i="1">
                            <a:latin typeface="Cambria Math" panose="02040503050406030204" pitchFamily="18" charset="0"/>
                            <a:ea typeface="+mj-ea"/>
                          </a:rPr>
                          <m:t>(</m:t>
                        </m:r>
                        <m:r>
                          <a:rPr lang="en-US" altLang="zh-CN" sz="2000" b="0" i="1" smtClean="0">
                            <a:latin typeface="Cambria Math" panose="02040503050406030204" pitchFamily="18" charset="0"/>
                            <a:ea typeface="+mj-ea"/>
                          </a:rPr>
                          <m:t>2</m:t>
                        </m:r>
                        <m:r>
                          <a:rPr lang="en-US" altLang="zh-CN" sz="2000" i="1">
                            <a:latin typeface="Cambria Math" panose="02040503050406030204" pitchFamily="18" charset="0"/>
                            <a:ea typeface="+mj-ea"/>
                          </a:rPr>
                          <m:t>)</m:t>
                        </m:r>
                      </m:sup>
                    </m:sSup>
                    <m:r>
                      <a:rPr lang="en-US" altLang="zh-CN" sz="2000" b="0" i="1" smtClean="0">
                        <a:latin typeface="Cambria Math" panose="02040503050406030204" pitchFamily="18" charset="0"/>
                        <a:ea typeface="+mj-ea"/>
                      </a:rPr>
                      <m:t>−2=0</m:t>
                    </m:r>
                  </m:oMath>
                </a14:m>
                <a:endParaRPr lang="en-US" altLang="zh-CN" sz="2000" dirty="0">
                  <a:latin typeface="+mj-ea"/>
                  <a:ea typeface="+mj-ea"/>
                </a:endParaRPr>
              </a:p>
              <a:p>
                <a:pPr>
                  <a:lnSpc>
                    <a:spcPct val="120000"/>
                  </a:lnSpc>
                </a:pPr>
                <a:r>
                  <a:rPr lang="zh-CN" altLang="en-US" sz="2000" dirty="0">
                    <a:latin typeface="+mj-ea"/>
                    <a:ea typeface="+mj-ea"/>
                  </a:rPr>
                  <a:t>其中，</a:t>
                </a:r>
                <a:r>
                  <a:rPr lang="en-US" altLang="zh-CN" sz="2000" dirty="0">
                    <a:latin typeface="+mj-ea"/>
                    <a:ea typeface="+mj-ea"/>
                  </a:rPr>
                  <a:t> </a:t>
                </a:r>
                <a14:m>
                  <m:oMath xmlns:m="http://schemas.openxmlformats.org/officeDocument/2006/math">
                    <m:sSub>
                      <m:sSubPr>
                        <m:ctrlPr>
                          <a:rPr lang="en-US" altLang="zh-CN" sz="2000" i="1" smtClean="0">
                            <a:latin typeface="Cambria Math" panose="02040503050406030204" pitchFamily="18" charset="0"/>
                            <a:ea typeface="+mj-ea"/>
                          </a:rPr>
                        </m:ctrlPr>
                      </m:sSubPr>
                      <m:e>
                        <m:r>
                          <a:rPr lang="en-US" altLang="zh-CN" sz="2000" b="0" i="1" smtClean="0">
                            <a:latin typeface="Cambria Math" panose="02040503050406030204" pitchFamily="18" charset="0"/>
                            <a:ea typeface="+mj-ea"/>
                          </a:rPr>
                          <m:t>𝑥</m:t>
                        </m:r>
                      </m:e>
                      <m:sub>
                        <m:r>
                          <a:rPr lang="en-US" altLang="zh-CN" sz="2000" b="0" i="1" smtClean="0">
                            <a:latin typeface="Cambria Math" panose="02040503050406030204" pitchFamily="18" charset="0"/>
                            <a:ea typeface="+mj-ea"/>
                          </a:rPr>
                          <m:t>1</m:t>
                        </m:r>
                      </m:sub>
                    </m:sSub>
                    <m:r>
                      <a:rPr lang="en-US" altLang="zh-CN" sz="2000" b="0" i="1" smtClean="0">
                        <a:latin typeface="Cambria Math" panose="02040503050406030204" pitchFamily="18" charset="0"/>
                        <a:ea typeface="+mj-ea"/>
                      </a:rPr>
                      <m:t>=</m:t>
                    </m:r>
                    <m:sSup>
                      <m:sSupPr>
                        <m:ctrlPr>
                          <a:rPr lang="en-US" altLang="zh-CN" sz="2000" b="0" i="1" smtClean="0">
                            <a:latin typeface="Cambria Math" panose="02040503050406030204" pitchFamily="18" charset="0"/>
                            <a:ea typeface="+mj-ea"/>
                          </a:rPr>
                        </m:ctrlPr>
                      </m:sSupPr>
                      <m:e>
                        <m:r>
                          <a:rPr lang="en-US" altLang="zh-CN" sz="2000" b="0" i="1" smtClean="0">
                            <a:latin typeface="Cambria Math" panose="02040503050406030204" pitchFamily="18" charset="0"/>
                            <a:ea typeface="+mj-ea"/>
                          </a:rPr>
                          <m:t>(3,3)</m:t>
                        </m:r>
                      </m:e>
                      <m:sup>
                        <m:r>
                          <a:rPr lang="en-US" altLang="zh-CN" sz="2000" b="0" i="1" smtClean="0">
                            <a:latin typeface="Cambria Math" panose="02040503050406030204" pitchFamily="18" charset="0"/>
                            <a:ea typeface="+mj-ea"/>
                          </a:rPr>
                          <m:t>⊺</m:t>
                        </m:r>
                      </m:sup>
                    </m:sSup>
                  </m:oMath>
                </a14:m>
                <a:r>
                  <a:rPr lang="zh-CN" altLang="en-US" sz="2000" dirty="0">
                    <a:latin typeface="+mj-ea"/>
                    <a:ea typeface="+mj-ea"/>
                  </a:rPr>
                  <a:t>与</a:t>
                </a:r>
                <a14:m>
                  <m:oMath xmlns:m="http://schemas.openxmlformats.org/officeDocument/2006/math">
                    <m:sSub>
                      <m:sSubPr>
                        <m:ctrlPr>
                          <a:rPr lang="en-US" altLang="zh-CN" sz="2000" i="1">
                            <a:latin typeface="Cambria Math" panose="02040503050406030204" pitchFamily="18" charset="0"/>
                            <a:ea typeface="+mj-ea"/>
                          </a:rPr>
                        </m:ctrlPr>
                      </m:sSubPr>
                      <m:e>
                        <m:r>
                          <a:rPr lang="en-US" altLang="zh-CN" sz="2000" i="1">
                            <a:latin typeface="Cambria Math" panose="02040503050406030204" pitchFamily="18" charset="0"/>
                            <a:ea typeface="+mj-ea"/>
                          </a:rPr>
                          <m:t>𝑥</m:t>
                        </m:r>
                      </m:e>
                      <m:sub>
                        <m:r>
                          <a:rPr lang="en-US" altLang="zh-CN" sz="2000" i="1">
                            <a:latin typeface="Cambria Math" panose="02040503050406030204" pitchFamily="18" charset="0"/>
                            <a:ea typeface="+mj-ea"/>
                          </a:rPr>
                          <m:t>3</m:t>
                        </m:r>
                      </m:sub>
                    </m:sSub>
                    <m:r>
                      <a:rPr lang="en-US" altLang="zh-CN" sz="2000" i="1">
                        <a:latin typeface="Cambria Math" panose="02040503050406030204" pitchFamily="18" charset="0"/>
                        <a:ea typeface="+mj-ea"/>
                      </a:rPr>
                      <m:t>=</m:t>
                    </m:r>
                    <m:sSup>
                      <m:sSupPr>
                        <m:ctrlPr>
                          <a:rPr lang="en-US" altLang="zh-CN" sz="2000" i="1">
                            <a:latin typeface="Cambria Math" panose="02040503050406030204" pitchFamily="18" charset="0"/>
                            <a:ea typeface="+mj-ea"/>
                          </a:rPr>
                        </m:ctrlPr>
                      </m:sSupPr>
                      <m:e>
                        <m:r>
                          <a:rPr lang="en-US" altLang="zh-CN" sz="2000" i="1">
                            <a:latin typeface="Cambria Math" panose="02040503050406030204" pitchFamily="18" charset="0"/>
                            <a:ea typeface="+mj-ea"/>
                          </a:rPr>
                          <m:t>(1,1)</m:t>
                        </m:r>
                      </m:e>
                      <m:sup>
                        <m:r>
                          <a:rPr lang="en-US" altLang="zh-CN" sz="2000" i="1">
                            <a:latin typeface="Cambria Math" panose="02040503050406030204" pitchFamily="18" charset="0"/>
                            <a:ea typeface="+mj-ea"/>
                          </a:rPr>
                          <m:t>⊺</m:t>
                        </m:r>
                      </m:sup>
                    </m:sSup>
                  </m:oMath>
                </a14:m>
                <a:r>
                  <a:rPr lang="zh-CN" altLang="en-US" sz="2000" dirty="0">
                    <a:latin typeface="+mj-ea"/>
                    <a:ea typeface="+mj-ea"/>
                  </a:rPr>
                  <a:t>为支持向量。</a:t>
                </a:r>
                <a:endParaRPr lang="en-US" altLang="zh-CN" sz="2000" dirty="0">
                  <a:latin typeface="+mj-ea"/>
                  <a:ea typeface="+mj-ea"/>
                </a:endParaRPr>
              </a:p>
              <a:p>
                <a:pPr>
                  <a:lnSpc>
                    <a:spcPct val="120000"/>
                  </a:lnSpc>
                </a:pPr>
                <a:endParaRPr lang="zh-CN" altLang="en-US" sz="2000" dirty="0">
                  <a:latin typeface="+mj-ea"/>
                  <a:ea typeface="+mj-ea"/>
                </a:endParaRPr>
              </a:p>
            </p:txBody>
          </p:sp>
        </mc:Choice>
        <mc:Fallback xmlns="">
          <p:sp>
            <p:nvSpPr>
              <p:cNvPr id="8" name="文本框 7">
                <a:extLst>
                  <a:ext uri="{FF2B5EF4-FFF2-40B4-BE49-F238E27FC236}">
                    <a16:creationId xmlns:a16="http://schemas.microsoft.com/office/drawing/2014/main" id="{417AC96E-868B-0FAB-1D62-2B8EC5129B03}"/>
                  </a:ext>
                </a:extLst>
              </p:cNvPr>
              <p:cNvSpPr txBox="1">
                <a:spLocks noRot="1" noChangeAspect="1" noMove="1" noResize="1" noEditPoints="1" noAdjustHandles="1" noChangeArrowheads="1" noChangeShapeType="1" noTextEdit="1"/>
              </p:cNvSpPr>
              <p:nvPr/>
            </p:nvSpPr>
            <p:spPr>
              <a:xfrm>
                <a:off x="603422" y="2156965"/>
                <a:ext cx="8075096" cy="4303422"/>
              </a:xfrm>
              <a:prstGeom prst="rect">
                <a:avLst/>
              </a:prstGeom>
              <a:blipFill>
                <a:blip r:embed="rId5"/>
                <a:stretch>
                  <a:fillRect l="-830" t="-1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29183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3421" y="1443405"/>
            <a:ext cx="11255203" cy="4258895"/>
          </a:xfrm>
        </p:spPr>
        <p:txBody>
          <a:bodyPr>
            <a:normAutofit/>
          </a:bodyPr>
          <a:lstStyle/>
          <a:p>
            <a:pPr algn="just">
              <a:lnSpc>
                <a:spcPct val="120000"/>
              </a:lnSpc>
            </a:pPr>
            <a:r>
              <a:rPr lang="zh-CN" altLang="en-US" sz="2400" dirty="0"/>
              <a:t>为了求解线性可分支持向量机的最优化问题，将它作为原始最优化问题，应用</a:t>
            </a:r>
            <a:r>
              <a:rPr lang="zh-CN" altLang="en-US" sz="2400" dirty="0">
                <a:solidFill>
                  <a:srgbClr val="FF0000"/>
                </a:solidFill>
              </a:rPr>
              <a:t>拉格朗日对偶性</a:t>
            </a:r>
            <a:r>
              <a:rPr lang="zh-CN" altLang="en-US" sz="2400" dirty="0"/>
              <a:t>，通过求解对偶问题</a:t>
            </a:r>
            <a:r>
              <a:rPr lang="en-US" altLang="zh-CN" sz="2400" dirty="0"/>
              <a:t>(dual problem)</a:t>
            </a:r>
            <a:r>
              <a:rPr lang="zh-CN" altLang="en-US" sz="2400" dirty="0"/>
              <a:t>得到原始问题</a:t>
            </a:r>
            <a:r>
              <a:rPr lang="en-US" altLang="zh-CN" sz="2400" dirty="0"/>
              <a:t>(primal problem)</a:t>
            </a:r>
            <a:r>
              <a:rPr lang="zh-CN" altLang="en-US" sz="2400" dirty="0"/>
              <a:t>的最优解，这就是线性可分支持向量机的对偶算法</a:t>
            </a:r>
            <a:r>
              <a:rPr lang="en-US" altLang="zh-CN" sz="2400" dirty="0"/>
              <a:t>(dual algorithm)</a:t>
            </a:r>
            <a:r>
              <a:rPr lang="zh-CN" altLang="en-US" sz="2400" dirty="0"/>
              <a:t>。</a:t>
            </a:r>
            <a:endParaRPr lang="en-US" altLang="zh-CN" sz="2400" dirty="0"/>
          </a:p>
          <a:p>
            <a:pPr>
              <a:lnSpc>
                <a:spcPct val="120000"/>
              </a:lnSpc>
            </a:pPr>
            <a:endParaRPr lang="en-US" altLang="zh-CN" sz="2400" dirty="0"/>
          </a:p>
          <a:p>
            <a:pPr>
              <a:lnSpc>
                <a:spcPct val="120000"/>
              </a:lnSpc>
            </a:pPr>
            <a:r>
              <a:rPr lang="zh-CN" altLang="en-US" sz="2400" dirty="0"/>
              <a:t>这样做的优点</a:t>
            </a:r>
            <a:r>
              <a:rPr lang="en-US" altLang="zh-CN" sz="2400" dirty="0"/>
              <a:t>:</a:t>
            </a:r>
          </a:p>
          <a:p>
            <a:pPr lvl="1">
              <a:lnSpc>
                <a:spcPct val="120000"/>
              </a:lnSpc>
              <a:buFont typeface="Wingdings" panose="05000000000000000000" pitchFamily="2" charset="2"/>
              <a:buChar char="ü"/>
            </a:pPr>
            <a:r>
              <a:rPr lang="zh-CN" altLang="en-US" sz="2400" dirty="0"/>
              <a:t>对偶问题往往更容易求解</a:t>
            </a:r>
            <a:r>
              <a:rPr lang="en-US" altLang="zh-CN" sz="2400" dirty="0"/>
              <a:t>;</a:t>
            </a:r>
          </a:p>
          <a:p>
            <a:pPr lvl="1">
              <a:lnSpc>
                <a:spcPct val="120000"/>
              </a:lnSpc>
              <a:buFont typeface="Wingdings" panose="05000000000000000000" pitchFamily="2" charset="2"/>
              <a:buChar char="ü"/>
            </a:pPr>
            <a:r>
              <a:rPr lang="zh-CN" altLang="en-US" sz="2400" dirty="0"/>
              <a:t>自然引入核函数，进而推广到非线性分类问题。</a:t>
            </a:r>
            <a:endParaRPr lang="en-US" altLang="zh-CN" sz="2400" dirty="0"/>
          </a:p>
        </p:txBody>
      </p:sp>
      <p:sp>
        <p:nvSpPr>
          <p:cNvPr id="9" name="标题 1"/>
          <p:cNvSpPr txBox="1"/>
          <p:nvPr/>
        </p:nvSpPr>
        <p:spPr>
          <a:xfrm>
            <a:off x="603422" y="-5087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70000"/>
              </a:lnSpc>
              <a:spcAft>
                <a:spcPct val="0"/>
              </a:spcAft>
            </a:pPr>
            <a:r>
              <a:rPr lang="zh-CN" altLang="en-US" sz="3300" b="1" dirty="0"/>
              <a:t>学习的对偶算法</a:t>
            </a:r>
          </a:p>
        </p:txBody>
      </p:sp>
    </p:spTree>
    <p:extLst>
      <p:ext uri="{BB962C8B-B14F-4D97-AF65-F5344CB8AC3E}">
        <p14:creationId xmlns:p14="http://schemas.microsoft.com/office/powerpoint/2010/main" val="38795100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3100" y="222250"/>
            <a:ext cx="11144250" cy="677863"/>
          </a:xfrm>
        </p:spPr>
        <p:txBody>
          <a:bodyPr/>
          <a:lstStyle/>
          <a:p>
            <a:pPr algn="l"/>
            <a:r>
              <a:rPr lang="zh-CN" altLang="en-US" sz="3200" dirty="0">
                <a:solidFill>
                  <a:schemeClr val="tx1"/>
                </a:solidFill>
              </a:rPr>
              <a:t>拉格朗日对偶性</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76300" y="1371600"/>
                <a:ext cx="10833100" cy="5410200"/>
              </a:xfrm>
            </p:spPr>
            <p:txBody>
              <a:bodyPr>
                <a:normAutofit/>
              </a:bodyPr>
              <a:lstStyle/>
              <a:p>
                <a:pPr marL="0" indent="0">
                  <a:lnSpc>
                    <a:spcPct val="150000"/>
                  </a:lnSpc>
                  <a:spcBef>
                    <a:spcPts val="1200"/>
                  </a:spcBef>
                  <a:buNone/>
                </a:pPr>
                <a:r>
                  <a:rPr lang="en-US" altLang="zh-CN" sz="2800" b="1" dirty="0"/>
                  <a:t>1.</a:t>
                </a:r>
                <a:r>
                  <a:rPr lang="zh-CN" altLang="en-US" sz="2800" b="1" dirty="0"/>
                  <a:t>原始问题</a:t>
                </a:r>
                <a:endParaRPr lang="en-US" altLang="zh-CN" sz="2800" b="1" dirty="0"/>
              </a:p>
              <a:p>
                <a:pPr marL="0" indent="0">
                  <a:lnSpc>
                    <a:spcPct val="150000"/>
                  </a:lnSpc>
                  <a:spcBef>
                    <a:spcPts val="1200"/>
                  </a:spcBef>
                  <a:buNone/>
                </a:pPr>
                <a:r>
                  <a:rPr lang="zh-CN" altLang="en-US" sz="2400" dirty="0"/>
                  <a:t>假设</a:t>
                </a:r>
                <a14:m>
                  <m:oMath xmlns:m="http://schemas.openxmlformats.org/officeDocument/2006/math">
                    <m:r>
                      <a:rPr lang="en-US" altLang="zh-CN" sz="2400" i="1">
                        <a:latin typeface="Cambria Math" panose="02040503050406030204" pitchFamily="18" charset="0"/>
                      </a:rPr>
                      <m:t>𝑓</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rPr>
                      <m:t>,  </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i="1">
                            <a:latin typeface="Cambria Math" panose="02040503050406030204" pitchFamily="18" charset="0"/>
                          </a:rPr>
                          <m:t>𝑖</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rPr>
                      <m:t>,  </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en-US" altLang="zh-CN" sz="2400" i="1">
                            <a:latin typeface="Cambria Math" panose="02040503050406030204" pitchFamily="18" charset="0"/>
                          </a:rPr>
                          <m:t>𝑗</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zh-CN" altLang="en-US" sz="2400" i="1">
                        <a:latin typeface="Cambria Math" panose="02040503050406030204" pitchFamily="18" charset="0"/>
                      </a:rPr>
                      <m:t>是</m:t>
                    </m:r>
                  </m:oMath>
                </a14:m>
                <a:r>
                  <a:rPr lang="zh-CN" altLang="en-US" sz="2400" dirty="0"/>
                  <a:t>定义在</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𝑅</m:t>
                        </m:r>
                      </m:e>
                      <m:sup>
                        <m:r>
                          <a:rPr lang="en-US" altLang="zh-CN" sz="2400" i="1">
                            <a:latin typeface="Cambria Math" panose="02040503050406030204" pitchFamily="18" charset="0"/>
                          </a:rPr>
                          <m:t>𝑛</m:t>
                        </m:r>
                      </m:sup>
                    </m:sSup>
                    <m:r>
                      <a:rPr lang="zh-CN" altLang="en-US" sz="2400" i="1">
                        <a:latin typeface="Cambria Math" panose="02040503050406030204" pitchFamily="18" charset="0"/>
                      </a:rPr>
                      <m:t>上</m:t>
                    </m:r>
                  </m:oMath>
                </a14:m>
                <a:r>
                  <a:rPr lang="zh-CN" altLang="en-US" sz="2400" dirty="0"/>
                  <a:t>的连续可微函数。考虑约束最优化问题</a:t>
                </a:r>
                <a:endParaRPr lang="en-US" altLang="zh-CN" sz="2400" dirty="0"/>
              </a:p>
              <a:p>
                <a:pPr marL="0" indent="0">
                  <a:lnSpc>
                    <a:spcPct val="150000"/>
                  </a:lnSpc>
                  <a:spcBef>
                    <a:spcPts val="1200"/>
                  </a:spcBef>
                  <a:buNone/>
                </a:pPr>
                <a14:m>
                  <m:oMathPara xmlns:m="http://schemas.openxmlformats.org/officeDocument/2006/math">
                    <m:oMathParaPr>
                      <m:jc m:val="centerGroup"/>
                    </m:oMathParaPr>
                    <m:oMath xmlns:m="http://schemas.openxmlformats.org/officeDocument/2006/math">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min</m:t>
                              </m:r>
                            </m:e>
                            <m:lim>
                              <m:r>
                                <a:rPr lang="en-US" altLang="zh-CN" sz="2400" i="1">
                                  <a:latin typeface="Cambria Math" panose="02040503050406030204" pitchFamily="18" charset="0"/>
                                </a:rPr>
                                <m:t>𝑥</m:t>
                              </m:r>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𝑅</m:t>
                                  </m:r>
                                </m:e>
                                <m:sup>
                                  <m:r>
                                    <a:rPr lang="en-US" altLang="zh-CN" sz="2400" i="1">
                                      <a:latin typeface="Cambria Math" panose="02040503050406030204" pitchFamily="18" charset="0"/>
                                      <a:ea typeface="Cambria Math" panose="02040503050406030204" pitchFamily="18" charset="0"/>
                                    </a:rPr>
                                    <m:t>𝑛</m:t>
                                  </m:r>
                                </m:sup>
                              </m:sSup>
                            </m:lim>
                          </m:limLow>
                        </m:fName>
                        <m:e>
                          <m:r>
                            <a:rPr lang="en-US" altLang="zh-CN" sz="2400" i="1">
                              <a:latin typeface="Cambria Math" panose="02040503050406030204" pitchFamily="18" charset="0"/>
                            </a:rPr>
                            <m:t>𝑓</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e>
                      </m:func>
                      <m:r>
                        <a:rPr lang="en-US" altLang="zh-CN" sz="2400" i="1">
                          <a:latin typeface="Cambria Math" panose="02040503050406030204" pitchFamily="18" charset="0"/>
                        </a:rPr>
                        <m:t>                          (</m:t>
                      </m:r>
                      <m:r>
                        <a:rPr lang="en-US" altLang="zh-CN" sz="2400" i="1">
                          <a:latin typeface="Cambria Math" panose="02040503050406030204" pitchFamily="18" charset="0"/>
                        </a:rPr>
                        <m:t>𝐶</m:t>
                      </m:r>
                      <m:r>
                        <a:rPr lang="en-US" altLang="zh-CN" sz="2400" i="1">
                          <a:latin typeface="Cambria Math" panose="02040503050406030204" pitchFamily="18" charset="0"/>
                        </a:rPr>
                        <m:t>.1)</m:t>
                      </m:r>
                    </m:oMath>
                  </m:oMathPara>
                </a14:m>
                <a:endParaRPr lang="en-US" altLang="zh-CN" sz="2400" dirty="0"/>
              </a:p>
              <a:p>
                <a:pPr marL="0" indent="0">
                  <a:lnSpc>
                    <a:spcPct val="150000"/>
                  </a:lnSpc>
                  <a:spcBef>
                    <a:spcPts val="1200"/>
                  </a:spcBef>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𝑠</m:t>
                      </m:r>
                      <m:r>
                        <a:rPr lang="en-US" altLang="zh-CN" sz="2400" i="1">
                          <a:latin typeface="Cambria Math" panose="02040503050406030204" pitchFamily="18" charset="0"/>
                        </a:rPr>
                        <m:t>.</m:t>
                      </m:r>
                      <m:r>
                        <a:rPr lang="en-US" altLang="zh-CN" sz="2400" i="1">
                          <a:latin typeface="Cambria Math" panose="02040503050406030204" pitchFamily="18" charset="0"/>
                        </a:rPr>
                        <m:t>𝑡</m:t>
                      </m:r>
                      <m:r>
                        <a:rPr lang="en-US" altLang="zh-CN" sz="2400" i="1">
                          <a:latin typeface="Cambria Math" panose="02040503050406030204" pitchFamily="18" charset="0"/>
                        </a:rPr>
                        <m:t>.   </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i="1">
                              <a:latin typeface="Cambria Math" panose="02040503050406030204" pitchFamily="18" charset="0"/>
                            </a:rPr>
                            <m:t>𝑖</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ea typeface="Cambria Math" panose="02040503050406030204" pitchFamily="18" charset="0"/>
                        </a:rPr>
                        <m:t>≤0.   </m:t>
                      </m:r>
                      <m:r>
                        <a:rPr lang="en-US" altLang="zh-CN" sz="2400" i="1">
                          <a:latin typeface="Cambria Math" panose="02040503050406030204" pitchFamily="18" charset="0"/>
                          <a:ea typeface="Cambria Math" panose="02040503050406030204" pitchFamily="18" charset="0"/>
                        </a:rPr>
                        <m:t>𝑖</m:t>
                      </m:r>
                      <m:r>
                        <a:rPr lang="en-US" altLang="zh-CN" sz="2400" i="1">
                          <a:latin typeface="Cambria Math" panose="02040503050406030204" pitchFamily="18" charset="0"/>
                          <a:ea typeface="Cambria Math" panose="02040503050406030204" pitchFamily="18" charset="0"/>
                        </a:rPr>
                        <m:t>=1,2,⋯,</m:t>
                      </m:r>
                      <m:r>
                        <a:rPr lang="en-US" altLang="zh-CN" sz="2400" i="1">
                          <a:latin typeface="Cambria Math" panose="02040503050406030204" pitchFamily="18" charset="0"/>
                          <a:ea typeface="Cambria Math" panose="02040503050406030204" pitchFamily="18" charset="0"/>
                        </a:rPr>
                        <m:t>𝑘</m:t>
                      </m:r>
                      <m:r>
                        <a:rPr lang="en-US" altLang="zh-CN" sz="2400" i="1">
                          <a:latin typeface="Cambria Math" panose="02040503050406030204" pitchFamily="18" charset="0"/>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𝐶</m:t>
                      </m:r>
                      <m:r>
                        <a:rPr lang="en-US" altLang="zh-CN" sz="2400" i="1">
                          <a:latin typeface="Cambria Math" panose="02040503050406030204" pitchFamily="18" charset="0"/>
                          <a:ea typeface="Cambria Math" panose="02040503050406030204" pitchFamily="18" charset="0"/>
                        </a:rPr>
                        <m:t>.2)</m:t>
                      </m:r>
                    </m:oMath>
                  </m:oMathPara>
                </a14:m>
                <a:endParaRPr lang="en-US" altLang="zh-CN" sz="2400" dirty="0"/>
              </a:p>
              <a:p>
                <a:pPr marL="0" indent="0">
                  <a:lnSpc>
                    <a:spcPct val="150000"/>
                  </a:lnSpc>
                  <a:spcBef>
                    <a:spcPts val="1200"/>
                  </a:spcBef>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h</m:t>
                          </m:r>
                        </m:e>
                        <m:sub>
                          <m:r>
                            <a:rPr lang="en-US" altLang="zh-CN" sz="2400" i="1">
                              <a:latin typeface="Cambria Math" panose="02040503050406030204" pitchFamily="18" charset="0"/>
                            </a:rPr>
                            <m:t>𝑗</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ea typeface="Cambria Math" panose="02040503050406030204" pitchFamily="18" charset="0"/>
                        </a:rPr>
                        <m:t>=0.   </m:t>
                      </m:r>
                      <m:r>
                        <a:rPr lang="en-US" altLang="zh-CN" sz="2400" i="1">
                          <a:latin typeface="Cambria Math" panose="02040503050406030204" pitchFamily="18" charset="0"/>
                          <a:ea typeface="Cambria Math" panose="02040503050406030204" pitchFamily="18" charset="0"/>
                        </a:rPr>
                        <m:t>𝑖</m:t>
                      </m:r>
                      <m:r>
                        <a:rPr lang="en-US" altLang="zh-CN" sz="2400" i="1">
                          <a:latin typeface="Cambria Math" panose="02040503050406030204" pitchFamily="18" charset="0"/>
                          <a:ea typeface="Cambria Math" panose="02040503050406030204" pitchFamily="18" charset="0"/>
                        </a:rPr>
                        <m:t>=1,2,⋯,</m:t>
                      </m:r>
                      <m:r>
                        <a:rPr lang="en-US" altLang="zh-CN" sz="2400" i="1">
                          <a:latin typeface="Cambria Math" panose="02040503050406030204" pitchFamily="18" charset="0"/>
                          <a:ea typeface="Cambria Math" panose="02040503050406030204" pitchFamily="18" charset="0"/>
                        </a:rPr>
                        <m:t>𝑙</m:t>
                      </m:r>
                      <m:r>
                        <a:rPr lang="en-US" altLang="zh-CN" sz="2400" i="1">
                          <a:latin typeface="Cambria Math" panose="02040503050406030204" pitchFamily="18" charset="0"/>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𝐶</m:t>
                      </m:r>
                      <m:r>
                        <a:rPr lang="en-US" altLang="zh-CN" sz="2400" i="1">
                          <a:latin typeface="Cambria Math" panose="02040503050406030204" pitchFamily="18" charset="0"/>
                          <a:ea typeface="Cambria Math" panose="02040503050406030204" pitchFamily="18" charset="0"/>
                        </a:rPr>
                        <m:t>.3)</m:t>
                      </m:r>
                    </m:oMath>
                  </m:oMathPara>
                </a14:m>
                <a:endParaRPr lang="en-US" altLang="zh-CN" sz="2400" dirty="0"/>
              </a:p>
              <a:p>
                <a:pPr marL="0" indent="0">
                  <a:lnSpc>
                    <a:spcPct val="150000"/>
                  </a:lnSpc>
                  <a:spcBef>
                    <a:spcPts val="1200"/>
                  </a:spcBef>
                  <a:buNone/>
                </a:pPr>
                <a:r>
                  <a:rPr lang="zh-CN" altLang="en-US" sz="2400" dirty="0"/>
                  <a:t>称此约束最优化问题为原始最优化问题或原始问题。</a:t>
                </a:r>
                <a:endParaRPr lang="en-US" altLang="zh-CN" sz="2400" dirty="0"/>
              </a:p>
              <a:p>
                <a:pPr marL="0" indent="0">
                  <a:lnSpc>
                    <a:spcPct val="150000"/>
                  </a:lnSpc>
                  <a:spcBef>
                    <a:spcPts val="1200"/>
                  </a:spcBef>
                  <a:buNone/>
                </a:pP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76300" y="1371600"/>
                <a:ext cx="10833100" cy="5410200"/>
              </a:xfrm>
              <a:blipFill>
                <a:blip r:embed="rId2"/>
                <a:stretch>
                  <a:fillRect l="-1182"/>
                </a:stretch>
              </a:blipFill>
            </p:spPr>
            <p:txBody>
              <a:bodyPr/>
              <a:lstStyle/>
              <a:p>
                <a:r>
                  <a:rPr lang="zh-CN" altLang="en-US">
                    <a:noFill/>
                  </a:rPr>
                  <a:t> </a:t>
                </a:r>
              </a:p>
            </p:txBody>
          </p:sp>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222250"/>
            <a:ext cx="11131550" cy="677863"/>
          </a:xfrm>
        </p:spPr>
        <p:txBody>
          <a:bodyPr/>
          <a:lstStyle/>
          <a:p>
            <a:pPr algn="l"/>
            <a:r>
              <a:rPr lang="zh-CN" altLang="en-US" dirty="0">
                <a:solidFill>
                  <a:schemeClr val="tx1"/>
                </a:solidFill>
              </a:rPr>
              <a:t>拉格朗日对偶性</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85800" y="1371600"/>
                <a:ext cx="10858500" cy="5410200"/>
              </a:xfrm>
            </p:spPr>
            <p:txBody>
              <a:bodyPr>
                <a:normAutofit/>
              </a:bodyPr>
              <a:lstStyle/>
              <a:p>
                <a:pPr marL="0" indent="0">
                  <a:lnSpc>
                    <a:spcPct val="150000"/>
                  </a:lnSpc>
                  <a:spcBef>
                    <a:spcPts val="1200"/>
                  </a:spcBef>
                  <a:buNone/>
                </a:pPr>
                <a:r>
                  <a:rPr lang="zh-CN" altLang="en-US" sz="2400" dirty="0"/>
                  <a:t>    首先，引进</a:t>
                </a:r>
                <a:r>
                  <a:rPr lang="zh-CN" altLang="en-US" sz="2400" dirty="0">
                    <a:solidFill>
                      <a:srgbClr val="FF0000"/>
                    </a:solidFill>
                  </a:rPr>
                  <a:t>广义拉格朗日函数</a:t>
                </a:r>
                <a:r>
                  <a:rPr lang="zh-CN" altLang="en-US" sz="2400" dirty="0"/>
                  <a:t>（</a:t>
                </a:r>
                <a:r>
                  <a:rPr lang="en-US" altLang="zh-CN" sz="2400" dirty="0"/>
                  <a:t>generalized Lagrange function</a:t>
                </a:r>
                <a:r>
                  <a:rPr lang="zh-CN" altLang="en-US" sz="2400" dirty="0"/>
                  <a:t>）</a:t>
                </a:r>
                <a:endParaRPr lang="en-US" altLang="zh-CN" sz="2400" dirty="0"/>
              </a:p>
              <a:p>
                <a:pPr marL="0" indent="0">
                  <a:lnSpc>
                    <a:spcPct val="150000"/>
                  </a:lnSpc>
                  <a:spcBef>
                    <a:spcPts val="1200"/>
                  </a:spcBef>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𝐿</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m:t>
                          </m:r>
                          <m:r>
                            <a:rPr lang="zh-CN" altLang="en-US" sz="2400" i="1">
                              <a:latin typeface="Cambria Math" panose="02040503050406030204" pitchFamily="18" charset="0"/>
                            </a:rPr>
                            <m:t>𝛼</m:t>
                          </m:r>
                          <m:r>
                            <a:rPr lang="en-US" altLang="zh-CN" sz="2400" i="1">
                              <a:latin typeface="Cambria Math" panose="02040503050406030204" pitchFamily="18" charset="0"/>
                            </a:rPr>
                            <m:t>,</m:t>
                          </m:r>
                          <m:r>
                            <a:rPr lang="zh-CN" altLang="en-US" sz="2400" i="1">
                              <a:latin typeface="Cambria Math" panose="02040503050406030204" pitchFamily="18" charset="0"/>
                            </a:rPr>
                            <m:t>𝛽</m:t>
                          </m:r>
                        </m:e>
                      </m:d>
                      <m:r>
                        <a:rPr lang="en-US" altLang="zh-CN" sz="2400" i="1">
                          <a:latin typeface="Cambria Math" panose="02040503050406030204" pitchFamily="18" charset="0"/>
                        </a:rPr>
                        <m:t>=</m:t>
                      </m:r>
                      <m:r>
                        <a:rPr lang="en-US" altLang="zh-CN" sz="2400" i="1">
                          <a:latin typeface="Cambria Math" panose="02040503050406030204" pitchFamily="18" charset="0"/>
                        </a:rPr>
                        <m:t>𝑓</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𝑘</m:t>
                          </m:r>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i="1">
                                  <a:latin typeface="Cambria Math" panose="02040503050406030204" pitchFamily="18" charset="0"/>
                                </a:rPr>
                                <m:t>𝑖</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e>
                      </m:nary>
                      <m:r>
                        <a:rPr lang="en-US" altLang="zh-CN" sz="2400" i="1">
                          <a:latin typeface="Cambria Math" panose="02040503050406030204" pitchFamily="18" charset="0"/>
                        </a:rPr>
                        <m:t>+</m:t>
                      </m:r>
                      <m:nary>
                        <m:naryPr>
                          <m:chr m:val="∑"/>
                          <m:ctrlPr>
                            <a:rPr lang="en-US" altLang="zh-CN" sz="2400" i="1">
                              <a:latin typeface="Cambria Math" panose="02040503050406030204" pitchFamily="18" charset="0"/>
                            </a:rPr>
                          </m:ctrlPr>
                        </m:naryPr>
                        <m:sub>
                          <m:r>
                            <a:rPr lang="en-US" altLang="zh-CN" sz="2400" i="1">
                              <a:latin typeface="Cambria Math" panose="02040503050406030204" pitchFamily="18" charset="0"/>
                            </a:rPr>
                            <m:t>𝑗</m:t>
                          </m:r>
                          <m:r>
                            <a:rPr lang="en-US" altLang="zh-CN" sz="2400" i="1">
                              <a:latin typeface="Cambria Math" panose="02040503050406030204" pitchFamily="18" charset="0"/>
                            </a:rPr>
                            <m:t>=1</m:t>
                          </m:r>
                        </m:sub>
                        <m:sup>
                          <m:r>
                            <a:rPr lang="en-US" altLang="zh-CN" sz="2400" i="1">
                              <a:latin typeface="Cambria Math" panose="02040503050406030204" pitchFamily="18" charset="0"/>
                            </a:rPr>
                            <m:t>𝑙</m:t>
                          </m:r>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𝛽</m:t>
                              </m:r>
                            </m:e>
                            <m:sub>
                              <m:r>
                                <a:rPr lang="en-US" altLang="zh-CN" sz="2400" i="1">
                                  <a:latin typeface="Cambria Math" panose="02040503050406030204" pitchFamily="18" charset="0"/>
                                </a:rPr>
                                <m:t>𝑗</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en-US" altLang="zh-CN" sz="2400" i="1">
                                  <a:latin typeface="Cambria Math" panose="02040503050406030204" pitchFamily="18" charset="0"/>
                                </a:rPr>
                                <m:t>𝑗</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e>
                      </m:nary>
                      <m:r>
                        <a:rPr lang="en-US" altLang="zh-CN" sz="2400" i="1">
                          <a:latin typeface="Cambria Math" panose="02040503050406030204" pitchFamily="18" charset="0"/>
                        </a:rPr>
                        <m:t>        (</m:t>
                      </m:r>
                      <m:r>
                        <a:rPr lang="en-US" altLang="zh-CN" sz="2400" i="1">
                          <a:latin typeface="Cambria Math" panose="02040503050406030204" pitchFamily="18" charset="0"/>
                        </a:rPr>
                        <m:t>𝐶</m:t>
                      </m:r>
                      <m:r>
                        <a:rPr lang="en-US" altLang="zh-CN" sz="2400" i="1">
                          <a:latin typeface="Cambria Math" panose="02040503050406030204" pitchFamily="18" charset="0"/>
                        </a:rPr>
                        <m:t>.4)</m:t>
                      </m:r>
                    </m:oMath>
                  </m:oMathPara>
                </a14:m>
                <a:endParaRPr lang="en-US" altLang="zh-CN" sz="2400" dirty="0"/>
              </a:p>
              <a:p>
                <a:pPr marL="0" indent="0">
                  <a:lnSpc>
                    <a:spcPct val="150000"/>
                  </a:lnSpc>
                  <a:spcBef>
                    <a:spcPts val="1200"/>
                  </a:spcBef>
                  <a:buNone/>
                </a:pPr>
                <a:r>
                  <a:rPr lang="zh-CN" altLang="en-US" sz="2400" dirty="0"/>
                  <a:t>这里，</a:t>
                </a:r>
                <a14:m>
                  <m:oMath xmlns:m="http://schemas.openxmlformats.org/officeDocument/2006/math">
                    <m:r>
                      <a:rPr lang="en-US" altLang="zh-CN" sz="2400" i="1">
                        <a:latin typeface="Cambria Math" panose="02040503050406030204" pitchFamily="18" charset="0"/>
                      </a:rPr>
                      <m:t>𝑥</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1</m:t>
                                    </m:r>
                                  </m:e>
                                </m:d>
                              </m:sup>
                            </m:sSup>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2</m:t>
                                    </m:r>
                                  </m:e>
                                </m:d>
                              </m:sup>
                            </m:sSup>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𝑥</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𝑛</m:t>
                                    </m:r>
                                  </m:e>
                                </m:d>
                              </m:sup>
                            </m:sSup>
                          </m:e>
                        </m:d>
                      </m:e>
                      <m:sup>
                        <m:r>
                          <a:rPr lang="en-US" altLang="zh-CN" sz="2400" i="1">
                            <a:latin typeface="Cambria Math" panose="02040503050406030204" pitchFamily="18" charset="0"/>
                          </a:rPr>
                          <m:t>𝑇</m:t>
                        </m:r>
                      </m:sup>
                    </m:sSup>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𝑅</m:t>
                        </m:r>
                      </m:e>
                      <m:sup>
                        <m:r>
                          <a:rPr lang="en-US" altLang="zh-CN" sz="2400" i="1">
                            <a:latin typeface="Cambria Math" panose="02040503050406030204" pitchFamily="18" charset="0"/>
                            <a:ea typeface="Cambria Math" panose="02040503050406030204" pitchFamily="18" charset="0"/>
                          </a:rPr>
                          <m:t>𝑛</m:t>
                        </m:r>
                      </m:sup>
                    </m:sSup>
                    <m:r>
                      <a:rPr lang="zh-CN" altLang="en-US"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oMath>
                </a14:m>
                <a:r>
                  <a:rPr lang="zh-CN" altLang="en-US" sz="2400" dirty="0"/>
                  <a:t>，</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𝛽</m:t>
                        </m:r>
                      </m:e>
                      <m:sub>
                        <m:r>
                          <a:rPr lang="en-US" altLang="zh-CN" sz="2400" i="1">
                            <a:latin typeface="Cambria Math" panose="02040503050406030204" pitchFamily="18" charset="0"/>
                          </a:rPr>
                          <m:t>𝑗</m:t>
                        </m:r>
                      </m:sub>
                    </m:sSub>
                  </m:oMath>
                </a14:m>
                <a:r>
                  <a:rPr lang="zh-CN" altLang="en-US" sz="2400" dirty="0"/>
                  <a:t>是</a:t>
                </a:r>
                <a:r>
                  <a:rPr lang="zh-CN" altLang="en-US" sz="2400" dirty="0">
                    <a:solidFill>
                      <a:srgbClr val="FF0000"/>
                    </a:solidFill>
                  </a:rPr>
                  <a:t>拉格朗日乘子</a:t>
                </a:r>
                <a:r>
                  <a:rPr lang="zh-CN" altLang="en-US" sz="2400" dirty="0"/>
                  <a:t>，</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≥0</m:t>
                    </m:r>
                  </m:oMath>
                </a14:m>
                <a:r>
                  <a:rPr lang="zh-CN" altLang="en-US" sz="2400" dirty="0"/>
                  <a:t>。考虑</a:t>
                </a:r>
                <a14:m>
                  <m:oMath xmlns:m="http://schemas.openxmlformats.org/officeDocument/2006/math">
                    <m:r>
                      <a:rPr lang="en-US" altLang="zh-CN" sz="2400" i="1">
                        <a:latin typeface="Cambria Math" panose="02040503050406030204" pitchFamily="18" charset="0"/>
                      </a:rPr>
                      <m:t>𝑥</m:t>
                    </m:r>
                  </m:oMath>
                </a14:m>
                <a:r>
                  <a:rPr lang="zh-CN" altLang="en-US" sz="2400" dirty="0"/>
                  <a:t>的函数：</a:t>
                </a:r>
                <a:endParaRPr lang="en-US" altLang="zh-CN" sz="2400" dirty="0"/>
              </a:p>
              <a:p>
                <a:pPr marL="0" indent="0">
                  <a:lnSpc>
                    <a:spcPct val="150000"/>
                  </a:lnSpc>
                  <a:spcBef>
                    <a:spcPts val="1200"/>
                  </a:spcBef>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i="1">
                              <a:latin typeface="Cambria Math" panose="02040503050406030204" pitchFamily="18" charset="0"/>
                            </a:rPr>
                            <m:t>𝑃</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rPr>
                        <m:t>=</m:t>
                      </m:r>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max</m:t>
                              </m:r>
                            </m:e>
                            <m:lim>
                              <m:r>
                                <a:rPr lang="zh-CN" altLang="en-US" sz="2400" i="1">
                                  <a:latin typeface="Cambria Math" panose="02040503050406030204" pitchFamily="18" charset="0"/>
                                </a:rPr>
                                <m:t>𝛼</m:t>
                              </m:r>
                              <m:r>
                                <a:rPr lang="en-US" altLang="zh-CN" sz="2400" i="1">
                                  <a:latin typeface="Cambria Math" panose="02040503050406030204" pitchFamily="18" charset="0"/>
                                </a:rPr>
                                <m:t>,</m:t>
                              </m:r>
                              <m:r>
                                <a:rPr lang="zh-CN" altLang="en-US" sz="2400" i="1">
                                  <a:latin typeface="Cambria Math" panose="02040503050406030204" pitchFamily="18" charset="0"/>
                                </a:rPr>
                                <m:t>𝛽</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≥0</m:t>
                              </m:r>
                            </m:lim>
                          </m:limLow>
                        </m:fName>
                        <m:e>
                          <m:r>
                            <a:rPr lang="en-US" altLang="zh-CN" sz="2400" i="1">
                              <a:latin typeface="Cambria Math" panose="02040503050406030204" pitchFamily="18" charset="0"/>
                            </a:rPr>
                            <m:t>𝐿</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m:t>
                              </m:r>
                              <m:r>
                                <a:rPr lang="zh-CN" altLang="en-US" sz="2400" i="1">
                                  <a:latin typeface="Cambria Math" panose="02040503050406030204" pitchFamily="18" charset="0"/>
                                </a:rPr>
                                <m:t>𝛼</m:t>
                              </m:r>
                              <m:r>
                                <a:rPr lang="en-US" altLang="zh-CN" sz="2400" i="1">
                                  <a:latin typeface="Cambria Math" panose="02040503050406030204" pitchFamily="18" charset="0"/>
                                </a:rPr>
                                <m:t>,</m:t>
                              </m:r>
                              <m:r>
                                <a:rPr lang="zh-CN" altLang="en-US" sz="2400" i="1">
                                  <a:latin typeface="Cambria Math" panose="02040503050406030204" pitchFamily="18" charset="0"/>
                                </a:rPr>
                                <m:t>𝛽</m:t>
                              </m:r>
                            </m:e>
                          </m:d>
                        </m:e>
                      </m:func>
                      <m:r>
                        <a:rPr lang="en-US" altLang="zh-CN" sz="2400" i="1">
                          <a:latin typeface="Cambria Math" panose="02040503050406030204" pitchFamily="18" charset="0"/>
                        </a:rPr>
                        <m:t>                           (</m:t>
                      </m:r>
                      <m:r>
                        <a:rPr lang="en-US" altLang="zh-CN" sz="2400" i="1">
                          <a:latin typeface="Cambria Math" panose="02040503050406030204" pitchFamily="18" charset="0"/>
                        </a:rPr>
                        <m:t>𝐶</m:t>
                      </m:r>
                      <m:r>
                        <a:rPr lang="en-US" altLang="zh-CN" sz="2400" i="1">
                          <a:latin typeface="Cambria Math" panose="02040503050406030204" pitchFamily="18" charset="0"/>
                        </a:rPr>
                        <m:t>.5)</m:t>
                      </m:r>
                    </m:oMath>
                  </m:oMathPara>
                </a14:m>
                <a:endParaRPr lang="en-US" altLang="zh-CN" sz="2400" dirty="0"/>
              </a:p>
              <a:p>
                <a:pPr marL="0" indent="0">
                  <a:lnSpc>
                    <a:spcPct val="150000"/>
                  </a:lnSpc>
                  <a:spcBef>
                    <a:spcPts val="1200"/>
                  </a:spcBef>
                  <a:buNone/>
                </a:pPr>
                <a:r>
                  <a:rPr lang="zh-CN" altLang="en-US" sz="2400" dirty="0"/>
                  <a:t>这里，下标</a:t>
                </a:r>
                <a14:m>
                  <m:oMath xmlns:m="http://schemas.openxmlformats.org/officeDocument/2006/math">
                    <m:r>
                      <a:rPr lang="en-US" altLang="zh-CN" sz="2400" i="1">
                        <a:latin typeface="Cambria Math" panose="02040503050406030204" pitchFamily="18" charset="0"/>
                      </a:rPr>
                      <m:t>𝑃</m:t>
                    </m:r>
                  </m:oMath>
                </a14:m>
                <a:r>
                  <a:rPr lang="zh-CN" altLang="en-US" sz="2400" dirty="0"/>
                  <a:t>表示</a:t>
                </a:r>
                <a:r>
                  <a:rPr lang="zh-CN" altLang="en-US" sz="2400" dirty="0">
                    <a:solidFill>
                      <a:srgbClr val="FF0000"/>
                    </a:solidFill>
                  </a:rPr>
                  <a:t>原始问题</a:t>
                </a:r>
                <a:r>
                  <a:rPr lang="zh-CN" altLang="en-US" sz="2400" dirty="0"/>
                  <a:t>。</a:t>
                </a:r>
                <a:endParaRPr lang="en-US" altLang="zh-CN" sz="2400" dirty="0"/>
              </a:p>
              <a:p>
                <a:pPr marL="0" indent="0">
                  <a:lnSpc>
                    <a:spcPct val="150000"/>
                  </a:lnSpc>
                  <a:spcBef>
                    <a:spcPts val="1200"/>
                  </a:spcBef>
                  <a:buNone/>
                </a:pPr>
                <a:endParaRPr lang="en-US" altLang="zh-CN" sz="2400" dirty="0"/>
              </a:p>
              <a:p>
                <a:pPr marL="0" indent="0">
                  <a:lnSpc>
                    <a:spcPct val="150000"/>
                  </a:lnSpc>
                  <a:spcBef>
                    <a:spcPts val="1200"/>
                  </a:spcBef>
                  <a:buNone/>
                </a:pP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85800" y="1371600"/>
                <a:ext cx="10858500" cy="5410200"/>
              </a:xfrm>
              <a:blipFill>
                <a:blip r:embed="rId2"/>
                <a:stretch>
                  <a:fillRect l="-898" r="-730"/>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a:defRPr/>
            </a:pPr>
            <a:fld id="{B6F15528-21DE-4FAA-801E-634DDDAF4B2B}" type="slidenum">
              <a:rPr lang="en-US" smtClean="0">
                <a:solidFill>
                  <a:prstClr val="black">
                    <a:tint val="75000"/>
                  </a:prstClr>
                </a:solidFill>
                <a:latin typeface="Calibri" panose="020F0502020204030204"/>
              </a:rPr>
              <a:pPr eaLnBrk="1" fontAlgn="auto" hangingPunct="1">
                <a:spcBef>
                  <a:spcPts val="0"/>
                </a:spcBef>
                <a:spcAft>
                  <a:spcPts val="0"/>
                </a:spcAft>
                <a:defRPr/>
              </a:pPr>
              <a:t>37</a:t>
            </a:fld>
            <a:endParaRPr lang="en-US" sz="1200">
              <a:solidFill>
                <a:prstClr val="black">
                  <a:tint val="75000"/>
                </a:prstClr>
              </a:solidFill>
              <a:latin typeface="Calibri" panose="020F0502020204030204"/>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22250"/>
            <a:ext cx="11207750" cy="677863"/>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algn="l"/>
            <a:r>
              <a:rPr lang="zh-CN" altLang="en-US" dirty="0">
                <a:solidFill>
                  <a:schemeClr val="tx1"/>
                </a:solidFill>
              </a:rPr>
              <a:t>拉格朗日对偶性</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00100" y="1371600"/>
                <a:ext cx="9410700" cy="5410200"/>
              </a:xfrm>
            </p:spPr>
            <p:txBody>
              <a:bodyPr>
                <a:normAutofit/>
              </a:bodyPr>
              <a:lstStyle/>
              <a:p>
                <a:pPr marL="0" indent="0">
                  <a:lnSpc>
                    <a:spcPct val="150000"/>
                  </a:lnSpc>
                  <a:spcBef>
                    <a:spcPts val="1200"/>
                  </a:spcBef>
                  <a:buNone/>
                </a:pPr>
                <a:r>
                  <a:rPr lang="zh-CN" altLang="en-US" sz="2400" dirty="0"/>
                  <a:t>问题</a:t>
                </a:r>
                <a14:m>
                  <m:oMath xmlns:m="http://schemas.openxmlformats.org/officeDocument/2006/math">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min</m:t>
                            </m:r>
                          </m:e>
                          <m:lim>
                            <m:r>
                              <a:rPr lang="en-US" altLang="zh-CN" sz="2400" i="1">
                                <a:latin typeface="Cambria Math" panose="02040503050406030204" pitchFamily="18" charset="0"/>
                              </a:rPr>
                              <m:t>𝑥</m:t>
                            </m:r>
                          </m:lim>
                        </m:limLow>
                      </m:fName>
                      <m:e>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max</m:t>
                                </m:r>
                              </m:e>
                              <m:lim>
                                <m:r>
                                  <a:rPr lang="zh-CN" altLang="en-US" sz="2400" i="1">
                                    <a:latin typeface="Cambria Math" panose="02040503050406030204" pitchFamily="18" charset="0"/>
                                  </a:rPr>
                                  <m:t>𝛼</m:t>
                                </m:r>
                                <m:r>
                                  <a:rPr lang="en-US" altLang="zh-CN" sz="2400" i="1">
                                    <a:latin typeface="Cambria Math" panose="02040503050406030204" pitchFamily="18" charset="0"/>
                                  </a:rPr>
                                  <m:t>,</m:t>
                                </m:r>
                                <m:r>
                                  <a:rPr lang="zh-CN" altLang="en-US" sz="2400" i="1">
                                    <a:latin typeface="Cambria Math" panose="02040503050406030204" pitchFamily="18" charset="0"/>
                                  </a:rPr>
                                  <m:t>𝛽</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≥0</m:t>
                                </m:r>
                              </m:lim>
                            </m:limLow>
                          </m:fName>
                          <m:e>
                            <m:r>
                              <a:rPr lang="en-US" altLang="zh-CN" sz="2400" i="1">
                                <a:latin typeface="Cambria Math" panose="02040503050406030204" pitchFamily="18" charset="0"/>
                              </a:rPr>
                              <m:t>𝐿</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m:t>
                                </m:r>
                                <m:r>
                                  <a:rPr lang="zh-CN" altLang="en-US" sz="2400" i="1">
                                    <a:latin typeface="Cambria Math" panose="02040503050406030204" pitchFamily="18" charset="0"/>
                                  </a:rPr>
                                  <m:t>𝛼</m:t>
                                </m:r>
                                <m:r>
                                  <a:rPr lang="en-US" altLang="zh-CN" sz="2400" i="1">
                                    <a:latin typeface="Cambria Math" panose="02040503050406030204" pitchFamily="18" charset="0"/>
                                  </a:rPr>
                                  <m:t>,</m:t>
                                </m:r>
                                <m:r>
                                  <a:rPr lang="zh-CN" altLang="en-US" sz="2400" i="1">
                                    <a:latin typeface="Cambria Math" panose="02040503050406030204" pitchFamily="18" charset="0"/>
                                  </a:rPr>
                                  <m:t>𝛽</m:t>
                                </m:r>
                              </m:e>
                            </m:d>
                          </m:e>
                        </m:func>
                      </m:e>
                    </m:func>
                  </m:oMath>
                </a14:m>
                <a:r>
                  <a:rPr lang="zh-CN" altLang="en-US" sz="2400" dirty="0"/>
                  <a:t>称为广义拉格朗日函数的</a:t>
                </a:r>
                <a:r>
                  <a:rPr lang="zh-CN" altLang="en-US" sz="2400" dirty="0">
                    <a:solidFill>
                      <a:srgbClr val="FF0000"/>
                    </a:solidFill>
                  </a:rPr>
                  <a:t>极小极大问题</a:t>
                </a:r>
                <a:r>
                  <a:rPr lang="zh-CN" altLang="en-US" sz="2400" dirty="0"/>
                  <a:t>。把原始最优化问题表示为广义拉格朗日函数的极小极大问题。为了方便，定义原始问题的最优值</a:t>
                </a:r>
                <a:endParaRPr lang="en-US" altLang="zh-CN" sz="2400" dirty="0"/>
              </a:p>
              <a:p>
                <a:pPr marL="0" indent="0">
                  <a:lnSpc>
                    <a:spcPct val="150000"/>
                  </a:lnSpc>
                  <a:spcBef>
                    <a:spcPts val="1200"/>
                  </a:spcBef>
                  <a:buNone/>
                </a:pPr>
                <a14:m>
                  <m:oMathPara xmlns:m="http://schemas.openxmlformats.org/officeDocument/2006/math">
                    <m:oMathParaPr>
                      <m:jc m:val="centerGroup"/>
                    </m:oMathParaPr>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𝑝</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min</m:t>
                              </m:r>
                            </m:e>
                            <m:lim>
                              <m:r>
                                <a:rPr lang="en-US" altLang="zh-CN" sz="2400" i="1">
                                  <a:latin typeface="Cambria Math" panose="02040503050406030204" pitchFamily="18" charset="0"/>
                                </a:rPr>
                                <m:t>𝑥</m:t>
                              </m:r>
                            </m:lim>
                          </m:limLow>
                        </m:fName>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i="1">
                                  <a:latin typeface="Cambria Math" panose="02040503050406030204" pitchFamily="18" charset="0"/>
                                </a:rPr>
                                <m:t>𝑃</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e>
                      </m:func>
                      <m:r>
                        <a:rPr lang="en-US" altLang="zh-CN" sz="2400" i="1">
                          <a:latin typeface="Cambria Math" panose="02040503050406030204" pitchFamily="18" charset="0"/>
                        </a:rPr>
                        <m:t>                    </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𝐶</m:t>
                          </m:r>
                          <m:r>
                            <a:rPr lang="en-US" altLang="zh-CN" sz="2400" i="1">
                              <a:latin typeface="Cambria Math" panose="02040503050406030204" pitchFamily="18" charset="0"/>
                            </a:rPr>
                            <m:t>.9</m:t>
                          </m:r>
                        </m:e>
                      </m:d>
                    </m:oMath>
                  </m:oMathPara>
                </a14:m>
                <a:endParaRPr lang="en-US" altLang="zh-CN" sz="2400" dirty="0"/>
              </a:p>
              <a:p>
                <a:pPr marL="0" indent="0">
                  <a:lnSpc>
                    <a:spcPct val="150000"/>
                  </a:lnSpc>
                  <a:spcBef>
                    <a:spcPts val="1200"/>
                  </a:spcBef>
                  <a:buNone/>
                </a:pPr>
                <a:r>
                  <a:rPr lang="zh-CN" altLang="en-US" sz="2400" dirty="0"/>
                  <a:t>称为</a:t>
                </a:r>
                <a:r>
                  <a:rPr lang="zh-CN" altLang="en-US" sz="2400" dirty="0">
                    <a:solidFill>
                      <a:srgbClr val="FF0000"/>
                    </a:solidFill>
                  </a:rPr>
                  <a:t>原始问题</a:t>
                </a:r>
                <a:r>
                  <a:rPr lang="zh-CN" altLang="en-US" sz="2400" dirty="0"/>
                  <a:t>的值。</a:t>
                </a:r>
                <a:endParaRPr lang="en-US" altLang="zh-CN" sz="2400" dirty="0"/>
              </a:p>
              <a:p>
                <a:pPr marL="0" indent="0">
                  <a:lnSpc>
                    <a:spcPct val="150000"/>
                  </a:lnSpc>
                  <a:spcBef>
                    <a:spcPts val="1200"/>
                  </a:spcBef>
                  <a:buNone/>
                </a:pP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00100" y="1371600"/>
                <a:ext cx="9410700" cy="5410200"/>
              </a:xfrm>
              <a:blipFill>
                <a:blip r:embed="rId2"/>
                <a:stretch>
                  <a:fillRect l="-972" r="-130"/>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38</a:t>
            </a:fld>
            <a:endParaRPr lang="en-US" sz="1200">
              <a:solidFill>
                <a:prstClr val="black">
                  <a:tint val="75000"/>
                </a:prstClr>
              </a:solidFill>
              <a:latin typeface="Calibri" panose="020F0502020204030204"/>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3100" y="222250"/>
            <a:ext cx="11144250" cy="677863"/>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algn="l"/>
            <a:r>
              <a:rPr lang="zh-CN" altLang="en-US" dirty="0">
                <a:solidFill>
                  <a:schemeClr val="tx1"/>
                </a:solidFill>
              </a:rPr>
              <a:t>拉格朗日对偶性</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84200" y="1371600"/>
                <a:ext cx="11233150" cy="5410200"/>
              </a:xfrm>
            </p:spPr>
            <p:txBody>
              <a:bodyPr>
                <a:normAutofit/>
              </a:bodyPr>
              <a:lstStyle/>
              <a:p>
                <a:pPr marL="0" indent="0">
                  <a:lnSpc>
                    <a:spcPct val="150000"/>
                  </a:lnSpc>
                  <a:spcBef>
                    <a:spcPts val="1200"/>
                  </a:spcBef>
                  <a:buNone/>
                </a:pPr>
                <a:r>
                  <a:rPr lang="en-US" altLang="zh-CN" sz="2800" b="1" dirty="0"/>
                  <a:t>2. </a:t>
                </a:r>
                <a:r>
                  <a:rPr lang="zh-CN" altLang="en-US" sz="2800" b="1" dirty="0"/>
                  <a:t>对偶问题</a:t>
                </a:r>
                <a:endParaRPr lang="en-US" altLang="zh-CN" sz="2800" b="1" dirty="0"/>
              </a:p>
              <a:p>
                <a:pPr marL="0" indent="0">
                  <a:lnSpc>
                    <a:spcPct val="150000"/>
                  </a:lnSpc>
                  <a:spcBef>
                    <a:spcPts val="1200"/>
                  </a:spcBef>
                  <a:buNone/>
                </a:pPr>
                <a:r>
                  <a:rPr lang="en-US" altLang="zh-CN" sz="2400" dirty="0"/>
                  <a:t>    </a:t>
                </a:r>
                <a:r>
                  <a:rPr lang="zh-CN" altLang="en-US" sz="2400" dirty="0"/>
                  <a:t>定义</a:t>
                </a:r>
                <a:endParaRPr lang="en-US" altLang="zh-CN" sz="2400" dirty="0"/>
              </a:p>
              <a:p>
                <a:pPr marL="0" indent="0">
                  <a:lnSpc>
                    <a:spcPct val="150000"/>
                  </a:lnSpc>
                  <a:spcBef>
                    <a:spcPts val="1200"/>
                  </a:spcBef>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i="1">
                              <a:latin typeface="Cambria Math" panose="02040503050406030204" pitchFamily="18" charset="0"/>
                            </a:rPr>
                            <m:t>𝐷</m:t>
                          </m:r>
                        </m:sub>
                      </m:sSub>
                      <m:d>
                        <m:dPr>
                          <m:ctrlPr>
                            <a:rPr lang="en-US" altLang="zh-CN" sz="2400" i="1">
                              <a:latin typeface="Cambria Math" panose="02040503050406030204" pitchFamily="18" charset="0"/>
                            </a:rPr>
                          </m:ctrlPr>
                        </m:dPr>
                        <m:e>
                          <m:r>
                            <a:rPr lang="zh-CN" altLang="en-US" sz="2400" i="1">
                              <a:latin typeface="Cambria Math" panose="02040503050406030204" pitchFamily="18" charset="0"/>
                            </a:rPr>
                            <m:t>𝛼</m:t>
                          </m:r>
                          <m:r>
                            <a:rPr lang="en-US" altLang="zh-CN" sz="2400" i="1">
                              <a:latin typeface="Cambria Math" panose="02040503050406030204" pitchFamily="18" charset="0"/>
                            </a:rPr>
                            <m:t>,</m:t>
                          </m:r>
                          <m:r>
                            <a:rPr lang="zh-CN" altLang="en-US" sz="2400" i="1">
                              <a:latin typeface="Cambria Math" panose="02040503050406030204" pitchFamily="18" charset="0"/>
                            </a:rPr>
                            <m:t>𝛽</m:t>
                          </m:r>
                        </m:e>
                      </m:d>
                      <m:r>
                        <a:rPr lang="en-US" altLang="zh-CN" sz="2400" i="1">
                          <a:latin typeface="Cambria Math" panose="02040503050406030204" pitchFamily="18" charset="0"/>
                        </a:rPr>
                        <m:t>=</m:t>
                      </m:r>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min</m:t>
                              </m:r>
                            </m:e>
                            <m:lim>
                              <m:r>
                                <a:rPr lang="en-US" altLang="zh-CN" sz="2400" i="1">
                                  <a:latin typeface="Cambria Math" panose="02040503050406030204" pitchFamily="18" charset="0"/>
                                </a:rPr>
                                <m:t>𝑥</m:t>
                              </m:r>
                            </m:lim>
                          </m:limLow>
                        </m:fName>
                        <m:e>
                          <m:r>
                            <a:rPr lang="en-US" altLang="zh-CN" sz="2400" i="1">
                              <a:latin typeface="Cambria Math" panose="02040503050406030204" pitchFamily="18" charset="0"/>
                            </a:rPr>
                            <m:t>𝐿</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m:t>
                              </m:r>
                              <m:r>
                                <a:rPr lang="zh-CN" altLang="en-US" sz="2400" i="1">
                                  <a:latin typeface="Cambria Math" panose="02040503050406030204" pitchFamily="18" charset="0"/>
                                </a:rPr>
                                <m:t>𝛼</m:t>
                              </m:r>
                              <m:r>
                                <a:rPr lang="en-US" altLang="zh-CN" sz="2400" i="1">
                                  <a:latin typeface="Cambria Math" panose="02040503050406030204" pitchFamily="18" charset="0"/>
                                </a:rPr>
                                <m:t>,</m:t>
                              </m:r>
                              <m:r>
                                <a:rPr lang="zh-CN" altLang="en-US" sz="2400" i="1">
                                  <a:latin typeface="Cambria Math" panose="02040503050406030204" pitchFamily="18" charset="0"/>
                                </a:rPr>
                                <m:t>𝛽</m:t>
                              </m:r>
                            </m:e>
                          </m:d>
                        </m:e>
                      </m:func>
                      <m:r>
                        <a:rPr lang="en-US" altLang="zh-CN" sz="2400" i="1">
                          <a:latin typeface="Cambria Math" panose="02040503050406030204" pitchFamily="18" charset="0"/>
                        </a:rPr>
                        <m:t>                           (</m:t>
                      </m:r>
                      <m:r>
                        <a:rPr lang="en-US" altLang="zh-CN" sz="2400" i="1">
                          <a:latin typeface="Cambria Math" panose="02040503050406030204" pitchFamily="18" charset="0"/>
                        </a:rPr>
                        <m:t>𝐶</m:t>
                      </m:r>
                      <m:r>
                        <a:rPr lang="en-US" altLang="zh-CN" sz="2400" i="1">
                          <a:latin typeface="Cambria Math" panose="02040503050406030204" pitchFamily="18" charset="0"/>
                        </a:rPr>
                        <m:t>.10)</m:t>
                      </m:r>
                    </m:oMath>
                  </m:oMathPara>
                </a14:m>
                <a:endParaRPr lang="en-US" altLang="zh-CN" sz="2400" dirty="0"/>
              </a:p>
              <a:p>
                <a:pPr marL="0" indent="0">
                  <a:lnSpc>
                    <a:spcPct val="150000"/>
                  </a:lnSpc>
                  <a:spcBef>
                    <a:spcPts val="1200"/>
                  </a:spcBef>
                  <a:buNone/>
                </a:pPr>
                <a:r>
                  <a:rPr lang="zh-CN" altLang="en-US" sz="2400" dirty="0"/>
                  <a:t>再考虑极大化</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i="1">
                            <a:latin typeface="Cambria Math" panose="02040503050406030204" pitchFamily="18" charset="0"/>
                          </a:rPr>
                          <m:t>𝐷</m:t>
                        </m:r>
                      </m:sub>
                    </m:sSub>
                    <m:d>
                      <m:dPr>
                        <m:ctrlPr>
                          <a:rPr lang="en-US" altLang="zh-CN" sz="2400" i="1">
                            <a:latin typeface="Cambria Math" panose="02040503050406030204" pitchFamily="18" charset="0"/>
                          </a:rPr>
                        </m:ctrlPr>
                      </m:dPr>
                      <m:e>
                        <m:r>
                          <a:rPr lang="zh-CN" altLang="en-US" sz="2400" i="1">
                            <a:latin typeface="Cambria Math" panose="02040503050406030204" pitchFamily="18" charset="0"/>
                          </a:rPr>
                          <m:t>𝛼</m:t>
                        </m:r>
                        <m:r>
                          <a:rPr lang="en-US" altLang="zh-CN" sz="2400" i="1">
                            <a:latin typeface="Cambria Math" panose="02040503050406030204" pitchFamily="18" charset="0"/>
                          </a:rPr>
                          <m:t>,</m:t>
                        </m:r>
                        <m:r>
                          <a:rPr lang="zh-CN" altLang="en-US" sz="2400" i="1">
                            <a:latin typeface="Cambria Math" panose="02040503050406030204" pitchFamily="18" charset="0"/>
                          </a:rPr>
                          <m:t>𝛽</m:t>
                        </m:r>
                      </m:e>
                    </m:d>
                    <m:r>
                      <a:rPr lang="en-US" altLang="zh-CN" sz="2400" i="1">
                        <a:latin typeface="Cambria Math" panose="02040503050406030204" pitchFamily="18" charset="0"/>
                      </a:rPr>
                      <m:t>=</m:t>
                    </m:r>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min</m:t>
                            </m:r>
                          </m:e>
                          <m:lim>
                            <m:r>
                              <a:rPr lang="en-US" altLang="zh-CN" sz="2400" i="1">
                                <a:latin typeface="Cambria Math" panose="02040503050406030204" pitchFamily="18" charset="0"/>
                              </a:rPr>
                              <m:t>𝑥</m:t>
                            </m:r>
                          </m:lim>
                        </m:limLow>
                      </m:fName>
                      <m:e>
                        <m:r>
                          <a:rPr lang="en-US" altLang="zh-CN" sz="2400" i="1">
                            <a:latin typeface="Cambria Math" panose="02040503050406030204" pitchFamily="18" charset="0"/>
                          </a:rPr>
                          <m:t>𝐿</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m:t>
                            </m:r>
                            <m:r>
                              <a:rPr lang="zh-CN" altLang="en-US" sz="2400" i="1">
                                <a:latin typeface="Cambria Math" panose="02040503050406030204" pitchFamily="18" charset="0"/>
                              </a:rPr>
                              <m:t>𝛼</m:t>
                            </m:r>
                            <m:r>
                              <a:rPr lang="en-US" altLang="zh-CN" sz="2400" i="1">
                                <a:latin typeface="Cambria Math" panose="02040503050406030204" pitchFamily="18" charset="0"/>
                              </a:rPr>
                              <m:t>,</m:t>
                            </m:r>
                            <m:r>
                              <a:rPr lang="zh-CN" altLang="en-US" sz="2400" i="1">
                                <a:latin typeface="Cambria Math" panose="02040503050406030204" pitchFamily="18" charset="0"/>
                              </a:rPr>
                              <m:t>𝛽</m:t>
                            </m:r>
                          </m:e>
                        </m:d>
                      </m:e>
                    </m:func>
                  </m:oMath>
                </a14:m>
                <a:r>
                  <a:rPr lang="zh-CN" altLang="en-US" sz="2400" dirty="0"/>
                  <a:t>，即</a:t>
                </a:r>
                <a:endParaRPr lang="en-US" altLang="zh-CN" sz="2400" dirty="0"/>
              </a:p>
              <a:p>
                <a:pPr marL="0" indent="0">
                  <a:lnSpc>
                    <a:spcPct val="150000"/>
                  </a:lnSpc>
                  <a:spcBef>
                    <a:spcPts val="1200"/>
                  </a:spcBef>
                  <a:buNone/>
                </a:pPr>
                <a14:m>
                  <m:oMathPara xmlns:m="http://schemas.openxmlformats.org/officeDocument/2006/math">
                    <m:oMathParaPr>
                      <m:jc m:val="centerGroup"/>
                    </m:oMathParaPr>
                    <m:oMath xmlns:m="http://schemas.openxmlformats.org/officeDocument/2006/math">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max</m:t>
                              </m:r>
                            </m:e>
                            <m:lim>
                              <m:r>
                                <a:rPr lang="zh-CN" altLang="en-US" sz="2400" i="1">
                                  <a:latin typeface="Cambria Math" panose="02040503050406030204" pitchFamily="18" charset="0"/>
                                </a:rPr>
                                <m:t>𝛼</m:t>
                              </m:r>
                              <m:r>
                                <a:rPr lang="en-US" altLang="zh-CN" sz="2400" i="1">
                                  <a:latin typeface="Cambria Math" panose="02040503050406030204" pitchFamily="18" charset="0"/>
                                </a:rPr>
                                <m:t>,</m:t>
                              </m:r>
                              <m:r>
                                <a:rPr lang="zh-CN" altLang="en-US" sz="2400" i="1">
                                  <a:latin typeface="Cambria Math" panose="02040503050406030204" pitchFamily="18" charset="0"/>
                                </a:rPr>
                                <m:t>𝛽</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≥0</m:t>
                              </m:r>
                            </m:lim>
                          </m:limLow>
                        </m:fName>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i="1">
                                  <a:latin typeface="Cambria Math" panose="02040503050406030204" pitchFamily="18" charset="0"/>
                                </a:rPr>
                                <m:t>𝐷</m:t>
                              </m:r>
                            </m:sub>
                          </m:sSub>
                          <m:d>
                            <m:dPr>
                              <m:ctrlPr>
                                <a:rPr lang="en-US" altLang="zh-CN" sz="2400" i="1">
                                  <a:latin typeface="Cambria Math" panose="02040503050406030204" pitchFamily="18" charset="0"/>
                                </a:rPr>
                              </m:ctrlPr>
                            </m:dPr>
                            <m:e>
                              <m:r>
                                <a:rPr lang="zh-CN" altLang="en-US" sz="2400" i="1">
                                  <a:latin typeface="Cambria Math" panose="02040503050406030204" pitchFamily="18" charset="0"/>
                                </a:rPr>
                                <m:t>𝛼</m:t>
                              </m:r>
                              <m:r>
                                <a:rPr lang="en-US" altLang="zh-CN" sz="2400" i="1">
                                  <a:latin typeface="Cambria Math" panose="02040503050406030204" pitchFamily="18" charset="0"/>
                                </a:rPr>
                                <m:t>,</m:t>
                              </m:r>
                              <m:r>
                                <a:rPr lang="zh-CN" altLang="en-US" sz="2400" i="1">
                                  <a:latin typeface="Cambria Math" panose="02040503050406030204" pitchFamily="18" charset="0"/>
                                </a:rPr>
                                <m:t>𝛽</m:t>
                              </m:r>
                            </m:e>
                          </m:d>
                          <m:r>
                            <a:rPr lang="en-US" altLang="zh-CN" sz="2400" i="1">
                              <a:latin typeface="Cambria Math" panose="02040503050406030204" pitchFamily="18" charset="0"/>
                            </a:rPr>
                            <m:t>=</m:t>
                          </m:r>
                        </m:e>
                      </m:func>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max</m:t>
                              </m:r>
                            </m:e>
                            <m:lim>
                              <m:r>
                                <a:rPr lang="zh-CN" altLang="en-US" sz="2400" i="1">
                                  <a:latin typeface="Cambria Math" panose="02040503050406030204" pitchFamily="18" charset="0"/>
                                </a:rPr>
                                <m:t>𝛼</m:t>
                              </m:r>
                              <m:r>
                                <a:rPr lang="en-US" altLang="zh-CN" sz="2400" i="1">
                                  <a:latin typeface="Cambria Math" panose="02040503050406030204" pitchFamily="18" charset="0"/>
                                </a:rPr>
                                <m:t>,</m:t>
                              </m:r>
                              <m:r>
                                <a:rPr lang="zh-CN" altLang="en-US" sz="2400" i="1">
                                  <a:latin typeface="Cambria Math" panose="02040503050406030204" pitchFamily="18" charset="0"/>
                                </a:rPr>
                                <m:t>𝛽</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≥0</m:t>
                              </m:r>
                            </m:lim>
                          </m:limLow>
                        </m:fName>
                        <m:e>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min</m:t>
                                  </m:r>
                                </m:e>
                                <m:lim>
                                  <m:r>
                                    <a:rPr lang="en-US" altLang="zh-CN" sz="2400" i="1">
                                      <a:latin typeface="Cambria Math" panose="02040503050406030204" pitchFamily="18" charset="0"/>
                                    </a:rPr>
                                    <m:t>𝑥</m:t>
                                  </m:r>
                                </m:lim>
                              </m:limLow>
                            </m:fName>
                            <m:e>
                              <m:r>
                                <a:rPr lang="en-US" altLang="zh-CN" sz="2400" i="1">
                                  <a:latin typeface="Cambria Math" panose="02040503050406030204" pitchFamily="18" charset="0"/>
                                </a:rPr>
                                <m:t>𝐿</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m:t>
                                  </m:r>
                                  <m:r>
                                    <a:rPr lang="zh-CN" altLang="en-US" sz="2400" i="1">
                                      <a:latin typeface="Cambria Math" panose="02040503050406030204" pitchFamily="18" charset="0"/>
                                    </a:rPr>
                                    <m:t>𝛼</m:t>
                                  </m:r>
                                  <m:r>
                                    <a:rPr lang="en-US" altLang="zh-CN" sz="2400" i="1">
                                      <a:latin typeface="Cambria Math" panose="02040503050406030204" pitchFamily="18" charset="0"/>
                                    </a:rPr>
                                    <m:t>,</m:t>
                                  </m:r>
                                  <m:r>
                                    <a:rPr lang="zh-CN" altLang="en-US" sz="2400" i="1">
                                      <a:latin typeface="Cambria Math" panose="02040503050406030204" pitchFamily="18" charset="0"/>
                                    </a:rPr>
                                    <m:t>𝛽</m:t>
                                  </m:r>
                                </m:e>
                              </m:d>
                            </m:e>
                          </m:func>
                        </m:e>
                      </m:func>
                      <m:r>
                        <a:rPr lang="en-US" altLang="zh-CN" sz="2400" i="1">
                          <a:latin typeface="Cambria Math" panose="02040503050406030204" pitchFamily="18" charset="0"/>
                        </a:rPr>
                        <m:t>        (</m:t>
                      </m:r>
                      <m:r>
                        <a:rPr lang="en-US" altLang="zh-CN" sz="2400" i="1">
                          <a:latin typeface="Cambria Math" panose="02040503050406030204" pitchFamily="18" charset="0"/>
                        </a:rPr>
                        <m:t>𝐶</m:t>
                      </m:r>
                      <m:r>
                        <a:rPr lang="en-US" altLang="zh-CN" sz="2400" i="1">
                          <a:latin typeface="Cambria Math" panose="02040503050406030204" pitchFamily="18" charset="0"/>
                        </a:rPr>
                        <m:t>.11)</m:t>
                      </m:r>
                    </m:oMath>
                  </m:oMathPara>
                </a14:m>
                <a:endParaRPr lang="en-US" altLang="zh-CN" sz="2400" dirty="0"/>
              </a:p>
              <a:p>
                <a:pPr marL="0" indent="0">
                  <a:lnSpc>
                    <a:spcPct val="150000"/>
                  </a:lnSpc>
                  <a:spcBef>
                    <a:spcPts val="1200"/>
                  </a:spcBef>
                  <a:buNone/>
                </a:pPr>
                <a:r>
                  <a:rPr lang="zh-CN" altLang="en-US" sz="2400" dirty="0"/>
                  <a:t>问题</a:t>
                </a:r>
                <a14:m>
                  <m:oMath xmlns:m="http://schemas.openxmlformats.org/officeDocument/2006/math">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max</m:t>
                            </m:r>
                          </m:e>
                          <m:lim>
                            <m:r>
                              <a:rPr lang="zh-CN" altLang="en-US" sz="2400" i="1">
                                <a:latin typeface="Cambria Math" panose="02040503050406030204" pitchFamily="18" charset="0"/>
                              </a:rPr>
                              <m:t>𝛼</m:t>
                            </m:r>
                            <m:r>
                              <a:rPr lang="en-US" altLang="zh-CN" sz="2400" i="1">
                                <a:latin typeface="Cambria Math" panose="02040503050406030204" pitchFamily="18" charset="0"/>
                              </a:rPr>
                              <m:t>,</m:t>
                            </m:r>
                            <m:r>
                              <a:rPr lang="zh-CN" altLang="en-US" sz="2400" i="1">
                                <a:latin typeface="Cambria Math" panose="02040503050406030204" pitchFamily="18" charset="0"/>
                              </a:rPr>
                              <m:t>𝛽</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≥0</m:t>
                            </m:r>
                          </m:lim>
                        </m:limLow>
                      </m:fName>
                      <m:e>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min</m:t>
                                </m:r>
                              </m:e>
                              <m:lim>
                                <m:r>
                                  <a:rPr lang="en-US" altLang="zh-CN" sz="2400" i="1">
                                    <a:latin typeface="Cambria Math" panose="02040503050406030204" pitchFamily="18" charset="0"/>
                                  </a:rPr>
                                  <m:t>𝑥</m:t>
                                </m:r>
                              </m:lim>
                            </m:limLow>
                          </m:fName>
                          <m:e>
                            <m:r>
                              <a:rPr lang="en-US" altLang="zh-CN" sz="2400" i="1">
                                <a:latin typeface="Cambria Math" panose="02040503050406030204" pitchFamily="18" charset="0"/>
                              </a:rPr>
                              <m:t>𝐿</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m:t>
                                </m:r>
                                <m:r>
                                  <a:rPr lang="zh-CN" altLang="en-US" sz="2400" i="1">
                                    <a:latin typeface="Cambria Math" panose="02040503050406030204" pitchFamily="18" charset="0"/>
                                  </a:rPr>
                                  <m:t>𝛼</m:t>
                                </m:r>
                                <m:r>
                                  <a:rPr lang="en-US" altLang="zh-CN" sz="2400" i="1">
                                    <a:latin typeface="Cambria Math" panose="02040503050406030204" pitchFamily="18" charset="0"/>
                                  </a:rPr>
                                  <m:t>,</m:t>
                                </m:r>
                                <m:r>
                                  <a:rPr lang="zh-CN" altLang="en-US" sz="2400" i="1">
                                    <a:latin typeface="Cambria Math" panose="02040503050406030204" pitchFamily="18" charset="0"/>
                                  </a:rPr>
                                  <m:t>𝛽</m:t>
                                </m:r>
                              </m:e>
                            </m:d>
                          </m:e>
                        </m:func>
                      </m:e>
                    </m:func>
                  </m:oMath>
                </a14:m>
                <a:r>
                  <a:rPr lang="zh-CN" altLang="en-US" sz="2400" dirty="0"/>
                  <a:t>称为广义拉格朗日函数的</a:t>
                </a:r>
                <a:r>
                  <a:rPr lang="zh-CN" altLang="en-US" sz="2400" dirty="0">
                    <a:solidFill>
                      <a:srgbClr val="FF0000"/>
                    </a:solidFill>
                  </a:rPr>
                  <a:t>极大极小问题</a:t>
                </a:r>
                <a:r>
                  <a:rPr lang="zh-CN" altLang="en-US" sz="2400" dirty="0"/>
                  <a:t>。</a:t>
                </a:r>
                <a:endParaRPr lang="en-US" altLang="zh-CN" sz="2400" dirty="0"/>
              </a:p>
              <a:p>
                <a:pPr marL="0" indent="0">
                  <a:lnSpc>
                    <a:spcPct val="150000"/>
                  </a:lnSpc>
                  <a:spcBef>
                    <a:spcPts val="1200"/>
                  </a:spcBef>
                  <a:buNone/>
                </a:pP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84200" y="1371600"/>
                <a:ext cx="11233150" cy="5410200"/>
              </a:xfrm>
              <a:blipFill>
                <a:blip r:embed="rId2"/>
                <a:stretch>
                  <a:fillRect l="-1139"/>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39</a:t>
            </a:fld>
            <a:endParaRPr lang="en-US" sz="1200">
              <a:solidFill>
                <a:prstClr val="black">
                  <a:tint val="75000"/>
                </a:prstClr>
              </a:solidFill>
              <a:latin typeface="Calibri" panose="020F050202020403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7700" y="222250"/>
            <a:ext cx="11169650" cy="677863"/>
          </a:xfrm>
        </p:spPr>
        <p:txBody>
          <a:bodyPr/>
          <a:lstStyle/>
          <a:p>
            <a:pPr algn="l"/>
            <a:r>
              <a:rPr lang="zh-CN" altLang="en-US" dirty="0">
                <a:solidFill>
                  <a:schemeClr val="tx1"/>
                </a:solidFill>
              </a:rPr>
              <a:t>支持向量机相关概念</a:t>
            </a:r>
            <a:endParaRPr lang="zh-CN" altLang="en-US" dirty="0"/>
          </a:p>
        </p:txBody>
      </p:sp>
      <p:sp>
        <p:nvSpPr>
          <p:cNvPr id="3" name="内容占位符 2"/>
          <p:cNvSpPr>
            <a:spLocks noGrp="1"/>
          </p:cNvSpPr>
          <p:nvPr>
            <p:ph idx="1"/>
          </p:nvPr>
        </p:nvSpPr>
        <p:spPr>
          <a:xfrm>
            <a:off x="812800" y="1371600"/>
            <a:ext cx="10553700" cy="5410200"/>
          </a:xfrm>
        </p:spPr>
        <p:txBody>
          <a:bodyPr>
            <a:normAutofit/>
          </a:bodyPr>
          <a:lstStyle/>
          <a:p>
            <a:pPr>
              <a:lnSpc>
                <a:spcPct val="120000"/>
              </a:lnSpc>
              <a:spcBef>
                <a:spcPts val="1200"/>
              </a:spcBef>
            </a:pPr>
            <a:r>
              <a:rPr lang="zh-CN" altLang="en-US" sz="2400" dirty="0"/>
              <a:t>支持向量机（</a:t>
            </a:r>
            <a:r>
              <a:rPr lang="en-US" altLang="zh-CN" sz="2400" dirty="0"/>
              <a:t>support vector machines</a:t>
            </a:r>
            <a:r>
              <a:rPr lang="zh-CN" altLang="en-US" sz="2400" dirty="0"/>
              <a:t>，</a:t>
            </a:r>
            <a:r>
              <a:rPr lang="en-US" altLang="zh-CN" sz="2400" dirty="0"/>
              <a:t>SVM</a:t>
            </a:r>
            <a:r>
              <a:rPr lang="zh-CN" altLang="en-US" sz="2400" dirty="0"/>
              <a:t>）是一种二类分类模型。</a:t>
            </a:r>
            <a:endParaRPr lang="en-US" altLang="zh-CN" sz="2400" dirty="0"/>
          </a:p>
          <a:p>
            <a:pPr>
              <a:lnSpc>
                <a:spcPct val="120000"/>
              </a:lnSpc>
              <a:spcBef>
                <a:spcPts val="1200"/>
              </a:spcBef>
            </a:pPr>
            <a:r>
              <a:rPr lang="zh-CN" altLang="en-US" sz="2400" dirty="0"/>
              <a:t>支持向量机的基本模型是定义在特征空间上的</a:t>
            </a:r>
            <a:r>
              <a:rPr lang="zh-CN" altLang="en-US" sz="2400" dirty="0">
                <a:solidFill>
                  <a:srgbClr val="FF0000"/>
                </a:solidFill>
              </a:rPr>
              <a:t>间隔最大的线性分类器</a:t>
            </a:r>
            <a:r>
              <a:rPr lang="zh-CN" altLang="en-US" sz="2400" dirty="0"/>
              <a:t>，间隔最大使它有别于感知机；支持向量机还包括</a:t>
            </a:r>
            <a:r>
              <a:rPr lang="zh-CN" altLang="en-US" sz="2400" dirty="0">
                <a:solidFill>
                  <a:srgbClr val="FF0000"/>
                </a:solidFill>
              </a:rPr>
              <a:t>核技巧</a:t>
            </a:r>
            <a:r>
              <a:rPr lang="zh-CN" altLang="en-US" sz="2400" dirty="0"/>
              <a:t>，这使它成为实质上的</a:t>
            </a:r>
            <a:r>
              <a:rPr lang="zh-CN" altLang="en-US" sz="2400" dirty="0">
                <a:solidFill>
                  <a:srgbClr val="FF0000"/>
                </a:solidFill>
              </a:rPr>
              <a:t>非线性分类器</a:t>
            </a:r>
            <a:r>
              <a:rPr lang="zh-CN" altLang="en-US" sz="2400" dirty="0"/>
              <a:t>。</a:t>
            </a:r>
            <a:endParaRPr lang="en-US" altLang="zh-CN" sz="2400" dirty="0"/>
          </a:p>
          <a:p>
            <a:pPr>
              <a:lnSpc>
                <a:spcPct val="120000"/>
              </a:lnSpc>
              <a:spcBef>
                <a:spcPts val="1200"/>
              </a:spcBef>
            </a:pPr>
            <a:r>
              <a:rPr lang="zh-CN" altLang="en-US" sz="2400" dirty="0"/>
              <a:t>支持向量机的学习策略就是</a:t>
            </a:r>
            <a:r>
              <a:rPr lang="zh-CN" altLang="en-US" sz="2400" dirty="0">
                <a:solidFill>
                  <a:srgbClr val="FF0000"/>
                </a:solidFill>
              </a:rPr>
              <a:t>间隔最大化</a:t>
            </a:r>
            <a:r>
              <a:rPr lang="zh-CN" altLang="en-US" sz="2400" dirty="0"/>
              <a:t>，可形式化为一个求解</a:t>
            </a:r>
            <a:r>
              <a:rPr lang="zh-CN" altLang="en-US" sz="2400" dirty="0">
                <a:solidFill>
                  <a:srgbClr val="FF0000"/>
                </a:solidFill>
              </a:rPr>
              <a:t>凸二次规划</a:t>
            </a:r>
            <a:r>
              <a:rPr lang="zh-CN" altLang="en-US" sz="2400" dirty="0"/>
              <a:t>（</a:t>
            </a:r>
            <a:r>
              <a:rPr lang="en-US" altLang="zh-CN" sz="2400" dirty="0"/>
              <a:t>convex quadratic programming</a:t>
            </a:r>
            <a:r>
              <a:rPr lang="zh-CN" altLang="en-US" sz="2400" dirty="0"/>
              <a:t>）的问题，也等价于正则化的</a:t>
            </a:r>
            <a:r>
              <a:rPr lang="zh-CN" altLang="en-US" sz="2400" dirty="0">
                <a:solidFill>
                  <a:srgbClr val="FF0000"/>
                </a:solidFill>
              </a:rPr>
              <a:t>合页损失函数最小化问题</a:t>
            </a:r>
            <a:r>
              <a:rPr lang="zh-CN" altLang="en-US" sz="2400" dirty="0"/>
              <a:t>。</a:t>
            </a:r>
            <a:endParaRPr lang="en-US" altLang="zh-CN" sz="2400" dirty="0"/>
          </a:p>
          <a:p>
            <a:pPr>
              <a:lnSpc>
                <a:spcPct val="120000"/>
              </a:lnSpc>
              <a:spcBef>
                <a:spcPts val="1200"/>
              </a:spcBef>
            </a:pPr>
            <a:r>
              <a:rPr lang="zh-CN" altLang="en-US" sz="2400" dirty="0"/>
              <a:t>支持向量机的学习算法是求解凸二次规划的最优化算法。</a:t>
            </a:r>
            <a:endParaRPr lang="en-US" altLang="zh-CN" sz="2400" dirty="0"/>
          </a:p>
        </p:txBody>
      </p:sp>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4</a:t>
            </a:fld>
            <a:endParaRPr lang="en-US" sz="1200">
              <a:solidFill>
                <a:prstClr val="black">
                  <a:tint val="75000"/>
                </a:prstClr>
              </a:solidFill>
              <a:latin typeface="Calibri" panose="020F0502020204030204"/>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8500" y="222250"/>
            <a:ext cx="11118850" cy="677863"/>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algn="l"/>
            <a:r>
              <a:rPr lang="zh-CN" altLang="en-US" dirty="0">
                <a:solidFill>
                  <a:schemeClr val="tx1"/>
                </a:solidFill>
              </a:rPr>
              <a:t>拉格朗日对偶性</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98500" y="1371600"/>
                <a:ext cx="10960100" cy="4648200"/>
              </a:xfrm>
            </p:spPr>
            <p:txBody>
              <a:bodyPr>
                <a:normAutofit/>
              </a:bodyPr>
              <a:lstStyle/>
              <a:p>
                <a:pPr marL="0" indent="0">
                  <a:lnSpc>
                    <a:spcPct val="150000"/>
                  </a:lnSpc>
                  <a:spcBef>
                    <a:spcPts val="1200"/>
                  </a:spcBef>
                  <a:buNone/>
                </a:pPr>
                <a:r>
                  <a:rPr lang="zh-CN" altLang="en-US" sz="2400" dirty="0"/>
                  <a:t>可以将广义拉格朗日函数的极大极小问题表示为</a:t>
                </a:r>
                <a:r>
                  <a:rPr lang="zh-CN" altLang="en-US" sz="2400" dirty="0">
                    <a:solidFill>
                      <a:srgbClr val="FF0000"/>
                    </a:solidFill>
                  </a:rPr>
                  <a:t>约束最优化问题</a:t>
                </a:r>
                <a:r>
                  <a:rPr lang="zh-CN" altLang="en-US" sz="2400" dirty="0"/>
                  <a:t>：</a:t>
                </a:r>
                <a:endParaRPr lang="en-US" altLang="zh-CN" sz="2400" dirty="0"/>
              </a:p>
              <a:p>
                <a:pPr marL="0" indent="0">
                  <a:lnSpc>
                    <a:spcPct val="150000"/>
                  </a:lnSpc>
                  <a:spcBef>
                    <a:spcPts val="1200"/>
                  </a:spcBef>
                  <a:buNone/>
                </a:pPr>
                <a14:m>
                  <m:oMathPara xmlns:m="http://schemas.openxmlformats.org/officeDocument/2006/math">
                    <m:oMathParaPr>
                      <m:jc m:val="centerGroup"/>
                    </m:oMathParaPr>
                    <m:oMath xmlns:m="http://schemas.openxmlformats.org/officeDocument/2006/math">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max</m:t>
                              </m:r>
                            </m:e>
                            <m:lim>
                              <m:r>
                                <a:rPr lang="zh-CN" altLang="en-US" sz="2400" i="1">
                                  <a:latin typeface="Cambria Math" panose="02040503050406030204" pitchFamily="18" charset="0"/>
                                </a:rPr>
                                <m:t>𝛼</m:t>
                              </m:r>
                              <m:r>
                                <a:rPr lang="en-US" altLang="zh-CN" sz="2400" i="1">
                                  <a:latin typeface="Cambria Math" panose="02040503050406030204" pitchFamily="18" charset="0"/>
                                </a:rPr>
                                <m:t>,</m:t>
                              </m:r>
                              <m:r>
                                <a:rPr lang="zh-CN" altLang="en-US" sz="2400" i="1">
                                  <a:latin typeface="Cambria Math" panose="02040503050406030204" pitchFamily="18" charset="0"/>
                                </a:rPr>
                                <m:t>𝛽</m:t>
                              </m:r>
                            </m:lim>
                          </m:limLow>
                        </m:fName>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i="1">
                                  <a:latin typeface="Cambria Math" panose="02040503050406030204" pitchFamily="18" charset="0"/>
                                </a:rPr>
                                <m:t>𝐷</m:t>
                              </m:r>
                            </m:sub>
                          </m:sSub>
                          <m:d>
                            <m:dPr>
                              <m:ctrlPr>
                                <a:rPr lang="en-US" altLang="zh-CN" sz="2400" i="1">
                                  <a:latin typeface="Cambria Math" panose="02040503050406030204" pitchFamily="18" charset="0"/>
                                </a:rPr>
                              </m:ctrlPr>
                            </m:dPr>
                            <m:e>
                              <m:r>
                                <a:rPr lang="zh-CN" altLang="en-US" sz="2400" i="1">
                                  <a:latin typeface="Cambria Math" panose="02040503050406030204" pitchFamily="18" charset="0"/>
                                </a:rPr>
                                <m:t>𝛼</m:t>
                              </m:r>
                              <m:r>
                                <a:rPr lang="en-US" altLang="zh-CN" sz="2400" i="1">
                                  <a:latin typeface="Cambria Math" panose="02040503050406030204" pitchFamily="18" charset="0"/>
                                </a:rPr>
                                <m:t>,</m:t>
                              </m:r>
                              <m:r>
                                <a:rPr lang="zh-CN" altLang="en-US" sz="2400" i="1">
                                  <a:latin typeface="Cambria Math" panose="02040503050406030204" pitchFamily="18" charset="0"/>
                                </a:rPr>
                                <m:t>𝛽</m:t>
                              </m:r>
                            </m:e>
                          </m:d>
                          <m:r>
                            <a:rPr lang="en-US" altLang="zh-CN" sz="2400" i="1">
                              <a:latin typeface="Cambria Math" panose="02040503050406030204" pitchFamily="18" charset="0"/>
                            </a:rPr>
                            <m:t>=</m:t>
                          </m:r>
                        </m:e>
                      </m:func>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max</m:t>
                              </m:r>
                            </m:e>
                            <m:lim>
                              <m:r>
                                <a:rPr lang="zh-CN" altLang="en-US" sz="2400" i="1">
                                  <a:latin typeface="Cambria Math" panose="02040503050406030204" pitchFamily="18" charset="0"/>
                                </a:rPr>
                                <m:t>𝛼</m:t>
                              </m:r>
                              <m:r>
                                <a:rPr lang="en-US" altLang="zh-CN" sz="2400" i="1">
                                  <a:latin typeface="Cambria Math" panose="02040503050406030204" pitchFamily="18" charset="0"/>
                                </a:rPr>
                                <m:t>,</m:t>
                              </m:r>
                              <m:r>
                                <a:rPr lang="zh-CN" altLang="en-US" sz="2400" i="1">
                                  <a:latin typeface="Cambria Math" panose="02040503050406030204" pitchFamily="18" charset="0"/>
                                </a:rPr>
                                <m:t>𝛽</m:t>
                              </m:r>
                            </m:lim>
                          </m:limLow>
                        </m:fName>
                        <m:e>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min</m:t>
                                  </m:r>
                                </m:e>
                                <m:lim>
                                  <m:r>
                                    <a:rPr lang="en-US" altLang="zh-CN" sz="2400" i="1">
                                      <a:latin typeface="Cambria Math" panose="02040503050406030204" pitchFamily="18" charset="0"/>
                                    </a:rPr>
                                    <m:t>𝑥</m:t>
                                  </m:r>
                                </m:lim>
                              </m:limLow>
                            </m:fName>
                            <m:e>
                              <m:r>
                                <a:rPr lang="en-US" altLang="zh-CN" sz="2400" i="1">
                                  <a:latin typeface="Cambria Math" panose="02040503050406030204" pitchFamily="18" charset="0"/>
                                </a:rPr>
                                <m:t>𝐿</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m:t>
                                  </m:r>
                                  <m:r>
                                    <a:rPr lang="zh-CN" altLang="en-US" sz="2400" i="1">
                                      <a:latin typeface="Cambria Math" panose="02040503050406030204" pitchFamily="18" charset="0"/>
                                    </a:rPr>
                                    <m:t>𝛼</m:t>
                                  </m:r>
                                  <m:r>
                                    <a:rPr lang="en-US" altLang="zh-CN" sz="2400" i="1">
                                      <a:latin typeface="Cambria Math" panose="02040503050406030204" pitchFamily="18" charset="0"/>
                                    </a:rPr>
                                    <m:t>,</m:t>
                                  </m:r>
                                  <m:r>
                                    <a:rPr lang="zh-CN" altLang="en-US" sz="2400" i="1">
                                      <a:latin typeface="Cambria Math" panose="02040503050406030204" pitchFamily="18" charset="0"/>
                                    </a:rPr>
                                    <m:t>𝛽</m:t>
                                  </m:r>
                                </m:e>
                              </m:d>
                            </m:e>
                          </m:func>
                        </m:e>
                      </m:func>
                      <m:r>
                        <a:rPr lang="en-US" altLang="zh-CN" sz="2400" i="1">
                          <a:latin typeface="Cambria Math" panose="02040503050406030204" pitchFamily="18" charset="0"/>
                        </a:rPr>
                        <m:t>        (</m:t>
                      </m:r>
                      <m:r>
                        <a:rPr lang="en-US" altLang="zh-CN" sz="2400" i="1">
                          <a:latin typeface="Cambria Math" panose="02040503050406030204" pitchFamily="18" charset="0"/>
                        </a:rPr>
                        <m:t>𝐶</m:t>
                      </m:r>
                      <m:r>
                        <a:rPr lang="en-US" altLang="zh-CN" sz="2400" i="1">
                          <a:latin typeface="Cambria Math" panose="02040503050406030204" pitchFamily="18" charset="0"/>
                        </a:rPr>
                        <m:t>.12)</m:t>
                      </m:r>
                    </m:oMath>
                  </m:oMathPara>
                </a14:m>
                <a:endParaRPr lang="en-US" altLang="zh-CN" sz="2400" dirty="0"/>
              </a:p>
              <a:p>
                <a:pPr marL="0" indent="0">
                  <a:lnSpc>
                    <a:spcPct val="150000"/>
                  </a:lnSpc>
                  <a:spcBef>
                    <a:spcPts val="1200"/>
                  </a:spcBef>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𝑠</m:t>
                      </m:r>
                      <m:r>
                        <a:rPr lang="en-US" altLang="zh-CN" sz="2400" i="1">
                          <a:latin typeface="Cambria Math" panose="02040503050406030204" pitchFamily="18" charset="0"/>
                        </a:rPr>
                        <m:t>.</m:t>
                      </m:r>
                      <m:r>
                        <a:rPr lang="en-US" altLang="zh-CN" sz="2400" i="1">
                          <a:latin typeface="Cambria Math" panose="02040503050406030204" pitchFamily="18" charset="0"/>
                        </a:rPr>
                        <m:t>𝑡</m:t>
                      </m:r>
                      <m:r>
                        <a:rPr lang="en-US" altLang="zh-CN" sz="2400" i="1">
                          <a:latin typeface="Cambria Math" panose="02040503050406030204" pitchFamily="18" charset="0"/>
                        </a:rPr>
                        <m:t>.   </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ea typeface="Cambria Math" panose="02040503050406030204" pitchFamily="18" charset="0"/>
                        </a:rPr>
                        <m:t>≥0.   </m:t>
                      </m:r>
                      <m:r>
                        <a:rPr lang="en-US" altLang="zh-CN" sz="2400" i="1">
                          <a:latin typeface="Cambria Math" panose="02040503050406030204" pitchFamily="18" charset="0"/>
                          <a:ea typeface="Cambria Math" panose="02040503050406030204" pitchFamily="18" charset="0"/>
                        </a:rPr>
                        <m:t>𝑖</m:t>
                      </m:r>
                      <m:r>
                        <a:rPr lang="en-US" altLang="zh-CN" sz="2400" i="1">
                          <a:latin typeface="Cambria Math" panose="02040503050406030204" pitchFamily="18" charset="0"/>
                          <a:ea typeface="Cambria Math" panose="02040503050406030204" pitchFamily="18" charset="0"/>
                        </a:rPr>
                        <m:t>=1,2,⋯,</m:t>
                      </m:r>
                      <m:r>
                        <a:rPr lang="en-US" altLang="zh-CN" sz="2400" i="1">
                          <a:latin typeface="Cambria Math" panose="02040503050406030204" pitchFamily="18" charset="0"/>
                          <a:ea typeface="Cambria Math" panose="02040503050406030204" pitchFamily="18" charset="0"/>
                        </a:rPr>
                        <m:t>𝑘</m:t>
                      </m:r>
                      <m:r>
                        <a:rPr lang="en-US" altLang="zh-CN" sz="2400" i="1">
                          <a:latin typeface="Cambria Math" panose="02040503050406030204" pitchFamily="18" charset="0"/>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𝐶</m:t>
                      </m:r>
                      <m:r>
                        <a:rPr lang="en-US" altLang="zh-CN" sz="2400" i="1">
                          <a:latin typeface="Cambria Math" panose="02040503050406030204" pitchFamily="18" charset="0"/>
                          <a:ea typeface="Cambria Math" panose="02040503050406030204" pitchFamily="18" charset="0"/>
                        </a:rPr>
                        <m:t>.13)</m:t>
                      </m:r>
                    </m:oMath>
                  </m:oMathPara>
                </a14:m>
                <a:endParaRPr lang="en-US" altLang="zh-CN" sz="2400" dirty="0"/>
              </a:p>
              <a:p>
                <a:pPr marL="0" indent="0">
                  <a:lnSpc>
                    <a:spcPct val="150000"/>
                  </a:lnSpc>
                  <a:spcBef>
                    <a:spcPts val="1200"/>
                  </a:spcBef>
                  <a:buNone/>
                </a:pPr>
                <a:r>
                  <a:rPr lang="zh-CN" altLang="en-US" sz="2400" dirty="0"/>
                  <a:t>称为原始问题的</a:t>
                </a:r>
                <a:r>
                  <a:rPr lang="zh-CN" altLang="en-US" sz="2400" dirty="0">
                    <a:solidFill>
                      <a:srgbClr val="FF0000"/>
                    </a:solidFill>
                  </a:rPr>
                  <a:t>对偶问题</a:t>
                </a:r>
                <a:r>
                  <a:rPr lang="zh-CN" altLang="en-US" sz="2400" dirty="0"/>
                  <a:t>。定义对偶问题的最优值</a:t>
                </a:r>
                <a:endParaRPr lang="en-US" altLang="zh-CN" sz="2400" dirty="0"/>
              </a:p>
              <a:p>
                <a:pPr marL="0" indent="0">
                  <a:lnSpc>
                    <a:spcPct val="150000"/>
                  </a:lnSpc>
                  <a:spcBef>
                    <a:spcPts val="1200"/>
                  </a:spcBef>
                  <a:buNone/>
                </a:pPr>
                <a14:m>
                  <m:oMathPara xmlns:m="http://schemas.openxmlformats.org/officeDocument/2006/math">
                    <m:oMathParaPr>
                      <m:jc m:val="centerGroup"/>
                    </m:oMathParaPr>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𝑑</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max</m:t>
                              </m:r>
                            </m:e>
                            <m:lim>
                              <m:r>
                                <a:rPr lang="zh-CN" altLang="en-US" sz="2400" i="1">
                                  <a:latin typeface="Cambria Math" panose="02040503050406030204" pitchFamily="18" charset="0"/>
                                </a:rPr>
                                <m:t>𝛼</m:t>
                              </m:r>
                              <m:r>
                                <a:rPr lang="en-US" altLang="zh-CN" sz="2400" i="1">
                                  <a:latin typeface="Cambria Math" panose="02040503050406030204" pitchFamily="18" charset="0"/>
                                </a:rPr>
                                <m:t>,</m:t>
                              </m:r>
                              <m:r>
                                <a:rPr lang="zh-CN" altLang="en-US" sz="2400" i="1">
                                  <a:latin typeface="Cambria Math" panose="02040503050406030204" pitchFamily="18" charset="0"/>
                                </a:rPr>
                                <m:t>𝛽</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≥0</m:t>
                              </m:r>
                            </m:lim>
                          </m:limLow>
                        </m:fName>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i="1">
                                  <a:latin typeface="Cambria Math" panose="02040503050406030204" pitchFamily="18" charset="0"/>
                                </a:rPr>
                                <m:t>𝐷</m:t>
                              </m:r>
                            </m:sub>
                          </m:sSub>
                          <m:d>
                            <m:dPr>
                              <m:ctrlPr>
                                <a:rPr lang="en-US" altLang="zh-CN" sz="2400" i="1">
                                  <a:latin typeface="Cambria Math" panose="02040503050406030204" pitchFamily="18" charset="0"/>
                                </a:rPr>
                              </m:ctrlPr>
                            </m:dPr>
                            <m:e>
                              <m:r>
                                <a:rPr lang="zh-CN" altLang="en-US" sz="2400" i="1">
                                  <a:latin typeface="Cambria Math" panose="02040503050406030204" pitchFamily="18" charset="0"/>
                                </a:rPr>
                                <m:t>𝛼</m:t>
                              </m:r>
                              <m:r>
                                <a:rPr lang="en-US" altLang="zh-CN" sz="2400" i="1">
                                  <a:latin typeface="Cambria Math" panose="02040503050406030204" pitchFamily="18" charset="0"/>
                                </a:rPr>
                                <m:t>,</m:t>
                              </m:r>
                              <m:r>
                                <a:rPr lang="zh-CN" altLang="en-US" sz="2400" i="1">
                                  <a:latin typeface="Cambria Math" panose="02040503050406030204" pitchFamily="18" charset="0"/>
                                </a:rPr>
                                <m:t>𝛽</m:t>
                              </m:r>
                            </m:e>
                          </m:d>
                        </m:e>
                      </m:func>
                      <m:r>
                        <a:rPr lang="en-US" altLang="zh-CN" sz="2400" i="1">
                          <a:latin typeface="Cambria Math" panose="02040503050406030204" pitchFamily="18" charset="0"/>
                        </a:rPr>
                        <m:t>               </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𝐶</m:t>
                          </m:r>
                          <m:r>
                            <a:rPr lang="en-US" altLang="zh-CN" sz="2400" i="1">
                              <a:latin typeface="Cambria Math" panose="02040503050406030204" pitchFamily="18" charset="0"/>
                            </a:rPr>
                            <m:t>.9</m:t>
                          </m:r>
                        </m:e>
                      </m:d>
                    </m:oMath>
                  </m:oMathPara>
                </a14:m>
                <a:endParaRPr lang="en-US" altLang="zh-CN" sz="2400" dirty="0"/>
              </a:p>
              <a:p>
                <a:pPr marL="0" indent="0">
                  <a:lnSpc>
                    <a:spcPct val="150000"/>
                  </a:lnSpc>
                  <a:spcBef>
                    <a:spcPts val="1200"/>
                  </a:spcBef>
                  <a:buNone/>
                </a:pPr>
                <a:r>
                  <a:rPr lang="zh-CN" altLang="en-US" sz="2400" dirty="0"/>
                  <a:t>称为对偶问题值。</a:t>
                </a: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98500" y="1371600"/>
                <a:ext cx="10960100" cy="4648200"/>
              </a:xfrm>
              <a:blipFill>
                <a:blip r:embed="rId2"/>
                <a:stretch>
                  <a:fillRect l="-890"/>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40</a:t>
            </a:fld>
            <a:endParaRPr lang="en-US" sz="1200">
              <a:solidFill>
                <a:prstClr val="black">
                  <a:tint val="75000"/>
                </a:prstClr>
              </a:solidFill>
              <a:latin typeface="Calibri" panose="020F0502020204030204"/>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08197" y="1414830"/>
                <a:ext cx="11172018" cy="5184576"/>
              </a:xfrm>
            </p:spPr>
            <p:txBody>
              <a:bodyPr>
                <a:normAutofit/>
              </a:bodyPr>
              <a:lstStyle/>
              <a:p>
                <a:pPr marL="0" indent="0">
                  <a:buNone/>
                </a:pPr>
                <a:r>
                  <a:rPr lang="zh-CN" altLang="en-US" sz="2400" dirty="0"/>
                  <a:t>首先构建拉格朗日函数。引入拉格朗日乘子 </a:t>
                </a:r>
                <a14:m>
                  <m:oMath xmlns:m="http://schemas.openxmlformats.org/officeDocument/2006/math">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𝛼</m:t>
                        </m:r>
                      </m:e>
                      <m:sub>
                        <m:r>
                          <m:rPr>
                            <m:sty m:val="p"/>
                          </m:rPr>
                          <a:rPr lang="en-US" altLang="zh-CN" sz="2400" i="1">
                            <a:latin typeface="Cambria Math" panose="02040503050406030204" pitchFamily="18" charset="0"/>
                          </a:rPr>
                          <m:t>i</m:t>
                        </m:r>
                      </m:sub>
                    </m:sSub>
                    <m:r>
                      <a:rPr lang="en-US" altLang="zh-CN" sz="2400" i="1" smtClean="0">
                        <a:latin typeface="Cambria Math" panose="02040503050406030204" pitchFamily="18" charset="0"/>
                      </a:rPr>
                      <m:t>≥</m:t>
                    </m:r>
                    <m:r>
                      <a:rPr lang="en-US" altLang="zh-CN" sz="2400" b="0" i="1" smtClean="0">
                        <a:latin typeface="Cambria Math" panose="02040503050406030204" pitchFamily="18" charset="0"/>
                      </a:rPr>
                      <m:t>0</m:t>
                    </m:r>
                  </m:oMath>
                </a14:m>
                <a:r>
                  <a:rPr lang="zh-CN" altLang="en-US" sz="2400" dirty="0"/>
                  <a:t>，定义拉格朗日函数</a:t>
                </a:r>
                <a:endParaRPr lang="en-US" altLang="zh-CN" sz="2400" dirty="0"/>
              </a:p>
              <a:p>
                <a:endParaRPr lang="en-US" altLang="zh-CN" sz="2400" dirty="0"/>
              </a:p>
              <a:p>
                <a:pPr marL="0" indent="0" algn="ctr">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𝐿</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𝑤</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𝛼</m:t>
                          </m:r>
                        </m:e>
                      </m:d>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2</m:t>
                          </m:r>
                        </m:den>
                      </m:f>
                      <m:sSup>
                        <m:sSupPr>
                          <m:ctrlPr>
                            <a:rPr lang="en-US" altLang="zh-CN" sz="2400" i="1">
                              <a:latin typeface="Cambria Math" panose="02040503050406030204" pitchFamily="18" charset="0"/>
                            </a:rPr>
                          </m:ctrlPr>
                        </m:sSupPr>
                        <m:e>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𝑤</m:t>
                              </m:r>
                            </m:e>
                          </m:d>
                        </m:e>
                        <m:sup>
                          <m:r>
                            <a:rPr lang="en-US" altLang="zh-CN" sz="2400" i="1">
                              <a:latin typeface="Cambria Math" panose="02040503050406030204" pitchFamily="18" charset="0"/>
                            </a:rPr>
                            <m:t>2</m:t>
                          </m:r>
                        </m:sup>
                      </m:sSup>
                      <m:r>
                        <a:rPr lang="en-US" altLang="zh-CN" sz="2400" b="0" i="1" smtClean="0">
                          <a:latin typeface="Cambria Math" panose="02040503050406030204" pitchFamily="18" charset="0"/>
                        </a:rPr>
                        <m:t>−</m:t>
                      </m:r>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𝑁</m:t>
                          </m:r>
                        </m:sup>
                        <m:e>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𝛼</m:t>
                              </m:r>
                            </m:e>
                            <m:sub>
                              <m:r>
                                <a:rPr lang="en-US" altLang="zh-CN" sz="2400" b="0" i="1" smtClean="0">
                                  <a:latin typeface="Cambria Math" panose="02040503050406030204" pitchFamily="18" charset="0"/>
                                </a:rPr>
                                <m:t>𝑖</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𝑤</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e>
                          </m:d>
                          <m:r>
                            <a:rPr lang="en-US" altLang="zh-CN" sz="2400" b="0" i="1" smtClean="0">
                              <a:latin typeface="Cambria Math" panose="02040503050406030204" pitchFamily="18" charset="0"/>
                            </a:rPr>
                            <m:t>+</m:t>
                          </m:r>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𝑁</m:t>
                              </m:r>
                            </m:sup>
                            <m:e>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𝛼</m:t>
                                  </m:r>
                                </m:e>
                                <m:sub>
                                  <m:r>
                                    <a:rPr lang="en-US" altLang="zh-CN" sz="2400" b="0" i="1" smtClean="0">
                                      <a:latin typeface="Cambria Math" panose="02040503050406030204" pitchFamily="18" charset="0"/>
                                    </a:rPr>
                                    <m:t>𝑖</m:t>
                                  </m:r>
                                </m:sub>
                              </m:sSub>
                            </m:e>
                          </m:nary>
                        </m:e>
                      </m:nary>
                      <m:r>
                        <a:rPr lang="en-US" altLang="zh-CN" sz="2400" b="0" i="1" smtClean="0">
                          <a:latin typeface="Cambria Math" panose="02040503050406030204" pitchFamily="18" charset="0"/>
                        </a:rPr>
                        <m:t>     (4.18)</m:t>
                      </m:r>
                    </m:oMath>
                  </m:oMathPara>
                </a14:m>
                <a:endParaRPr lang="en-US" altLang="zh-CN" sz="2400" dirty="0"/>
              </a:p>
              <a:p>
                <a:endParaRPr lang="en-US" altLang="zh-CN" sz="2400" dirty="0"/>
              </a:p>
              <a:p>
                <a:pPr marL="0" indent="0">
                  <a:buNone/>
                </a:pPr>
                <a:r>
                  <a:rPr lang="zh-CN" altLang="en-US" sz="2400" dirty="0"/>
                  <a:t>根据拉格朗日对偶性，原始问题的对偶问题是极大极小问题：</a:t>
                </a:r>
                <a:endParaRPr lang="en-US" altLang="zh-CN" sz="2400" dirty="0"/>
              </a:p>
              <a:p>
                <a:pPr marL="0" indent="0">
                  <a:buNone/>
                </a:pPr>
                <a:endParaRPr lang="en-US" altLang="zh-CN" sz="2400" dirty="0"/>
              </a:p>
              <a:p>
                <a:pPr marL="0" indent="0" algn="ctr">
                  <a:buNone/>
                </a:pPr>
                <a14:m>
                  <m:oMathPara xmlns:m="http://schemas.openxmlformats.org/officeDocument/2006/math">
                    <m:oMathParaPr>
                      <m:jc m:val="centerGroup"/>
                    </m:oMathParaPr>
                    <m:oMath xmlns:m="http://schemas.openxmlformats.org/officeDocument/2006/math">
                      <m:func>
                        <m:funcPr>
                          <m:ctrlPr>
                            <a:rPr lang="en-US" altLang="zh-CN" sz="2400" i="1" smtClean="0">
                              <a:latin typeface="Cambria Math" panose="02040503050406030204" pitchFamily="18" charset="0"/>
                            </a:rPr>
                          </m:ctrlPr>
                        </m:funcPr>
                        <m:fName>
                          <m:limLow>
                            <m:limLowPr>
                              <m:ctrlPr>
                                <a:rPr lang="en-US" altLang="zh-CN" sz="2400" i="1" smtClean="0">
                                  <a:latin typeface="Cambria Math" panose="02040503050406030204" pitchFamily="18" charset="0"/>
                                </a:rPr>
                              </m:ctrlPr>
                            </m:limLowPr>
                            <m:e>
                              <m:r>
                                <m:rPr>
                                  <m:sty m:val="p"/>
                                </m:rPr>
                                <a:rPr lang="en-US" altLang="zh-CN" sz="2400" i="0" smtClean="0">
                                  <a:latin typeface="Cambria Math" panose="02040503050406030204" pitchFamily="18" charset="0"/>
                                </a:rPr>
                                <m:t>max</m:t>
                              </m:r>
                            </m:e>
                            <m:lim>
                              <m:r>
                                <a:rPr lang="zh-CN" altLang="en-US" sz="2400" i="1" smtClean="0">
                                  <a:latin typeface="Cambria Math" panose="02040503050406030204" pitchFamily="18" charset="0"/>
                                </a:rPr>
                                <m:t>𝛼</m:t>
                              </m:r>
                            </m:lim>
                          </m:limLow>
                        </m:fName>
                        <m:e>
                          <m:func>
                            <m:funcPr>
                              <m:ctrlPr>
                                <a:rPr lang="en-US" altLang="zh-CN" sz="2400" i="1" smtClean="0">
                                  <a:latin typeface="Cambria Math" panose="02040503050406030204" pitchFamily="18" charset="0"/>
                                </a:rPr>
                              </m:ctrlPr>
                            </m:funcPr>
                            <m:fName>
                              <m:limLow>
                                <m:limLowPr>
                                  <m:ctrlPr>
                                    <a:rPr lang="en-US" altLang="zh-CN" sz="2400" i="1" smtClean="0">
                                      <a:latin typeface="Cambria Math" panose="02040503050406030204" pitchFamily="18" charset="0"/>
                                    </a:rPr>
                                  </m:ctrlPr>
                                </m:limLowPr>
                                <m:e>
                                  <m:r>
                                    <m:rPr>
                                      <m:sty m:val="p"/>
                                    </m:rPr>
                                    <a:rPr lang="en-US" altLang="zh-CN" sz="2400" i="0" smtClean="0">
                                      <a:latin typeface="Cambria Math" panose="02040503050406030204" pitchFamily="18" charset="0"/>
                                    </a:rPr>
                                    <m:t>min</m:t>
                                  </m:r>
                                </m:e>
                                <m:lim>
                                  <m:r>
                                    <a:rPr lang="en-US" altLang="zh-CN" sz="2400" b="0" i="1" smtClean="0">
                                      <a:latin typeface="Cambria Math" panose="02040503050406030204" pitchFamily="18" charset="0"/>
                                    </a:rPr>
                                    <m:t>𝑤</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lim>
                              </m:limLow>
                            </m:fName>
                            <m:e>
                              <m:r>
                                <a:rPr lang="en-US" altLang="zh-CN" sz="2400" i="1">
                                  <a:latin typeface="Cambria Math" panose="02040503050406030204" pitchFamily="18" charset="0"/>
                                </a:rPr>
                                <m:t>𝐿</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𝑤</m:t>
                                  </m:r>
                                  <m:r>
                                    <a:rPr lang="en-US" altLang="zh-CN" sz="2400" i="1">
                                      <a:latin typeface="Cambria Math" panose="02040503050406030204" pitchFamily="18" charset="0"/>
                                    </a:rPr>
                                    <m:t>,</m:t>
                                  </m:r>
                                  <m:r>
                                    <a:rPr lang="en-US" altLang="zh-CN" sz="2400" i="1">
                                      <a:latin typeface="Cambria Math" panose="02040503050406030204" pitchFamily="18" charset="0"/>
                                    </a:rPr>
                                    <m:t>𝑏</m:t>
                                  </m:r>
                                  <m:r>
                                    <a:rPr lang="en-US" altLang="zh-CN" sz="2400" i="1">
                                      <a:latin typeface="Cambria Math" panose="02040503050406030204" pitchFamily="18" charset="0"/>
                                    </a:rPr>
                                    <m:t>,</m:t>
                                  </m:r>
                                  <m:r>
                                    <a:rPr lang="zh-CN" altLang="en-US" sz="2400" i="1">
                                      <a:latin typeface="Cambria Math" panose="02040503050406030204" pitchFamily="18" charset="0"/>
                                    </a:rPr>
                                    <m:t>𝛼</m:t>
                                  </m:r>
                                </m:e>
                              </m:d>
                            </m:e>
                          </m:func>
                        </m:e>
                      </m:func>
                    </m:oMath>
                  </m:oMathPara>
                </a14:m>
                <a:endParaRPr lang="en-US" altLang="zh-CN" sz="2400" dirty="0"/>
              </a:p>
              <a:p>
                <a:endParaRPr lang="en-US" altLang="zh-CN" sz="2400" dirty="0"/>
              </a:p>
              <a:p>
                <a:pPr marL="0" indent="0">
                  <a:buNone/>
                </a:pPr>
                <a:r>
                  <a:rPr lang="zh-CN" altLang="en-US" sz="2400" dirty="0"/>
                  <a:t>为了得到对偶问题的解，需要先求</a:t>
                </a:r>
                <a:r>
                  <a:rPr lang="en-US" altLang="zh-CN" sz="2400" dirty="0"/>
                  <a:t>L</a:t>
                </a:r>
                <a:r>
                  <a:rPr lang="zh-CN" altLang="en-US" sz="2400" dirty="0"/>
                  <a:t>（</a:t>
                </a:r>
                <a:r>
                  <a:rPr lang="en-US" altLang="zh-CN" sz="2400" dirty="0" err="1"/>
                  <a:t>w,b</a:t>
                </a:r>
                <a:r>
                  <a:rPr lang="en-US" altLang="zh-CN" sz="2400" dirty="0"/>
                  <a:t>,</a:t>
                </a:r>
                <a14:m>
                  <m:oMath xmlns:m="http://schemas.openxmlformats.org/officeDocument/2006/math">
                    <m:r>
                      <a:rPr lang="zh-CN" altLang="en-US" sz="2400" i="1" smtClean="0">
                        <a:latin typeface="Cambria Math" panose="02040503050406030204" pitchFamily="18" charset="0"/>
                      </a:rPr>
                      <m:t>𝛼</m:t>
                    </m:r>
                  </m:oMath>
                </a14:m>
                <a:r>
                  <a:rPr lang="zh-CN" altLang="en-US" sz="2400" dirty="0"/>
                  <a:t>）对</a:t>
                </a:r>
                <a:r>
                  <a:rPr lang="en-US" altLang="zh-CN" sz="2400" dirty="0" err="1"/>
                  <a:t>w,b</a:t>
                </a:r>
                <a:r>
                  <a:rPr lang="zh-CN" altLang="en-US" sz="2400" dirty="0"/>
                  <a:t>的极小，再求对</a:t>
                </a:r>
                <a14:m>
                  <m:oMath xmlns:m="http://schemas.openxmlformats.org/officeDocument/2006/math">
                    <m:r>
                      <a:rPr lang="zh-CN" altLang="en-US" sz="2400" i="1">
                        <a:latin typeface="Cambria Math" panose="02040503050406030204" pitchFamily="18" charset="0"/>
                      </a:rPr>
                      <m:t>𝛼</m:t>
                    </m:r>
                  </m:oMath>
                </a14:m>
                <a:r>
                  <a:rPr lang="zh-CN" altLang="en-US" sz="2400" dirty="0"/>
                  <a:t>的极大。</a:t>
                </a:r>
                <a:endParaRPr lang="en-US" altLang="zh-CN" sz="2400" dirty="0"/>
              </a:p>
              <a:p>
                <a:pPr marL="0" indent="0">
                  <a:buNone/>
                </a:pP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08197" y="1414830"/>
                <a:ext cx="11172018" cy="5184576"/>
              </a:xfrm>
              <a:blipFill>
                <a:blip r:embed="rId3"/>
                <a:stretch>
                  <a:fillRect l="-818" t="-940"/>
                </a:stretch>
              </a:blipFill>
            </p:spPr>
            <p:txBody>
              <a:bodyPr/>
              <a:lstStyle/>
              <a:p>
                <a:r>
                  <a:rPr lang="zh-CN" altLang="en-US">
                    <a:noFill/>
                  </a:rPr>
                  <a:t> </a:t>
                </a:r>
              </a:p>
            </p:txBody>
          </p:sp>
        </mc:Fallback>
      </mc:AlternateContent>
      <p:sp>
        <p:nvSpPr>
          <p:cNvPr id="9" name="标题 1"/>
          <p:cNvSpPr txBox="1"/>
          <p:nvPr/>
        </p:nvSpPr>
        <p:spPr>
          <a:xfrm>
            <a:off x="708196" y="-50879"/>
            <a:ext cx="1041082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70000"/>
              </a:lnSpc>
              <a:spcAft>
                <a:spcPct val="0"/>
              </a:spcAft>
            </a:pPr>
            <a:r>
              <a:rPr lang="zh-CN" altLang="en-US" sz="3300" b="1" dirty="0"/>
              <a:t>学习的对偶算法</a:t>
            </a:r>
          </a:p>
        </p:txBody>
      </p:sp>
    </p:spTree>
    <p:extLst>
      <p:ext uri="{BB962C8B-B14F-4D97-AF65-F5344CB8AC3E}">
        <p14:creationId xmlns:p14="http://schemas.microsoft.com/office/powerpoint/2010/main" val="7287216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03422" y="1274683"/>
                <a:ext cx="11182178" cy="2761009"/>
              </a:xfrm>
            </p:spPr>
            <p:txBody>
              <a:bodyPr>
                <a:normAutofit/>
              </a:bodyPr>
              <a:lstStyle/>
              <a:p>
                <a:pPr marL="0" indent="0">
                  <a:buNone/>
                </a:pPr>
                <a:r>
                  <a:rPr lang="zh-CN" altLang="en-US" sz="2000" dirty="0"/>
                  <a:t>（</a:t>
                </a:r>
                <a:r>
                  <a:rPr lang="en-US" altLang="zh-CN" sz="2000" dirty="0"/>
                  <a:t>1</a:t>
                </a:r>
                <a:r>
                  <a:rPr lang="zh-CN" altLang="en-US" sz="2000" dirty="0"/>
                  <a:t>）求</a:t>
                </a:r>
                <a14:m>
                  <m:oMath xmlns:m="http://schemas.openxmlformats.org/officeDocument/2006/math">
                    <m:func>
                      <m:funcPr>
                        <m:ctrlPr>
                          <a:rPr lang="en-US" altLang="zh-CN" sz="2000" i="1" smtClean="0">
                            <a:latin typeface="Cambria Math" panose="02040503050406030204" pitchFamily="18" charset="0"/>
                          </a:rPr>
                        </m:ctrlPr>
                      </m:funcPr>
                      <m:fName>
                        <m:limLow>
                          <m:limLowPr>
                            <m:ctrlPr>
                              <a:rPr lang="en-US" altLang="zh-CN" sz="2000" i="1" smtClean="0">
                                <a:latin typeface="Cambria Math" panose="02040503050406030204" pitchFamily="18" charset="0"/>
                              </a:rPr>
                            </m:ctrlPr>
                          </m:limLowPr>
                          <m:e>
                            <m:r>
                              <m:rPr>
                                <m:sty m:val="p"/>
                              </m:rPr>
                              <a:rPr lang="en-US" altLang="zh-CN" sz="2000">
                                <a:latin typeface="Cambria Math" panose="02040503050406030204" pitchFamily="18" charset="0"/>
                              </a:rPr>
                              <m:t>min</m:t>
                            </m:r>
                          </m:e>
                          <m:lim>
                            <m:r>
                              <a:rPr lang="en-US" altLang="zh-CN" sz="2000" i="1">
                                <a:latin typeface="Cambria Math" panose="02040503050406030204" pitchFamily="18" charset="0"/>
                              </a:rPr>
                              <m:t>𝑤</m:t>
                            </m:r>
                            <m:r>
                              <a:rPr lang="en-US" altLang="zh-CN" sz="2000" i="1">
                                <a:latin typeface="Cambria Math" panose="02040503050406030204" pitchFamily="18" charset="0"/>
                              </a:rPr>
                              <m:t>,</m:t>
                            </m:r>
                            <m:r>
                              <a:rPr lang="en-US" altLang="zh-CN" sz="2000" i="1">
                                <a:latin typeface="Cambria Math" panose="02040503050406030204" pitchFamily="18" charset="0"/>
                              </a:rPr>
                              <m:t>𝑏</m:t>
                            </m:r>
                          </m:lim>
                        </m:limLow>
                      </m:fName>
                      <m:e>
                        <m:r>
                          <a:rPr lang="en-US" altLang="zh-CN" sz="2000" i="1">
                            <a:latin typeface="Cambria Math" panose="02040503050406030204" pitchFamily="18" charset="0"/>
                          </a:rPr>
                          <m:t>𝐿</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𝑤</m:t>
                            </m:r>
                            <m:r>
                              <a:rPr lang="en-US" altLang="zh-CN" sz="2000" i="1">
                                <a:latin typeface="Cambria Math" panose="02040503050406030204" pitchFamily="18" charset="0"/>
                              </a:rPr>
                              <m:t>,</m:t>
                            </m:r>
                            <m:r>
                              <a:rPr lang="en-US" altLang="zh-CN" sz="2000" i="1">
                                <a:latin typeface="Cambria Math" panose="02040503050406030204" pitchFamily="18" charset="0"/>
                              </a:rPr>
                              <m:t>𝑏</m:t>
                            </m:r>
                            <m:r>
                              <a:rPr lang="en-US" altLang="zh-CN" sz="2000" i="1">
                                <a:latin typeface="Cambria Math" panose="02040503050406030204" pitchFamily="18" charset="0"/>
                              </a:rPr>
                              <m:t>,</m:t>
                            </m:r>
                            <m:r>
                              <a:rPr lang="zh-CN" altLang="en-US" sz="2000" i="1">
                                <a:latin typeface="Cambria Math" panose="02040503050406030204" pitchFamily="18" charset="0"/>
                              </a:rPr>
                              <m:t>𝛼</m:t>
                            </m:r>
                          </m:e>
                        </m:d>
                      </m:e>
                    </m:func>
                  </m:oMath>
                </a14:m>
                <a:endParaRPr lang="en-US" altLang="zh-CN" sz="2000" dirty="0"/>
              </a:p>
              <a:p>
                <a:pPr marL="0" indent="0">
                  <a:buNone/>
                </a:pPr>
                <a:r>
                  <a:rPr lang="zh-CN" altLang="en-US" sz="2000" dirty="0"/>
                  <a:t>将拉格朗日函数</a:t>
                </a:r>
                <a14:m>
                  <m:oMath xmlns:m="http://schemas.openxmlformats.org/officeDocument/2006/math">
                    <m:r>
                      <a:rPr lang="en-US" altLang="zh-CN" sz="2000" i="1" smtClean="0">
                        <a:latin typeface="Cambria Math" panose="02040503050406030204" pitchFamily="18" charset="0"/>
                      </a:rPr>
                      <m:t>𝐿</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𝑤</m:t>
                        </m:r>
                        <m:r>
                          <a:rPr lang="en-US" altLang="zh-CN" sz="2000" i="1">
                            <a:latin typeface="Cambria Math" panose="02040503050406030204" pitchFamily="18" charset="0"/>
                          </a:rPr>
                          <m:t>,</m:t>
                        </m:r>
                        <m:r>
                          <a:rPr lang="en-US" altLang="zh-CN" sz="2000" i="1">
                            <a:latin typeface="Cambria Math" panose="02040503050406030204" pitchFamily="18" charset="0"/>
                          </a:rPr>
                          <m:t>𝑏</m:t>
                        </m:r>
                        <m:r>
                          <a:rPr lang="en-US" altLang="zh-CN" sz="2000" i="1">
                            <a:latin typeface="Cambria Math" panose="02040503050406030204" pitchFamily="18" charset="0"/>
                          </a:rPr>
                          <m:t>,</m:t>
                        </m:r>
                        <m:r>
                          <a:rPr lang="zh-CN" altLang="en-US" sz="2000" i="1">
                            <a:latin typeface="Cambria Math" panose="02040503050406030204" pitchFamily="18" charset="0"/>
                          </a:rPr>
                          <m:t>𝛼</m:t>
                        </m:r>
                      </m:e>
                    </m:d>
                  </m:oMath>
                </a14:m>
                <a:r>
                  <a:rPr lang="zh-CN" altLang="en-US" sz="2000" dirty="0"/>
                  <a:t>分别对</a:t>
                </a:r>
                <a14:m>
                  <m:oMath xmlns:m="http://schemas.openxmlformats.org/officeDocument/2006/math">
                    <m:r>
                      <a:rPr lang="en-US" altLang="zh-CN" sz="2000" i="1">
                        <a:latin typeface="Cambria Math" panose="02040503050406030204" pitchFamily="18" charset="0"/>
                      </a:rPr>
                      <m:t>𝑤</m:t>
                    </m:r>
                    <m:r>
                      <a:rPr lang="en-US" altLang="zh-CN" sz="2000" i="1">
                        <a:latin typeface="Cambria Math" panose="02040503050406030204" pitchFamily="18" charset="0"/>
                      </a:rPr>
                      <m:t>,</m:t>
                    </m:r>
                    <m:r>
                      <a:rPr lang="en-US" altLang="zh-CN" sz="2000" i="1">
                        <a:latin typeface="Cambria Math" panose="02040503050406030204" pitchFamily="18" charset="0"/>
                      </a:rPr>
                      <m:t>𝑏</m:t>
                    </m:r>
                  </m:oMath>
                </a14:m>
                <a:r>
                  <a:rPr lang="zh-CN" altLang="en-US" sz="2000" dirty="0"/>
                  <a:t>求偏导数，令其等于</a:t>
                </a:r>
                <a:r>
                  <a:rPr lang="en-US" altLang="zh-CN" sz="2000" dirty="0"/>
                  <a:t>0</a:t>
                </a:r>
                <a:r>
                  <a:rPr lang="zh-CN" altLang="en-US" sz="2000" dirty="0"/>
                  <a:t>。</a:t>
                </a:r>
                <a:endParaRPr lang="en-US" altLang="zh-CN" sz="2000" dirty="0"/>
              </a:p>
              <a:p>
                <a:pPr marL="0" indent="0" algn="ctr">
                  <a:buNone/>
                </a:pPr>
                <a14:m>
                  <m:oMath xmlns:m="http://schemas.openxmlformats.org/officeDocument/2006/math">
                    <m:sSub>
                      <m:sSubPr>
                        <m:ctrlPr>
                          <a:rPr lang="en-US" altLang="zh-CN" sz="2000" i="1" smtClean="0">
                            <a:latin typeface="Cambria Math" panose="02040503050406030204" pitchFamily="18" charset="0"/>
                          </a:rPr>
                        </m:ctrlPr>
                      </m:sSubPr>
                      <m:e>
                        <m:r>
                          <m:rPr>
                            <m:sty m:val="p"/>
                          </m:rPr>
                          <a:rPr lang="en-US" altLang="zh-CN" sz="2000" i="1" smtClean="0">
                            <a:latin typeface="Cambria Math" panose="02040503050406030204" pitchFamily="18" charset="0"/>
                          </a:rPr>
                          <m:t>∇</m:t>
                        </m:r>
                      </m:e>
                      <m:sub>
                        <m:r>
                          <a:rPr lang="en-US" altLang="zh-CN" sz="2000" b="0" i="1" smtClean="0">
                            <a:latin typeface="Cambria Math" panose="02040503050406030204" pitchFamily="18" charset="0"/>
                          </a:rPr>
                          <m:t>𝑤</m:t>
                        </m:r>
                      </m:sub>
                    </m:sSub>
                  </m:oMath>
                </a14:m>
                <a:r>
                  <a:rPr lang="en-US" altLang="zh-CN" sz="2000" dirty="0"/>
                  <a:t> </a:t>
                </a:r>
                <a14:m>
                  <m:oMath xmlns:m="http://schemas.openxmlformats.org/officeDocument/2006/math">
                    <m:r>
                      <a:rPr lang="en-US" altLang="zh-CN" sz="2000" i="1">
                        <a:latin typeface="Cambria Math" panose="02040503050406030204" pitchFamily="18" charset="0"/>
                      </a:rPr>
                      <m:t>𝐿</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𝑤</m:t>
                        </m:r>
                        <m:r>
                          <a:rPr lang="en-US" altLang="zh-CN" sz="2000" i="1">
                            <a:latin typeface="Cambria Math" panose="02040503050406030204" pitchFamily="18" charset="0"/>
                          </a:rPr>
                          <m:t>,</m:t>
                        </m:r>
                        <m:r>
                          <a:rPr lang="en-US" altLang="zh-CN" sz="2000" i="1">
                            <a:latin typeface="Cambria Math" panose="02040503050406030204" pitchFamily="18" charset="0"/>
                          </a:rPr>
                          <m:t>𝑏</m:t>
                        </m:r>
                        <m:r>
                          <a:rPr lang="en-US" altLang="zh-CN" sz="2000" i="1">
                            <a:latin typeface="Cambria Math" panose="02040503050406030204" pitchFamily="18" charset="0"/>
                          </a:rPr>
                          <m:t>,</m:t>
                        </m:r>
                        <m:r>
                          <a:rPr lang="zh-CN" altLang="en-US" sz="2000" i="1">
                            <a:latin typeface="Cambria Math" panose="02040503050406030204" pitchFamily="18" charset="0"/>
                          </a:rPr>
                          <m:t>𝛼</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𝑤</m:t>
                    </m:r>
                    <m:r>
                      <a:rPr lang="en-US" altLang="zh-CN" sz="2000" b="0" i="1" smtClean="0">
                        <a:latin typeface="Cambria Math" panose="02040503050406030204" pitchFamily="18" charset="0"/>
                      </a:rPr>
                      <m:t>−</m:t>
                    </m:r>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𝑁</m:t>
                        </m:r>
                      </m:sup>
                      <m:e>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𝛼</m:t>
                            </m:r>
                          </m:e>
                          <m:sub>
                            <m:r>
                              <a:rPr lang="en-US" altLang="zh-CN" sz="2000" i="1">
                                <a:latin typeface="Cambria Math" panose="02040503050406030204" pitchFamily="18" charset="0"/>
                              </a:rPr>
                              <m:t>𝑖</m:t>
                            </m:r>
                          </m:sub>
                        </m:sSub>
                      </m:e>
                    </m:nary>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𝑦</m:t>
                        </m:r>
                      </m:e>
                      <m:sub>
                        <m:r>
                          <a:rPr lang="en-US" altLang="zh-CN" sz="2000" b="0" i="1" smtClean="0">
                            <a:latin typeface="Cambria Math" panose="02040503050406030204" pitchFamily="18" charset="0"/>
                          </a:rPr>
                          <m:t>𝑖</m:t>
                        </m:r>
                      </m:sub>
                    </m:sSub>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=0</m:t>
                    </m:r>
                  </m:oMath>
                </a14:m>
                <a:endParaRPr lang="en-US" altLang="zh-CN" sz="2000" dirty="0"/>
              </a:p>
              <a:p>
                <a:pPr marL="0" indent="0" algn="ctr">
                  <a:buNone/>
                </a:pPr>
                <a14:m>
                  <m:oMath xmlns:m="http://schemas.openxmlformats.org/officeDocument/2006/math">
                    <m:sSub>
                      <m:sSubPr>
                        <m:ctrlPr>
                          <a:rPr lang="en-US" altLang="zh-CN" sz="2000" i="1" smtClean="0">
                            <a:latin typeface="Cambria Math" panose="02040503050406030204" pitchFamily="18" charset="0"/>
                          </a:rPr>
                        </m:ctrlPr>
                      </m:sSubPr>
                      <m:e>
                        <m:r>
                          <m:rPr>
                            <m:sty m:val="p"/>
                          </m:rPr>
                          <a:rPr lang="en-US" altLang="zh-CN" sz="2000" i="1" smtClean="0">
                            <a:latin typeface="Cambria Math" panose="02040503050406030204" pitchFamily="18" charset="0"/>
                          </a:rPr>
                          <m:t>∇</m:t>
                        </m:r>
                      </m:e>
                      <m:sub>
                        <m:r>
                          <a:rPr lang="en-US" altLang="zh-CN" sz="2000" b="0" i="1" smtClean="0">
                            <a:latin typeface="Cambria Math" panose="02040503050406030204" pitchFamily="18" charset="0"/>
                          </a:rPr>
                          <m:t>𝑏</m:t>
                        </m:r>
                      </m:sub>
                    </m:sSub>
                  </m:oMath>
                </a14:m>
                <a:r>
                  <a:rPr lang="en-US" altLang="zh-CN" sz="2000" dirty="0"/>
                  <a:t> </a:t>
                </a:r>
                <a14:m>
                  <m:oMath xmlns:m="http://schemas.openxmlformats.org/officeDocument/2006/math">
                    <m:r>
                      <a:rPr lang="en-US" altLang="zh-CN" sz="2000" i="1">
                        <a:latin typeface="Cambria Math" panose="02040503050406030204" pitchFamily="18" charset="0"/>
                      </a:rPr>
                      <m:t>𝐿</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𝑤</m:t>
                        </m:r>
                        <m:r>
                          <a:rPr lang="en-US" altLang="zh-CN" sz="2000" i="1">
                            <a:latin typeface="Cambria Math" panose="02040503050406030204" pitchFamily="18" charset="0"/>
                          </a:rPr>
                          <m:t>,</m:t>
                        </m:r>
                        <m:r>
                          <a:rPr lang="en-US" altLang="zh-CN" sz="2000" i="1">
                            <a:latin typeface="Cambria Math" panose="02040503050406030204" pitchFamily="18" charset="0"/>
                          </a:rPr>
                          <m:t>𝑏</m:t>
                        </m:r>
                        <m:r>
                          <a:rPr lang="en-US" altLang="zh-CN" sz="2000" i="1">
                            <a:latin typeface="Cambria Math" panose="02040503050406030204" pitchFamily="18" charset="0"/>
                          </a:rPr>
                          <m:t>,</m:t>
                        </m:r>
                        <m:r>
                          <a:rPr lang="zh-CN" altLang="en-US" sz="2000" i="1">
                            <a:latin typeface="Cambria Math" panose="02040503050406030204" pitchFamily="18" charset="0"/>
                          </a:rPr>
                          <m:t>𝛼</m:t>
                        </m:r>
                      </m:e>
                    </m:d>
                    <m:r>
                      <a:rPr lang="en-US" altLang="zh-CN" sz="2000" b="0" i="1" smtClean="0">
                        <a:latin typeface="Cambria Math" panose="02040503050406030204" pitchFamily="18" charset="0"/>
                      </a:rPr>
                      <m:t>=−</m:t>
                    </m:r>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𝑁</m:t>
                        </m:r>
                      </m:sup>
                      <m:e>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𝛼</m:t>
                            </m:r>
                          </m:e>
                          <m:sub>
                            <m:r>
                              <a:rPr lang="en-US" altLang="zh-CN" sz="2000" i="1">
                                <a:latin typeface="Cambria Math" panose="02040503050406030204" pitchFamily="18" charset="0"/>
                              </a:rPr>
                              <m:t>𝑖</m:t>
                            </m:r>
                          </m:sub>
                        </m:sSub>
                      </m:e>
                    </m:nary>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𝑦</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=0</m:t>
                    </m:r>
                  </m:oMath>
                </a14:m>
                <a:endParaRPr lang="en-US" altLang="zh-CN" sz="2000" dirty="0"/>
              </a:p>
              <a:p>
                <a:pPr marL="0" indent="0">
                  <a:buNone/>
                </a:pPr>
                <a:endParaRPr lang="en-US" altLang="zh-CN" sz="2000" dirty="0"/>
              </a:p>
              <a:p>
                <a:pPr marL="0" indent="0">
                  <a:buNone/>
                </a:pPr>
                <a:r>
                  <a:rPr lang="zh-CN" altLang="en-US" sz="2000" dirty="0"/>
                  <a:t>得，</a:t>
                </a:r>
                <a:r>
                  <a:rPr lang="en-US" altLang="zh-CN" sz="2000" dirty="0"/>
                  <a:t> </a:t>
                </a:r>
                <a14:m>
                  <m:oMath xmlns:m="http://schemas.openxmlformats.org/officeDocument/2006/math">
                    <m:r>
                      <m:rPr>
                        <m:sty m:val="p"/>
                      </m:rPr>
                      <a:rPr lang="en-US" altLang="zh-CN" sz="2000" b="0" i="0" smtClean="0">
                        <a:latin typeface="Cambria Math" panose="02040503050406030204" pitchFamily="18" charset="0"/>
                      </a:rPr>
                      <m:t>w</m:t>
                    </m:r>
                    <m:r>
                      <a:rPr lang="en-US" altLang="zh-CN" sz="2000" b="0" i="0" smtClean="0">
                        <a:latin typeface="Cambria Math" panose="02040503050406030204" pitchFamily="18" charset="0"/>
                      </a:rPr>
                      <m:t>=</m:t>
                    </m:r>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𝑁</m:t>
                        </m:r>
                      </m:sup>
                      <m:e>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𝛼</m:t>
                            </m:r>
                          </m:e>
                          <m:sub>
                            <m:r>
                              <a:rPr lang="en-US" altLang="zh-CN" sz="2000" i="1">
                                <a:latin typeface="Cambria Math" panose="02040503050406030204" pitchFamily="18" charset="0"/>
                              </a:rPr>
                              <m:t>𝑖</m:t>
                            </m:r>
                          </m:sub>
                        </m:sSub>
                      </m:e>
                    </m:nary>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𝑦</m:t>
                        </m:r>
                      </m:e>
                      <m:sub>
                        <m:r>
                          <a:rPr lang="en-US" altLang="zh-CN" sz="2000" b="0" i="1" smtClean="0">
                            <a:latin typeface="Cambria Math" panose="02040503050406030204" pitchFamily="18" charset="0"/>
                          </a:rPr>
                          <m:t>𝑖</m:t>
                        </m:r>
                      </m:sub>
                    </m:sSub>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     </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4.19</m:t>
                        </m:r>
                      </m:e>
                    </m:d>
                  </m:oMath>
                </a14:m>
                <a:r>
                  <a:rPr lang="en-US" altLang="zh-CN" sz="2000" b="0" dirty="0"/>
                  <a:t>           </a:t>
                </a:r>
                <a:r>
                  <a:rPr lang="en-US" altLang="zh-CN" sz="2000" dirty="0"/>
                  <a:t> </a:t>
                </a:r>
                <a14:m>
                  <m:oMath xmlns:m="http://schemas.openxmlformats.org/officeDocument/2006/math">
                    <m:nary>
                      <m:naryPr>
                        <m:chr m:val="∑"/>
                        <m:ctrlPr>
                          <a:rPr lang="en-US" altLang="zh-CN" sz="2000" i="1" smtClean="0">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𝑁</m:t>
                        </m:r>
                      </m:sup>
                      <m:e>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𝛼</m:t>
                            </m:r>
                          </m:e>
                          <m:sub>
                            <m:r>
                              <a:rPr lang="en-US" altLang="zh-CN" sz="2000" i="1">
                                <a:latin typeface="Cambria Math" panose="02040503050406030204" pitchFamily="18" charset="0"/>
                              </a:rPr>
                              <m:t>𝑖</m:t>
                            </m:r>
                          </m:sub>
                        </m:sSub>
                      </m:e>
                    </m:nary>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𝑦</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=0</m:t>
                    </m:r>
                    <m:r>
                      <a:rPr lang="en-US" altLang="zh-CN" sz="2000" b="0" i="0" smtClean="0">
                        <a:latin typeface="Cambria Math" panose="02040503050406030204" pitchFamily="18" charset="0"/>
                      </a:rPr>
                      <m:t>     (4.20)</m:t>
                    </m:r>
                  </m:oMath>
                </a14:m>
                <a:endParaRPr lang="en-US" altLang="zh-CN" sz="2000" dirty="0"/>
              </a:p>
              <a:p>
                <a:pPr marL="0" indent="0">
                  <a:buNone/>
                </a:pPr>
                <a:endParaRPr lang="en-US" altLang="zh-CN" sz="2000" b="0" dirty="0"/>
              </a:p>
              <a:p>
                <a:pPr marL="0" indent="0">
                  <a:buNone/>
                </a:pPr>
                <a:endParaRPr lang="en-US" altLang="zh-CN" sz="20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03422" y="1274683"/>
                <a:ext cx="11182178" cy="2761009"/>
              </a:xfrm>
              <a:blipFill>
                <a:blip r:embed="rId3"/>
                <a:stretch>
                  <a:fillRect l="-600" t="-1104" b="-13687"/>
                </a:stretch>
              </a:blipFill>
            </p:spPr>
            <p:txBody>
              <a:bodyPr/>
              <a:lstStyle/>
              <a:p>
                <a:r>
                  <a:rPr lang="zh-CN" altLang="en-US">
                    <a:noFill/>
                  </a:rPr>
                  <a:t> </a:t>
                </a:r>
              </a:p>
            </p:txBody>
          </p:sp>
        </mc:Fallback>
      </mc:AlternateContent>
      <p:sp>
        <p:nvSpPr>
          <p:cNvPr id="9" name="标题 1"/>
          <p:cNvSpPr txBox="1"/>
          <p:nvPr/>
        </p:nvSpPr>
        <p:spPr>
          <a:xfrm>
            <a:off x="603422" y="-5087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70000"/>
              </a:lnSpc>
              <a:spcAft>
                <a:spcPct val="0"/>
              </a:spcAft>
            </a:pPr>
            <a:r>
              <a:rPr lang="zh-CN" altLang="en-US" sz="3300" b="1" dirty="0"/>
              <a:t>学习的对偶算法</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A29AD47-96D9-4912-832A-6B6083BB3676}"/>
                  </a:ext>
                </a:extLst>
              </p:cNvPr>
              <p:cNvSpPr txBox="1"/>
              <p:nvPr/>
            </p:nvSpPr>
            <p:spPr>
              <a:xfrm>
                <a:off x="603422" y="4035693"/>
                <a:ext cx="10985156" cy="2503442"/>
              </a:xfrm>
              <a:prstGeom prst="rect">
                <a:avLst/>
              </a:prstGeom>
              <a:noFill/>
            </p:spPr>
            <p:txBody>
              <a:bodyPr wrap="square">
                <a:spAutoFit/>
              </a:bodyPr>
              <a:lstStyle/>
              <a:p>
                <a:pPr marL="0" indent="0">
                  <a:buNone/>
                </a:pPr>
                <a:r>
                  <a:rPr lang="zh-CN" altLang="en-US" sz="2000" dirty="0">
                    <a:latin typeface="+mj-ea"/>
                    <a:ea typeface="+mj-ea"/>
                  </a:rPr>
                  <a:t>再回代入拉格朗日函数，得到</a:t>
                </a:r>
                <a:endParaRPr lang="en-US" altLang="zh-CN" sz="2000" dirty="0">
                  <a:latin typeface="+mj-ea"/>
                  <a:ea typeface="+mj-ea"/>
                </a:endParaRPr>
              </a:p>
              <a:p>
                <a:pPr marL="0" indent="0">
                  <a:buNone/>
                </a:pPr>
                <a:r>
                  <a:rPr lang="en-US" altLang="zh-CN" sz="2000" b="0" dirty="0">
                    <a:latin typeface="+mj-ea"/>
                    <a:ea typeface="+mj-ea"/>
                  </a:rPr>
                  <a:t>                 </a:t>
                </a:r>
                <a14:m>
                  <m:oMath xmlns:m="http://schemas.openxmlformats.org/officeDocument/2006/math">
                    <m:r>
                      <a:rPr lang="en-US" altLang="zh-CN" sz="2000" b="0" i="1" smtClean="0">
                        <a:latin typeface="Cambria Math" panose="02040503050406030204" pitchFamily="18" charset="0"/>
                        <a:ea typeface="+mj-ea"/>
                      </a:rPr>
                      <m:t>𝐿</m:t>
                    </m:r>
                    <m:d>
                      <m:dPr>
                        <m:ctrlPr>
                          <a:rPr lang="en-US" altLang="zh-CN" sz="2000" b="0" i="1" smtClean="0">
                            <a:latin typeface="Cambria Math" panose="02040503050406030204" pitchFamily="18" charset="0"/>
                            <a:ea typeface="+mj-ea"/>
                          </a:rPr>
                        </m:ctrlPr>
                      </m:dPr>
                      <m:e>
                        <m:r>
                          <a:rPr lang="en-US" altLang="zh-CN" sz="2000" b="0" i="1" smtClean="0">
                            <a:latin typeface="Cambria Math" panose="02040503050406030204" pitchFamily="18" charset="0"/>
                            <a:ea typeface="+mj-ea"/>
                          </a:rPr>
                          <m:t>𝑤</m:t>
                        </m:r>
                        <m:r>
                          <a:rPr lang="en-US" altLang="zh-CN" sz="2000" b="0" i="1" smtClean="0">
                            <a:latin typeface="Cambria Math" panose="02040503050406030204" pitchFamily="18" charset="0"/>
                            <a:ea typeface="+mj-ea"/>
                          </a:rPr>
                          <m:t>,</m:t>
                        </m:r>
                        <m:r>
                          <a:rPr lang="en-US" altLang="zh-CN" sz="2000" b="0" i="1" smtClean="0">
                            <a:latin typeface="Cambria Math" panose="02040503050406030204" pitchFamily="18" charset="0"/>
                            <a:ea typeface="+mj-ea"/>
                          </a:rPr>
                          <m:t>𝑏</m:t>
                        </m:r>
                        <m:r>
                          <a:rPr lang="en-US" altLang="zh-CN" sz="2000" b="0" i="1" smtClean="0">
                            <a:latin typeface="Cambria Math" panose="02040503050406030204" pitchFamily="18" charset="0"/>
                            <a:ea typeface="+mj-ea"/>
                          </a:rPr>
                          <m:t>,</m:t>
                        </m:r>
                        <m:r>
                          <a:rPr lang="zh-CN" altLang="en-US" sz="2000" b="0" i="1" smtClean="0">
                            <a:latin typeface="Cambria Math" panose="02040503050406030204" pitchFamily="18" charset="0"/>
                            <a:ea typeface="+mj-ea"/>
                          </a:rPr>
                          <m:t>𝛼</m:t>
                        </m:r>
                      </m:e>
                    </m:d>
                    <m:r>
                      <a:rPr lang="en-US" altLang="zh-CN" sz="2000" b="0" i="1" smtClean="0">
                        <a:latin typeface="Cambria Math" panose="02040503050406030204" pitchFamily="18" charset="0"/>
                        <a:ea typeface="+mj-ea"/>
                      </a:rPr>
                      <m:t>=</m:t>
                    </m:r>
                    <m:f>
                      <m:fPr>
                        <m:ctrlPr>
                          <a:rPr lang="en-US" altLang="zh-CN" sz="2000" i="1">
                            <a:latin typeface="Cambria Math" panose="02040503050406030204" pitchFamily="18" charset="0"/>
                            <a:ea typeface="+mj-ea"/>
                          </a:rPr>
                        </m:ctrlPr>
                      </m:fPr>
                      <m:num>
                        <m:r>
                          <a:rPr lang="en-US" altLang="zh-CN" sz="2000" i="1">
                            <a:latin typeface="Cambria Math" panose="02040503050406030204" pitchFamily="18" charset="0"/>
                            <a:ea typeface="+mj-ea"/>
                          </a:rPr>
                          <m:t>1</m:t>
                        </m:r>
                      </m:num>
                      <m:den>
                        <m:r>
                          <a:rPr lang="en-US" altLang="zh-CN" sz="2000" i="1">
                            <a:latin typeface="Cambria Math" panose="02040503050406030204" pitchFamily="18" charset="0"/>
                            <a:ea typeface="+mj-ea"/>
                          </a:rPr>
                          <m:t>2</m:t>
                        </m:r>
                      </m:den>
                    </m:f>
                    <m:nary>
                      <m:naryPr>
                        <m:chr m:val="∑"/>
                        <m:ctrlPr>
                          <a:rPr lang="en-US" altLang="zh-CN" sz="2000" i="1" smtClean="0">
                            <a:latin typeface="Cambria Math" panose="02040503050406030204" pitchFamily="18" charset="0"/>
                            <a:ea typeface="+mj-ea"/>
                          </a:rPr>
                        </m:ctrlPr>
                      </m:naryPr>
                      <m:sub>
                        <m:r>
                          <m:rPr>
                            <m:brk m:alnAt="23"/>
                          </m:rPr>
                          <a:rPr lang="en-US" altLang="zh-CN" sz="2000" b="0" i="1" smtClean="0">
                            <a:latin typeface="Cambria Math" panose="02040503050406030204" pitchFamily="18" charset="0"/>
                            <a:ea typeface="+mj-ea"/>
                          </a:rPr>
                          <m:t>𝑖</m:t>
                        </m:r>
                        <m:r>
                          <a:rPr lang="en-US" altLang="zh-CN" sz="2000" b="0" i="1" smtClean="0">
                            <a:latin typeface="Cambria Math" panose="02040503050406030204" pitchFamily="18" charset="0"/>
                            <a:ea typeface="+mj-ea"/>
                          </a:rPr>
                          <m:t>=1</m:t>
                        </m:r>
                      </m:sub>
                      <m:sup>
                        <m:r>
                          <a:rPr lang="en-US" altLang="zh-CN" sz="2000" b="0" i="1" smtClean="0">
                            <a:latin typeface="Cambria Math" panose="02040503050406030204" pitchFamily="18" charset="0"/>
                            <a:ea typeface="+mj-ea"/>
                          </a:rPr>
                          <m:t>𝑁</m:t>
                        </m:r>
                      </m:sup>
                      <m:e>
                        <m:nary>
                          <m:naryPr>
                            <m:chr m:val="∑"/>
                            <m:ctrlPr>
                              <a:rPr lang="en-US" altLang="zh-CN" sz="2000" i="1" smtClean="0">
                                <a:latin typeface="Cambria Math" panose="02040503050406030204" pitchFamily="18" charset="0"/>
                                <a:ea typeface="+mj-ea"/>
                              </a:rPr>
                            </m:ctrlPr>
                          </m:naryPr>
                          <m:sub>
                            <m:r>
                              <m:rPr>
                                <m:brk m:alnAt="23"/>
                              </m:rPr>
                              <a:rPr lang="en-US" altLang="zh-CN" sz="2000" b="0" i="1" smtClean="0">
                                <a:latin typeface="Cambria Math" panose="02040503050406030204" pitchFamily="18" charset="0"/>
                                <a:ea typeface="+mj-ea"/>
                              </a:rPr>
                              <m:t>𝑗</m:t>
                            </m:r>
                            <m:r>
                              <a:rPr lang="en-US" altLang="zh-CN" sz="2000" b="0" i="1" smtClean="0">
                                <a:latin typeface="Cambria Math" panose="02040503050406030204" pitchFamily="18" charset="0"/>
                                <a:ea typeface="+mj-ea"/>
                              </a:rPr>
                              <m:t>=1</m:t>
                            </m:r>
                          </m:sub>
                          <m:sup>
                            <m:r>
                              <a:rPr lang="en-US" altLang="zh-CN" sz="2000" b="0" i="1" smtClean="0">
                                <a:latin typeface="Cambria Math" panose="02040503050406030204" pitchFamily="18" charset="0"/>
                                <a:ea typeface="+mj-ea"/>
                              </a:rPr>
                              <m:t>𝑁</m:t>
                            </m:r>
                          </m:sup>
                          <m:e>
                            <m:sSub>
                              <m:sSubPr>
                                <m:ctrlPr>
                                  <a:rPr lang="en-US" altLang="zh-CN" sz="2000" i="1">
                                    <a:latin typeface="Cambria Math" panose="02040503050406030204" pitchFamily="18" charset="0"/>
                                    <a:ea typeface="+mj-ea"/>
                                  </a:rPr>
                                </m:ctrlPr>
                              </m:sSubPr>
                              <m:e>
                                <m:r>
                                  <a:rPr lang="zh-CN" altLang="en-US" sz="2000" i="1">
                                    <a:latin typeface="Cambria Math" panose="02040503050406030204" pitchFamily="18" charset="0"/>
                                    <a:ea typeface="+mj-ea"/>
                                  </a:rPr>
                                  <m:t>𝛼</m:t>
                                </m:r>
                              </m:e>
                              <m:sub>
                                <m:r>
                                  <a:rPr lang="en-US" altLang="zh-CN" sz="2000" i="1">
                                    <a:latin typeface="Cambria Math" panose="02040503050406030204" pitchFamily="18" charset="0"/>
                                    <a:ea typeface="+mj-ea"/>
                                  </a:rPr>
                                  <m:t>𝑖</m:t>
                                </m:r>
                              </m:sub>
                            </m:sSub>
                            <m:sSub>
                              <m:sSubPr>
                                <m:ctrlPr>
                                  <a:rPr lang="en-US" altLang="zh-CN" sz="2000" i="1">
                                    <a:latin typeface="Cambria Math" panose="02040503050406030204" pitchFamily="18" charset="0"/>
                                    <a:ea typeface="+mj-ea"/>
                                  </a:rPr>
                                </m:ctrlPr>
                              </m:sSubPr>
                              <m:e>
                                <m:r>
                                  <a:rPr lang="zh-CN" altLang="en-US" sz="2000" i="1">
                                    <a:latin typeface="Cambria Math" panose="02040503050406030204" pitchFamily="18" charset="0"/>
                                    <a:ea typeface="+mj-ea"/>
                                  </a:rPr>
                                  <m:t>𝛼</m:t>
                                </m:r>
                              </m:e>
                              <m:sub>
                                <m:r>
                                  <a:rPr lang="en-US" altLang="zh-CN" sz="2000" b="0" i="1" smtClean="0">
                                    <a:latin typeface="Cambria Math" panose="02040503050406030204" pitchFamily="18" charset="0"/>
                                    <a:ea typeface="+mj-ea"/>
                                  </a:rPr>
                                  <m:t>𝑗</m:t>
                                </m:r>
                              </m:sub>
                            </m:sSub>
                            <m:sSub>
                              <m:sSubPr>
                                <m:ctrlPr>
                                  <a:rPr lang="en-US" altLang="zh-CN" sz="2000" i="1" smtClean="0">
                                    <a:latin typeface="Cambria Math" panose="02040503050406030204" pitchFamily="18" charset="0"/>
                                    <a:ea typeface="+mj-ea"/>
                                  </a:rPr>
                                </m:ctrlPr>
                              </m:sSubPr>
                              <m:e>
                                <m:r>
                                  <a:rPr lang="en-US" altLang="zh-CN" sz="2000" b="0" i="1" smtClean="0">
                                    <a:latin typeface="Cambria Math" panose="02040503050406030204" pitchFamily="18" charset="0"/>
                                    <a:ea typeface="+mj-ea"/>
                                  </a:rPr>
                                  <m:t>𝑦</m:t>
                                </m:r>
                              </m:e>
                              <m:sub>
                                <m:r>
                                  <a:rPr lang="en-US" altLang="zh-CN" sz="2000" b="0" i="1" smtClean="0">
                                    <a:latin typeface="Cambria Math" panose="02040503050406030204" pitchFamily="18" charset="0"/>
                                    <a:ea typeface="+mj-ea"/>
                                  </a:rPr>
                                  <m:t>𝑖</m:t>
                                </m:r>
                              </m:sub>
                            </m:sSub>
                            <m:sSub>
                              <m:sSubPr>
                                <m:ctrlPr>
                                  <a:rPr lang="en-US" altLang="zh-CN" sz="2000" i="1" smtClean="0">
                                    <a:latin typeface="Cambria Math" panose="02040503050406030204" pitchFamily="18" charset="0"/>
                                    <a:ea typeface="+mj-ea"/>
                                  </a:rPr>
                                </m:ctrlPr>
                              </m:sSubPr>
                              <m:e>
                                <m:r>
                                  <a:rPr lang="en-US" altLang="zh-CN" sz="2000" b="0" i="1" smtClean="0">
                                    <a:latin typeface="Cambria Math" panose="02040503050406030204" pitchFamily="18" charset="0"/>
                                    <a:ea typeface="+mj-ea"/>
                                  </a:rPr>
                                  <m:t>𝑦</m:t>
                                </m:r>
                              </m:e>
                              <m:sub>
                                <m:r>
                                  <a:rPr lang="en-US" altLang="zh-CN" sz="2000" b="0" i="1" smtClean="0">
                                    <a:latin typeface="Cambria Math" panose="02040503050406030204" pitchFamily="18" charset="0"/>
                                    <a:ea typeface="+mj-ea"/>
                                  </a:rPr>
                                  <m:t>𝑗</m:t>
                                </m:r>
                              </m:sub>
                            </m:sSub>
                            <m:d>
                              <m:dPr>
                                <m:ctrlPr>
                                  <a:rPr lang="en-US" altLang="zh-CN" sz="2000" b="0" i="1" smtClean="0">
                                    <a:latin typeface="Cambria Math" panose="02040503050406030204" pitchFamily="18" charset="0"/>
                                    <a:ea typeface="+mj-ea"/>
                                  </a:rPr>
                                </m:ctrlPr>
                              </m:dPr>
                              <m:e>
                                <m:sSub>
                                  <m:sSubPr>
                                    <m:ctrlPr>
                                      <a:rPr lang="en-US" altLang="zh-CN" sz="2000" b="0" i="1" smtClean="0">
                                        <a:latin typeface="Cambria Math" panose="02040503050406030204" pitchFamily="18" charset="0"/>
                                        <a:ea typeface="+mj-ea"/>
                                      </a:rPr>
                                    </m:ctrlPr>
                                  </m:sSubPr>
                                  <m:e>
                                    <m:r>
                                      <a:rPr lang="en-US" altLang="zh-CN" sz="2000" b="0" i="1" smtClean="0">
                                        <a:latin typeface="Cambria Math" panose="02040503050406030204" pitchFamily="18" charset="0"/>
                                        <a:ea typeface="+mj-ea"/>
                                      </a:rPr>
                                      <m:t>𝑥</m:t>
                                    </m:r>
                                  </m:e>
                                  <m:sub>
                                    <m:r>
                                      <a:rPr lang="en-US" altLang="zh-CN" sz="2000" b="0" i="1" smtClean="0">
                                        <a:latin typeface="Cambria Math" panose="02040503050406030204" pitchFamily="18" charset="0"/>
                                        <a:ea typeface="+mj-ea"/>
                                      </a:rPr>
                                      <m:t>𝑖</m:t>
                                    </m:r>
                                  </m:sub>
                                </m:sSub>
                                <m:r>
                                  <a:rPr lang="en-US" altLang="zh-CN" sz="2000" b="0" i="1" smtClean="0">
                                    <a:latin typeface="Cambria Math" panose="02040503050406030204" pitchFamily="18" charset="0"/>
                                    <a:ea typeface="+mj-ea"/>
                                  </a:rPr>
                                  <m:t>∙</m:t>
                                </m:r>
                                <m:sSub>
                                  <m:sSubPr>
                                    <m:ctrlPr>
                                      <a:rPr lang="en-US" altLang="zh-CN" sz="2000" b="0" i="1" smtClean="0">
                                        <a:latin typeface="Cambria Math" panose="02040503050406030204" pitchFamily="18" charset="0"/>
                                        <a:ea typeface="+mj-ea"/>
                                      </a:rPr>
                                    </m:ctrlPr>
                                  </m:sSubPr>
                                  <m:e>
                                    <m:r>
                                      <a:rPr lang="en-US" altLang="zh-CN" sz="2000" b="0" i="1" smtClean="0">
                                        <a:latin typeface="Cambria Math" panose="02040503050406030204" pitchFamily="18" charset="0"/>
                                        <a:ea typeface="+mj-ea"/>
                                      </a:rPr>
                                      <m:t>𝑥</m:t>
                                    </m:r>
                                  </m:e>
                                  <m:sub>
                                    <m:r>
                                      <a:rPr lang="en-US" altLang="zh-CN" sz="2000" b="0" i="1" smtClean="0">
                                        <a:latin typeface="Cambria Math" panose="02040503050406030204" pitchFamily="18" charset="0"/>
                                        <a:ea typeface="+mj-ea"/>
                                      </a:rPr>
                                      <m:t>𝑗</m:t>
                                    </m:r>
                                  </m:sub>
                                </m:sSub>
                              </m:e>
                            </m:d>
                            <m:r>
                              <a:rPr lang="en-US" altLang="zh-CN" sz="2000" b="0" i="1" smtClean="0">
                                <a:latin typeface="Cambria Math" panose="02040503050406030204" pitchFamily="18" charset="0"/>
                                <a:ea typeface="+mj-ea"/>
                              </a:rPr>
                              <m:t>−</m:t>
                            </m:r>
                            <m:nary>
                              <m:naryPr>
                                <m:chr m:val="∑"/>
                                <m:ctrlPr>
                                  <a:rPr lang="en-US" altLang="zh-CN" sz="2000" b="0" i="1" smtClean="0">
                                    <a:latin typeface="Cambria Math" panose="02040503050406030204" pitchFamily="18" charset="0"/>
                                    <a:ea typeface="+mj-ea"/>
                                  </a:rPr>
                                </m:ctrlPr>
                              </m:naryPr>
                              <m:sub>
                                <m:r>
                                  <m:rPr>
                                    <m:brk m:alnAt="23"/>
                                  </m:rPr>
                                  <a:rPr lang="en-US" altLang="zh-CN" sz="2000" b="0" i="1" smtClean="0">
                                    <a:latin typeface="Cambria Math" panose="02040503050406030204" pitchFamily="18" charset="0"/>
                                    <a:ea typeface="+mj-ea"/>
                                  </a:rPr>
                                  <m:t>𝑖</m:t>
                                </m:r>
                                <m:r>
                                  <a:rPr lang="en-US" altLang="zh-CN" sz="2000" b="0" i="1" smtClean="0">
                                    <a:latin typeface="Cambria Math" panose="02040503050406030204" pitchFamily="18" charset="0"/>
                                    <a:ea typeface="+mj-ea"/>
                                  </a:rPr>
                                  <m:t>=1</m:t>
                                </m:r>
                              </m:sub>
                              <m:sup>
                                <m:r>
                                  <a:rPr lang="en-US" altLang="zh-CN" sz="2000" b="0" i="1" smtClean="0">
                                    <a:latin typeface="Cambria Math" panose="02040503050406030204" pitchFamily="18" charset="0"/>
                                    <a:ea typeface="+mj-ea"/>
                                  </a:rPr>
                                  <m:t>𝑁</m:t>
                                </m:r>
                              </m:sup>
                              <m:e>
                                <m:sSub>
                                  <m:sSubPr>
                                    <m:ctrlPr>
                                      <a:rPr lang="en-US" altLang="zh-CN" sz="2000" b="0" i="1" smtClean="0">
                                        <a:latin typeface="Cambria Math" panose="02040503050406030204" pitchFamily="18" charset="0"/>
                                        <a:ea typeface="+mj-ea"/>
                                      </a:rPr>
                                    </m:ctrlPr>
                                  </m:sSubPr>
                                  <m:e>
                                    <m:r>
                                      <a:rPr lang="en-US" altLang="zh-CN" sz="2000" i="1">
                                        <a:latin typeface="Cambria Math" panose="02040503050406030204" pitchFamily="18" charset="0"/>
                                        <a:ea typeface="+mj-ea"/>
                                      </a:rPr>
                                      <m:t>𝛼</m:t>
                                    </m:r>
                                  </m:e>
                                  <m:sub>
                                    <m:r>
                                      <a:rPr lang="en-US" altLang="zh-CN" sz="2000" b="0" i="1" smtClean="0">
                                        <a:latin typeface="Cambria Math" panose="02040503050406030204" pitchFamily="18" charset="0"/>
                                        <a:ea typeface="+mj-ea"/>
                                      </a:rPr>
                                      <m:t>𝑖</m:t>
                                    </m:r>
                                  </m:sub>
                                </m:sSub>
                                <m:sSub>
                                  <m:sSubPr>
                                    <m:ctrlPr>
                                      <a:rPr lang="en-US" altLang="zh-CN" sz="2000" b="0" i="1" smtClean="0">
                                        <a:latin typeface="Cambria Math" panose="02040503050406030204" pitchFamily="18" charset="0"/>
                                        <a:ea typeface="+mj-ea"/>
                                      </a:rPr>
                                    </m:ctrlPr>
                                  </m:sSubPr>
                                  <m:e>
                                    <m:r>
                                      <a:rPr lang="en-US" altLang="zh-CN" sz="2000" b="0" i="1" smtClean="0">
                                        <a:latin typeface="Cambria Math" panose="02040503050406030204" pitchFamily="18" charset="0"/>
                                        <a:ea typeface="+mj-ea"/>
                                      </a:rPr>
                                      <m:t>𝑦</m:t>
                                    </m:r>
                                  </m:e>
                                  <m:sub>
                                    <m:r>
                                      <a:rPr lang="en-US" altLang="zh-CN" sz="2000" b="0" i="1" smtClean="0">
                                        <a:latin typeface="Cambria Math" panose="02040503050406030204" pitchFamily="18" charset="0"/>
                                        <a:ea typeface="+mj-ea"/>
                                      </a:rPr>
                                      <m:t>𝑖</m:t>
                                    </m:r>
                                  </m:sub>
                                </m:sSub>
                                <m:d>
                                  <m:dPr>
                                    <m:ctrlPr>
                                      <a:rPr lang="en-US" altLang="zh-CN" sz="2000" b="0" i="1" smtClean="0">
                                        <a:latin typeface="Cambria Math" panose="02040503050406030204" pitchFamily="18" charset="0"/>
                                        <a:ea typeface="+mj-ea"/>
                                      </a:rPr>
                                    </m:ctrlPr>
                                  </m:dPr>
                                  <m:e>
                                    <m:d>
                                      <m:dPr>
                                        <m:ctrlPr>
                                          <a:rPr lang="en-US" altLang="zh-CN" sz="2000" b="0" i="1" smtClean="0">
                                            <a:latin typeface="Cambria Math" panose="02040503050406030204" pitchFamily="18" charset="0"/>
                                            <a:ea typeface="+mj-ea"/>
                                          </a:rPr>
                                        </m:ctrlPr>
                                      </m:dPr>
                                      <m:e>
                                        <m:nary>
                                          <m:naryPr>
                                            <m:chr m:val="∑"/>
                                            <m:ctrlPr>
                                              <a:rPr lang="en-US" altLang="zh-CN" sz="2000" b="0" i="1" smtClean="0">
                                                <a:latin typeface="Cambria Math" panose="02040503050406030204" pitchFamily="18" charset="0"/>
                                                <a:ea typeface="+mj-ea"/>
                                              </a:rPr>
                                            </m:ctrlPr>
                                          </m:naryPr>
                                          <m:sub>
                                            <m:r>
                                              <m:rPr>
                                                <m:brk m:alnAt="23"/>
                                              </m:rPr>
                                              <a:rPr lang="en-US" altLang="zh-CN" sz="2000" b="0" i="1" smtClean="0">
                                                <a:latin typeface="Cambria Math" panose="02040503050406030204" pitchFamily="18" charset="0"/>
                                                <a:ea typeface="+mj-ea"/>
                                              </a:rPr>
                                              <m:t>𝑗</m:t>
                                            </m:r>
                                            <m:r>
                                              <a:rPr lang="en-US" altLang="zh-CN" sz="2000" b="0" i="1" smtClean="0">
                                                <a:latin typeface="Cambria Math" panose="02040503050406030204" pitchFamily="18" charset="0"/>
                                                <a:ea typeface="+mj-ea"/>
                                              </a:rPr>
                                              <m:t>=1</m:t>
                                            </m:r>
                                          </m:sub>
                                          <m:sup>
                                            <m:r>
                                              <a:rPr lang="en-US" altLang="zh-CN" sz="2000" b="0" i="1" smtClean="0">
                                                <a:latin typeface="Cambria Math" panose="02040503050406030204" pitchFamily="18" charset="0"/>
                                                <a:ea typeface="+mj-ea"/>
                                              </a:rPr>
                                              <m:t>𝑁</m:t>
                                            </m:r>
                                          </m:sup>
                                          <m:e>
                                            <m:sSub>
                                              <m:sSubPr>
                                                <m:ctrlPr>
                                                  <a:rPr lang="en-US" altLang="zh-CN" sz="2000" b="0" i="1" smtClean="0">
                                                    <a:latin typeface="Cambria Math" panose="02040503050406030204" pitchFamily="18" charset="0"/>
                                                    <a:ea typeface="+mj-ea"/>
                                                  </a:rPr>
                                                </m:ctrlPr>
                                              </m:sSubPr>
                                              <m:e>
                                                <m:r>
                                                  <a:rPr lang="zh-CN" altLang="en-US" sz="2000" b="0" i="1" smtClean="0">
                                                    <a:latin typeface="Cambria Math" panose="02040503050406030204" pitchFamily="18" charset="0"/>
                                                    <a:ea typeface="+mj-ea"/>
                                                  </a:rPr>
                                                  <m:t>𝛼</m:t>
                                                </m:r>
                                              </m:e>
                                              <m:sub>
                                                <m:r>
                                                  <a:rPr lang="en-US" altLang="zh-CN" sz="2000" b="0" i="1" smtClean="0">
                                                    <a:latin typeface="Cambria Math" panose="02040503050406030204" pitchFamily="18" charset="0"/>
                                                    <a:ea typeface="+mj-ea"/>
                                                  </a:rPr>
                                                  <m:t>𝑗</m:t>
                                                </m:r>
                                              </m:sub>
                                            </m:sSub>
                                            <m:sSub>
                                              <m:sSubPr>
                                                <m:ctrlPr>
                                                  <a:rPr lang="en-US" altLang="zh-CN" sz="2000" b="0" i="1" smtClean="0">
                                                    <a:latin typeface="Cambria Math" panose="02040503050406030204" pitchFamily="18" charset="0"/>
                                                    <a:ea typeface="+mj-ea"/>
                                                  </a:rPr>
                                                </m:ctrlPr>
                                              </m:sSubPr>
                                              <m:e>
                                                <m:r>
                                                  <a:rPr lang="en-US" altLang="zh-CN" sz="2000" b="0" i="1" smtClean="0">
                                                    <a:latin typeface="Cambria Math" panose="02040503050406030204" pitchFamily="18" charset="0"/>
                                                    <a:ea typeface="+mj-ea"/>
                                                  </a:rPr>
                                                  <m:t>𝑦</m:t>
                                                </m:r>
                                              </m:e>
                                              <m:sub>
                                                <m:r>
                                                  <a:rPr lang="en-US" altLang="zh-CN" sz="2000" b="0" i="1" smtClean="0">
                                                    <a:latin typeface="Cambria Math" panose="02040503050406030204" pitchFamily="18" charset="0"/>
                                                    <a:ea typeface="+mj-ea"/>
                                                  </a:rPr>
                                                  <m:t>𝑗</m:t>
                                                </m:r>
                                              </m:sub>
                                            </m:sSub>
                                            <m:sSub>
                                              <m:sSubPr>
                                                <m:ctrlPr>
                                                  <a:rPr lang="en-US" altLang="zh-CN" sz="2000" b="0" i="1" smtClean="0">
                                                    <a:latin typeface="Cambria Math" panose="02040503050406030204" pitchFamily="18" charset="0"/>
                                                    <a:ea typeface="+mj-ea"/>
                                                  </a:rPr>
                                                </m:ctrlPr>
                                              </m:sSubPr>
                                              <m:e>
                                                <m:r>
                                                  <a:rPr lang="en-US" altLang="zh-CN" sz="2000" b="0" i="1" smtClean="0">
                                                    <a:latin typeface="Cambria Math" panose="02040503050406030204" pitchFamily="18" charset="0"/>
                                                    <a:ea typeface="+mj-ea"/>
                                                  </a:rPr>
                                                  <m:t>𝑥</m:t>
                                                </m:r>
                                              </m:e>
                                              <m:sub>
                                                <m:r>
                                                  <a:rPr lang="en-US" altLang="zh-CN" sz="2000" b="0" i="1" smtClean="0">
                                                    <a:latin typeface="Cambria Math" panose="02040503050406030204" pitchFamily="18" charset="0"/>
                                                    <a:ea typeface="+mj-ea"/>
                                                  </a:rPr>
                                                  <m:t>𝑗</m:t>
                                                </m:r>
                                              </m:sub>
                                            </m:sSub>
                                          </m:e>
                                        </m:nary>
                                      </m:e>
                                    </m:d>
                                    <m:r>
                                      <a:rPr lang="en-US" altLang="zh-CN" sz="2000" b="0" i="1" smtClean="0">
                                        <a:latin typeface="Cambria Math" panose="02040503050406030204" pitchFamily="18" charset="0"/>
                                        <a:ea typeface="+mj-ea"/>
                                      </a:rPr>
                                      <m:t>∙</m:t>
                                    </m:r>
                                    <m:sSub>
                                      <m:sSubPr>
                                        <m:ctrlPr>
                                          <a:rPr lang="en-US" altLang="zh-CN" sz="2000" b="0" i="1" smtClean="0">
                                            <a:latin typeface="Cambria Math" panose="02040503050406030204" pitchFamily="18" charset="0"/>
                                            <a:ea typeface="+mj-ea"/>
                                          </a:rPr>
                                        </m:ctrlPr>
                                      </m:sSubPr>
                                      <m:e>
                                        <m:r>
                                          <a:rPr lang="en-US" altLang="zh-CN" sz="2000" b="0" i="1" smtClean="0">
                                            <a:latin typeface="Cambria Math" panose="02040503050406030204" pitchFamily="18" charset="0"/>
                                            <a:ea typeface="+mj-ea"/>
                                          </a:rPr>
                                          <m:t>𝑥</m:t>
                                        </m:r>
                                      </m:e>
                                      <m:sub>
                                        <m:r>
                                          <a:rPr lang="en-US" altLang="zh-CN" sz="2000" b="0" i="1" smtClean="0">
                                            <a:latin typeface="Cambria Math" panose="02040503050406030204" pitchFamily="18" charset="0"/>
                                            <a:ea typeface="+mj-ea"/>
                                          </a:rPr>
                                          <m:t>𝑖</m:t>
                                        </m:r>
                                      </m:sub>
                                    </m:sSub>
                                    <m:r>
                                      <a:rPr lang="en-US" altLang="zh-CN" sz="2000" b="0" i="1" smtClean="0">
                                        <a:latin typeface="Cambria Math" panose="02040503050406030204" pitchFamily="18" charset="0"/>
                                        <a:ea typeface="+mj-ea"/>
                                      </a:rPr>
                                      <m:t>+</m:t>
                                    </m:r>
                                    <m:r>
                                      <a:rPr lang="en-US" altLang="zh-CN" sz="2000" b="0" i="1" smtClean="0">
                                        <a:latin typeface="Cambria Math" panose="02040503050406030204" pitchFamily="18" charset="0"/>
                                        <a:ea typeface="+mj-ea"/>
                                      </a:rPr>
                                      <m:t>𝑏</m:t>
                                    </m:r>
                                  </m:e>
                                </m:d>
                                <m:r>
                                  <a:rPr lang="en-US" altLang="zh-CN" sz="2000" b="0" i="1" smtClean="0">
                                    <a:latin typeface="Cambria Math" panose="02040503050406030204" pitchFamily="18" charset="0"/>
                                    <a:ea typeface="+mj-ea"/>
                                  </a:rPr>
                                  <m:t>+</m:t>
                                </m:r>
                                <m:nary>
                                  <m:naryPr>
                                    <m:chr m:val="∑"/>
                                    <m:ctrlPr>
                                      <a:rPr lang="en-US" altLang="zh-CN" sz="2000" b="0" i="1" smtClean="0">
                                        <a:latin typeface="Cambria Math" panose="02040503050406030204" pitchFamily="18" charset="0"/>
                                        <a:ea typeface="+mj-ea"/>
                                      </a:rPr>
                                    </m:ctrlPr>
                                  </m:naryPr>
                                  <m:sub>
                                    <m:r>
                                      <m:rPr>
                                        <m:brk m:alnAt="23"/>
                                      </m:rPr>
                                      <a:rPr lang="en-US" altLang="zh-CN" sz="2000" b="0" i="1" smtClean="0">
                                        <a:latin typeface="Cambria Math" panose="02040503050406030204" pitchFamily="18" charset="0"/>
                                        <a:ea typeface="+mj-ea"/>
                                      </a:rPr>
                                      <m:t>𝑖</m:t>
                                    </m:r>
                                    <m:r>
                                      <a:rPr lang="en-US" altLang="zh-CN" sz="2000" b="0" i="1" smtClean="0">
                                        <a:latin typeface="Cambria Math" panose="02040503050406030204" pitchFamily="18" charset="0"/>
                                        <a:ea typeface="+mj-ea"/>
                                      </a:rPr>
                                      <m:t>=1</m:t>
                                    </m:r>
                                  </m:sub>
                                  <m:sup>
                                    <m:r>
                                      <a:rPr lang="en-US" altLang="zh-CN" sz="2000" b="0" i="1" smtClean="0">
                                        <a:latin typeface="Cambria Math" panose="02040503050406030204" pitchFamily="18" charset="0"/>
                                        <a:ea typeface="+mj-ea"/>
                                      </a:rPr>
                                      <m:t>𝑁</m:t>
                                    </m:r>
                                  </m:sup>
                                  <m:e>
                                    <m:sSub>
                                      <m:sSubPr>
                                        <m:ctrlPr>
                                          <a:rPr lang="en-US" altLang="zh-CN" sz="2000" b="0" i="1" smtClean="0">
                                            <a:latin typeface="Cambria Math" panose="02040503050406030204" pitchFamily="18" charset="0"/>
                                            <a:ea typeface="+mj-ea"/>
                                          </a:rPr>
                                        </m:ctrlPr>
                                      </m:sSubPr>
                                      <m:e>
                                        <m:r>
                                          <a:rPr lang="zh-CN" altLang="en-US" sz="2000" b="0" i="1" smtClean="0">
                                            <a:latin typeface="Cambria Math" panose="02040503050406030204" pitchFamily="18" charset="0"/>
                                            <a:ea typeface="+mj-ea"/>
                                          </a:rPr>
                                          <m:t>𝛼</m:t>
                                        </m:r>
                                      </m:e>
                                      <m:sub>
                                        <m:r>
                                          <a:rPr lang="en-US" altLang="zh-CN" sz="2000" b="0" i="1" smtClean="0">
                                            <a:latin typeface="Cambria Math" panose="02040503050406030204" pitchFamily="18" charset="0"/>
                                            <a:ea typeface="+mj-ea"/>
                                          </a:rPr>
                                          <m:t>𝑖</m:t>
                                        </m:r>
                                      </m:sub>
                                    </m:sSub>
                                  </m:e>
                                </m:nary>
                              </m:e>
                            </m:nary>
                          </m:e>
                        </m:nary>
                      </m:e>
                    </m:nary>
                  </m:oMath>
                </a14:m>
                <a:r>
                  <a:rPr lang="en-US" altLang="zh-CN" sz="2000" dirty="0">
                    <a:latin typeface="+mj-ea"/>
                    <a:ea typeface="+mj-ea"/>
                  </a:rPr>
                  <a:t> </a:t>
                </a:r>
              </a:p>
              <a:p>
                <a:pPr marL="0" indent="0">
                  <a:buNone/>
                </a:pPr>
                <a:r>
                  <a:rPr lang="en-US" altLang="zh-CN" sz="2000" b="0" dirty="0">
                    <a:latin typeface="+mj-ea"/>
                    <a:ea typeface="+mj-ea"/>
                  </a:rPr>
                  <a:t>                                </a:t>
                </a:r>
                <a14:m>
                  <m:oMath xmlns:m="http://schemas.openxmlformats.org/officeDocument/2006/math">
                    <m:r>
                      <a:rPr lang="en-US" altLang="zh-CN" sz="2000" b="0" i="0" smtClean="0">
                        <a:latin typeface="Cambria Math" panose="02040503050406030204" pitchFamily="18" charset="0"/>
                        <a:ea typeface="+mj-ea"/>
                      </a:rPr>
                      <m:t>=−</m:t>
                    </m:r>
                    <m:f>
                      <m:fPr>
                        <m:ctrlPr>
                          <a:rPr lang="en-US" altLang="zh-CN" sz="2000" i="1">
                            <a:latin typeface="Cambria Math" panose="02040503050406030204" pitchFamily="18" charset="0"/>
                            <a:ea typeface="+mj-ea"/>
                          </a:rPr>
                        </m:ctrlPr>
                      </m:fPr>
                      <m:num>
                        <m:r>
                          <a:rPr lang="en-US" altLang="zh-CN" sz="2000" i="1">
                            <a:latin typeface="Cambria Math" panose="02040503050406030204" pitchFamily="18" charset="0"/>
                            <a:ea typeface="+mj-ea"/>
                          </a:rPr>
                          <m:t>1</m:t>
                        </m:r>
                      </m:num>
                      <m:den>
                        <m:r>
                          <a:rPr lang="en-US" altLang="zh-CN" sz="2000" i="1">
                            <a:latin typeface="Cambria Math" panose="02040503050406030204" pitchFamily="18" charset="0"/>
                            <a:ea typeface="+mj-ea"/>
                          </a:rPr>
                          <m:t>2</m:t>
                        </m:r>
                      </m:den>
                    </m:f>
                    <m:nary>
                      <m:naryPr>
                        <m:chr m:val="∑"/>
                        <m:ctrlPr>
                          <a:rPr lang="en-US" altLang="zh-CN" sz="2000" i="1" smtClean="0">
                            <a:latin typeface="Cambria Math" panose="02040503050406030204" pitchFamily="18" charset="0"/>
                            <a:ea typeface="+mj-ea"/>
                          </a:rPr>
                        </m:ctrlPr>
                      </m:naryPr>
                      <m:sub>
                        <m:r>
                          <m:rPr>
                            <m:brk m:alnAt="23"/>
                          </m:rPr>
                          <a:rPr lang="en-US" altLang="zh-CN" sz="2000" i="1">
                            <a:latin typeface="Cambria Math" panose="02040503050406030204" pitchFamily="18" charset="0"/>
                            <a:ea typeface="+mj-ea"/>
                          </a:rPr>
                          <m:t>𝑖</m:t>
                        </m:r>
                        <m:r>
                          <a:rPr lang="en-US" altLang="zh-CN" sz="2000" i="1">
                            <a:latin typeface="Cambria Math" panose="02040503050406030204" pitchFamily="18" charset="0"/>
                            <a:ea typeface="+mj-ea"/>
                          </a:rPr>
                          <m:t>=1</m:t>
                        </m:r>
                      </m:sub>
                      <m:sup>
                        <m:r>
                          <a:rPr lang="en-US" altLang="zh-CN" sz="2000" i="1">
                            <a:latin typeface="Cambria Math" panose="02040503050406030204" pitchFamily="18" charset="0"/>
                            <a:ea typeface="+mj-ea"/>
                          </a:rPr>
                          <m:t>𝑁</m:t>
                        </m:r>
                      </m:sup>
                      <m:e>
                        <m:nary>
                          <m:naryPr>
                            <m:chr m:val="∑"/>
                            <m:ctrlPr>
                              <a:rPr lang="en-US" altLang="zh-CN" sz="2000" i="1">
                                <a:latin typeface="Cambria Math" panose="02040503050406030204" pitchFamily="18" charset="0"/>
                                <a:ea typeface="+mj-ea"/>
                              </a:rPr>
                            </m:ctrlPr>
                          </m:naryPr>
                          <m:sub>
                            <m:r>
                              <m:rPr>
                                <m:brk m:alnAt="23"/>
                              </m:rPr>
                              <a:rPr lang="en-US" altLang="zh-CN" sz="2000" i="1">
                                <a:latin typeface="Cambria Math" panose="02040503050406030204" pitchFamily="18" charset="0"/>
                                <a:ea typeface="+mj-ea"/>
                              </a:rPr>
                              <m:t>𝑗</m:t>
                            </m:r>
                            <m:r>
                              <a:rPr lang="en-US" altLang="zh-CN" sz="2000" i="1">
                                <a:latin typeface="Cambria Math" panose="02040503050406030204" pitchFamily="18" charset="0"/>
                                <a:ea typeface="+mj-ea"/>
                              </a:rPr>
                              <m:t>=1</m:t>
                            </m:r>
                          </m:sub>
                          <m:sup>
                            <m:r>
                              <a:rPr lang="en-US" altLang="zh-CN" sz="2000" i="1">
                                <a:latin typeface="Cambria Math" panose="02040503050406030204" pitchFamily="18" charset="0"/>
                                <a:ea typeface="+mj-ea"/>
                              </a:rPr>
                              <m:t>𝑁</m:t>
                            </m:r>
                          </m:sup>
                          <m:e>
                            <m:sSub>
                              <m:sSubPr>
                                <m:ctrlPr>
                                  <a:rPr lang="en-US" altLang="zh-CN" sz="2000" i="1">
                                    <a:latin typeface="Cambria Math" panose="02040503050406030204" pitchFamily="18" charset="0"/>
                                    <a:ea typeface="+mj-ea"/>
                                  </a:rPr>
                                </m:ctrlPr>
                              </m:sSubPr>
                              <m:e>
                                <m:r>
                                  <a:rPr lang="zh-CN" altLang="en-US" sz="2000" i="1">
                                    <a:latin typeface="Cambria Math" panose="02040503050406030204" pitchFamily="18" charset="0"/>
                                    <a:ea typeface="+mj-ea"/>
                                  </a:rPr>
                                  <m:t>𝛼</m:t>
                                </m:r>
                              </m:e>
                              <m:sub>
                                <m:r>
                                  <a:rPr lang="en-US" altLang="zh-CN" sz="2000" i="1">
                                    <a:latin typeface="Cambria Math" panose="02040503050406030204" pitchFamily="18" charset="0"/>
                                    <a:ea typeface="+mj-ea"/>
                                  </a:rPr>
                                  <m:t>𝑖</m:t>
                                </m:r>
                              </m:sub>
                            </m:sSub>
                            <m:sSub>
                              <m:sSubPr>
                                <m:ctrlPr>
                                  <a:rPr lang="en-US" altLang="zh-CN" sz="2000" i="1">
                                    <a:latin typeface="Cambria Math" panose="02040503050406030204" pitchFamily="18" charset="0"/>
                                    <a:ea typeface="+mj-ea"/>
                                  </a:rPr>
                                </m:ctrlPr>
                              </m:sSubPr>
                              <m:e>
                                <m:r>
                                  <a:rPr lang="zh-CN" altLang="en-US" sz="2000" i="1">
                                    <a:latin typeface="Cambria Math" panose="02040503050406030204" pitchFamily="18" charset="0"/>
                                    <a:ea typeface="+mj-ea"/>
                                  </a:rPr>
                                  <m:t>𝛼</m:t>
                                </m:r>
                              </m:e>
                              <m:sub>
                                <m:r>
                                  <a:rPr lang="en-US" altLang="zh-CN" sz="2000" i="1">
                                    <a:latin typeface="Cambria Math" panose="02040503050406030204" pitchFamily="18" charset="0"/>
                                    <a:ea typeface="+mj-ea"/>
                                  </a:rPr>
                                  <m:t>𝑗</m:t>
                                </m:r>
                              </m:sub>
                            </m:sSub>
                            <m:sSub>
                              <m:sSubPr>
                                <m:ctrlPr>
                                  <a:rPr lang="en-US" altLang="zh-CN" sz="2000" i="1">
                                    <a:latin typeface="Cambria Math" panose="02040503050406030204" pitchFamily="18" charset="0"/>
                                    <a:ea typeface="+mj-ea"/>
                                  </a:rPr>
                                </m:ctrlPr>
                              </m:sSubPr>
                              <m:e>
                                <m:r>
                                  <a:rPr lang="en-US" altLang="zh-CN" sz="2000" i="1">
                                    <a:latin typeface="Cambria Math" panose="02040503050406030204" pitchFamily="18" charset="0"/>
                                    <a:ea typeface="+mj-ea"/>
                                  </a:rPr>
                                  <m:t>𝑦</m:t>
                                </m:r>
                              </m:e>
                              <m:sub>
                                <m:r>
                                  <a:rPr lang="en-US" altLang="zh-CN" sz="2000" i="1">
                                    <a:latin typeface="Cambria Math" panose="02040503050406030204" pitchFamily="18" charset="0"/>
                                    <a:ea typeface="+mj-ea"/>
                                  </a:rPr>
                                  <m:t>𝑖</m:t>
                                </m:r>
                              </m:sub>
                            </m:sSub>
                            <m:sSub>
                              <m:sSubPr>
                                <m:ctrlPr>
                                  <a:rPr lang="en-US" altLang="zh-CN" sz="2000" i="1">
                                    <a:latin typeface="Cambria Math" panose="02040503050406030204" pitchFamily="18" charset="0"/>
                                    <a:ea typeface="+mj-ea"/>
                                  </a:rPr>
                                </m:ctrlPr>
                              </m:sSubPr>
                              <m:e>
                                <m:r>
                                  <a:rPr lang="en-US" altLang="zh-CN" sz="2000" i="1">
                                    <a:latin typeface="Cambria Math" panose="02040503050406030204" pitchFamily="18" charset="0"/>
                                    <a:ea typeface="+mj-ea"/>
                                  </a:rPr>
                                  <m:t>𝑦</m:t>
                                </m:r>
                              </m:e>
                              <m:sub>
                                <m:r>
                                  <a:rPr lang="en-US" altLang="zh-CN" sz="2000" i="1">
                                    <a:latin typeface="Cambria Math" panose="02040503050406030204" pitchFamily="18" charset="0"/>
                                    <a:ea typeface="+mj-ea"/>
                                  </a:rPr>
                                  <m:t>𝑗</m:t>
                                </m:r>
                              </m:sub>
                            </m:sSub>
                            <m:d>
                              <m:dPr>
                                <m:ctrlPr>
                                  <a:rPr lang="en-US" altLang="zh-CN" sz="2000" i="1">
                                    <a:latin typeface="Cambria Math" panose="02040503050406030204" pitchFamily="18" charset="0"/>
                                    <a:ea typeface="+mj-ea"/>
                                  </a:rPr>
                                </m:ctrlPr>
                              </m:dPr>
                              <m:e>
                                <m:sSub>
                                  <m:sSubPr>
                                    <m:ctrlPr>
                                      <a:rPr lang="en-US" altLang="zh-CN" sz="2000" i="1">
                                        <a:latin typeface="Cambria Math" panose="02040503050406030204" pitchFamily="18" charset="0"/>
                                        <a:ea typeface="+mj-ea"/>
                                      </a:rPr>
                                    </m:ctrlPr>
                                  </m:sSubPr>
                                  <m:e>
                                    <m:r>
                                      <a:rPr lang="en-US" altLang="zh-CN" sz="2000" i="1">
                                        <a:latin typeface="Cambria Math" panose="02040503050406030204" pitchFamily="18" charset="0"/>
                                        <a:ea typeface="+mj-ea"/>
                                      </a:rPr>
                                      <m:t>𝑥</m:t>
                                    </m:r>
                                  </m:e>
                                  <m:sub>
                                    <m:r>
                                      <a:rPr lang="en-US" altLang="zh-CN" sz="2000" i="1">
                                        <a:latin typeface="Cambria Math" panose="02040503050406030204" pitchFamily="18" charset="0"/>
                                        <a:ea typeface="+mj-ea"/>
                                      </a:rPr>
                                      <m:t>𝑖</m:t>
                                    </m:r>
                                  </m:sub>
                                </m:sSub>
                                <m:r>
                                  <a:rPr lang="en-US" altLang="zh-CN" sz="2000" i="1">
                                    <a:latin typeface="Cambria Math" panose="02040503050406030204" pitchFamily="18" charset="0"/>
                                    <a:ea typeface="+mj-ea"/>
                                  </a:rPr>
                                  <m:t>∙</m:t>
                                </m:r>
                                <m:sSub>
                                  <m:sSubPr>
                                    <m:ctrlPr>
                                      <a:rPr lang="en-US" altLang="zh-CN" sz="2000" i="1">
                                        <a:latin typeface="Cambria Math" panose="02040503050406030204" pitchFamily="18" charset="0"/>
                                        <a:ea typeface="+mj-ea"/>
                                      </a:rPr>
                                    </m:ctrlPr>
                                  </m:sSubPr>
                                  <m:e>
                                    <m:r>
                                      <a:rPr lang="en-US" altLang="zh-CN" sz="2000" i="1">
                                        <a:latin typeface="Cambria Math" panose="02040503050406030204" pitchFamily="18" charset="0"/>
                                        <a:ea typeface="+mj-ea"/>
                                      </a:rPr>
                                      <m:t>𝑥</m:t>
                                    </m:r>
                                  </m:e>
                                  <m:sub>
                                    <m:r>
                                      <a:rPr lang="en-US" altLang="zh-CN" sz="2000" i="1">
                                        <a:latin typeface="Cambria Math" panose="02040503050406030204" pitchFamily="18" charset="0"/>
                                        <a:ea typeface="+mj-ea"/>
                                      </a:rPr>
                                      <m:t>𝑗</m:t>
                                    </m:r>
                                  </m:sub>
                                </m:sSub>
                              </m:e>
                            </m:d>
                            <m:r>
                              <a:rPr lang="en-US" altLang="zh-CN" sz="2000" b="0" i="1" smtClean="0">
                                <a:latin typeface="Cambria Math" panose="02040503050406030204" pitchFamily="18" charset="0"/>
                                <a:ea typeface="+mj-ea"/>
                              </a:rPr>
                              <m:t>+</m:t>
                            </m:r>
                            <m:nary>
                              <m:naryPr>
                                <m:chr m:val="∑"/>
                                <m:ctrlPr>
                                  <a:rPr lang="en-US" altLang="zh-CN" sz="2000" i="1" smtClean="0">
                                    <a:latin typeface="Cambria Math" panose="02040503050406030204" pitchFamily="18" charset="0"/>
                                    <a:ea typeface="+mj-ea"/>
                                  </a:rPr>
                                </m:ctrlPr>
                              </m:naryPr>
                              <m:sub>
                                <m:r>
                                  <m:rPr>
                                    <m:brk m:alnAt="23"/>
                                  </m:rPr>
                                  <a:rPr lang="en-US" altLang="zh-CN" sz="2000" i="1">
                                    <a:latin typeface="Cambria Math" panose="02040503050406030204" pitchFamily="18" charset="0"/>
                                    <a:ea typeface="+mj-ea"/>
                                  </a:rPr>
                                  <m:t>𝑖</m:t>
                                </m:r>
                                <m:r>
                                  <a:rPr lang="en-US" altLang="zh-CN" sz="2000" i="1">
                                    <a:latin typeface="Cambria Math" panose="02040503050406030204" pitchFamily="18" charset="0"/>
                                    <a:ea typeface="+mj-ea"/>
                                  </a:rPr>
                                  <m:t>=1</m:t>
                                </m:r>
                              </m:sub>
                              <m:sup>
                                <m:r>
                                  <a:rPr lang="en-US" altLang="zh-CN" sz="2000" i="1">
                                    <a:latin typeface="Cambria Math" panose="02040503050406030204" pitchFamily="18" charset="0"/>
                                    <a:ea typeface="+mj-ea"/>
                                  </a:rPr>
                                  <m:t>𝑁</m:t>
                                </m:r>
                              </m:sup>
                              <m:e>
                                <m:sSub>
                                  <m:sSubPr>
                                    <m:ctrlPr>
                                      <a:rPr lang="en-US" altLang="zh-CN" sz="2000" i="1" smtClean="0">
                                        <a:latin typeface="Cambria Math" panose="02040503050406030204" pitchFamily="18" charset="0"/>
                                        <a:ea typeface="+mj-ea"/>
                                      </a:rPr>
                                    </m:ctrlPr>
                                  </m:sSubPr>
                                  <m:e>
                                    <m:r>
                                      <a:rPr lang="en-US" altLang="zh-CN" sz="2000" i="1">
                                        <a:latin typeface="Cambria Math" panose="02040503050406030204" pitchFamily="18" charset="0"/>
                                        <a:ea typeface="+mj-ea"/>
                                      </a:rPr>
                                      <m:t>𝛼</m:t>
                                    </m:r>
                                  </m:e>
                                  <m:sub>
                                    <m:r>
                                      <a:rPr lang="en-US" altLang="zh-CN" sz="2000" i="1">
                                        <a:latin typeface="Cambria Math" panose="02040503050406030204" pitchFamily="18" charset="0"/>
                                        <a:ea typeface="+mj-ea"/>
                                      </a:rPr>
                                      <m:t>𝑖</m:t>
                                    </m:r>
                                  </m:sub>
                                </m:sSub>
                              </m:e>
                            </m:nary>
                          </m:e>
                        </m:nary>
                      </m:e>
                    </m:nary>
                  </m:oMath>
                </a14:m>
                <a:endParaRPr lang="en-US" altLang="zh-CN" sz="2000" dirty="0">
                  <a:latin typeface="+mj-ea"/>
                  <a:ea typeface="+mj-ea"/>
                </a:endParaRPr>
              </a:p>
              <a:p>
                <a:pPr marL="0" indent="0">
                  <a:buNone/>
                </a:pPr>
                <a:r>
                  <a:rPr lang="zh-CN" altLang="en-US" sz="2000" dirty="0">
                    <a:latin typeface="+mj-ea"/>
                    <a:ea typeface="+mj-ea"/>
                  </a:rPr>
                  <a:t>即</a:t>
                </a:r>
                <a:endParaRPr lang="en-US" altLang="zh-CN" sz="2000" dirty="0">
                  <a:latin typeface="+mj-ea"/>
                  <a:ea typeface="+mj-ea"/>
                </a:endParaRPr>
              </a:p>
              <a:p>
                <a:pPr marL="0" indent="0" algn="ctr">
                  <a:buNone/>
                </a:pPr>
                <a14:m>
                  <m:oMathPara xmlns:m="http://schemas.openxmlformats.org/officeDocument/2006/math">
                    <m:oMathParaPr>
                      <m:jc m:val="centerGroup"/>
                    </m:oMathParaPr>
                    <m:oMath xmlns:m="http://schemas.openxmlformats.org/officeDocument/2006/math">
                      <m:func>
                        <m:funcPr>
                          <m:ctrlPr>
                            <a:rPr lang="en-US" altLang="zh-CN" sz="2000" b="0" i="1" smtClean="0">
                              <a:latin typeface="Cambria Math" panose="02040503050406030204" pitchFamily="18" charset="0"/>
                              <a:ea typeface="+mj-ea"/>
                            </a:rPr>
                          </m:ctrlPr>
                        </m:funcPr>
                        <m:fName>
                          <m:limLow>
                            <m:limLowPr>
                              <m:ctrlPr>
                                <a:rPr lang="en-US" altLang="zh-CN" sz="2000" b="0" i="1" smtClean="0">
                                  <a:latin typeface="Cambria Math" panose="02040503050406030204" pitchFamily="18" charset="0"/>
                                  <a:ea typeface="+mj-ea"/>
                                </a:rPr>
                              </m:ctrlPr>
                            </m:limLowPr>
                            <m:e>
                              <m:r>
                                <m:rPr>
                                  <m:sty m:val="p"/>
                                </m:rPr>
                                <a:rPr lang="en-US" altLang="zh-CN" sz="2000" b="0" i="0" smtClean="0">
                                  <a:latin typeface="Cambria Math" panose="02040503050406030204" pitchFamily="18" charset="0"/>
                                  <a:ea typeface="+mj-ea"/>
                                </a:rPr>
                                <m:t>min</m:t>
                              </m:r>
                            </m:e>
                            <m:lim>
                              <m:r>
                                <a:rPr lang="en-US" altLang="zh-CN" sz="2000" b="0" i="1" smtClean="0">
                                  <a:latin typeface="Cambria Math" panose="02040503050406030204" pitchFamily="18" charset="0"/>
                                  <a:ea typeface="+mj-ea"/>
                                </a:rPr>
                                <m:t>𝑤</m:t>
                              </m:r>
                              <m:r>
                                <a:rPr lang="en-US" altLang="zh-CN" sz="2000" b="0" i="1" smtClean="0">
                                  <a:latin typeface="Cambria Math" panose="02040503050406030204" pitchFamily="18" charset="0"/>
                                  <a:ea typeface="+mj-ea"/>
                                </a:rPr>
                                <m:t>,</m:t>
                              </m:r>
                              <m:r>
                                <a:rPr lang="en-US" altLang="zh-CN" sz="2000" b="0" i="1" smtClean="0">
                                  <a:latin typeface="Cambria Math" panose="02040503050406030204" pitchFamily="18" charset="0"/>
                                  <a:ea typeface="+mj-ea"/>
                                </a:rPr>
                                <m:t>𝑏</m:t>
                              </m:r>
                            </m:lim>
                          </m:limLow>
                        </m:fName>
                        <m:e>
                          <m:r>
                            <a:rPr lang="en-US" altLang="zh-CN" sz="2000" i="1">
                              <a:latin typeface="Cambria Math" panose="02040503050406030204" pitchFamily="18" charset="0"/>
                              <a:ea typeface="+mj-ea"/>
                            </a:rPr>
                            <m:t>𝐿</m:t>
                          </m:r>
                          <m:d>
                            <m:dPr>
                              <m:ctrlPr>
                                <a:rPr lang="en-US" altLang="zh-CN" sz="2000" i="1">
                                  <a:latin typeface="Cambria Math" panose="02040503050406030204" pitchFamily="18" charset="0"/>
                                  <a:ea typeface="+mj-ea"/>
                                </a:rPr>
                              </m:ctrlPr>
                            </m:dPr>
                            <m:e>
                              <m:r>
                                <a:rPr lang="en-US" altLang="zh-CN" sz="2000" i="1">
                                  <a:latin typeface="Cambria Math" panose="02040503050406030204" pitchFamily="18" charset="0"/>
                                  <a:ea typeface="+mj-ea"/>
                                </a:rPr>
                                <m:t>𝑤</m:t>
                              </m:r>
                              <m:r>
                                <a:rPr lang="en-US" altLang="zh-CN" sz="2000" i="1">
                                  <a:latin typeface="Cambria Math" panose="02040503050406030204" pitchFamily="18" charset="0"/>
                                  <a:ea typeface="+mj-ea"/>
                                </a:rPr>
                                <m:t>,</m:t>
                              </m:r>
                              <m:r>
                                <a:rPr lang="en-US" altLang="zh-CN" sz="2000" i="1">
                                  <a:latin typeface="Cambria Math" panose="02040503050406030204" pitchFamily="18" charset="0"/>
                                  <a:ea typeface="+mj-ea"/>
                                </a:rPr>
                                <m:t>𝑏</m:t>
                              </m:r>
                              <m:r>
                                <a:rPr lang="en-US" altLang="zh-CN" sz="2000" i="1">
                                  <a:latin typeface="Cambria Math" panose="02040503050406030204" pitchFamily="18" charset="0"/>
                                  <a:ea typeface="+mj-ea"/>
                                </a:rPr>
                                <m:t>,</m:t>
                              </m:r>
                              <m:r>
                                <a:rPr lang="zh-CN" altLang="en-US" sz="2000" i="1">
                                  <a:latin typeface="Cambria Math" panose="02040503050406030204" pitchFamily="18" charset="0"/>
                                  <a:ea typeface="+mj-ea"/>
                                </a:rPr>
                                <m:t>𝛼</m:t>
                              </m:r>
                            </m:e>
                          </m:d>
                        </m:e>
                      </m:func>
                      <m:r>
                        <a:rPr lang="en-US" altLang="zh-CN" sz="2000" b="0" i="0" smtClean="0">
                          <a:latin typeface="Cambria Math" panose="02040503050406030204" pitchFamily="18" charset="0"/>
                          <a:ea typeface="+mj-ea"/>
                        </a:rPr>
                        <m:t>=−</m:t>
                      </m:r>
                      <m:f>
                        <m:fPr>
                          <m:ctrlPr>
                            <a:rPr lang="en-US" altLang="zh-CN" sz="2000" i="1">
                              <a:latin typeface="Cambria Math" panose="02040503050406030204" pitchFamily="18" charset="0"/>
                              <a:ea typeface="+mj-ea"/>
                            </a:rPr>
                          </m:ctrlPr>
                        </m:fPr>
                        <m:num>
                          <m:r>
                            <a:rPr lang="en-US" altLang="zh-CN" sz="2000" i="1">
                              <a:latin typeface="Cambria Math" panose="02040503050406030204" pitchFamily="18" charset="0"/>
                              <a:ea typeface="+mj-ea"/>
                            </a:rPr>
                            <m:t>1</m:t>
                          </m:r>
                        </m:num>
                        <m:den>
                          <m:r>
                            <a:rPr lang="en-US" altLang="zh-CN" sz="2000" i="1">
                              <a:latin typeface="Cambria Math" panose="02040503050406030204" pitchFamily="18" charset="0"/>
                              <a:ea typeface="+mj-ea"/>
                            </a:rPr>
                            <m:t>2</m:t>
                          </m:r>
                        </m:den>
                      </m:f>
                      <m:nary>
                        <m:naryPr>
                          <m:chr m:val="∑"/>
                          <m:ctrlPr>
                            <a:rPr lang="en-US" altLang="zh-CN" sz="2000" i="1" smtClean="0">
                              <a:latin typeface="Cambria Math" panose="02040503050406030204" pitchFamily="18" charset="0"/>
                              <a:ea typeface="+mj-ea"/>
                            </a:rPr>
                          </m:ctrlPr>
                        </m:naryPr>
                        <m:sub>
                          <m:r>
                            <m:rPr>
                              <m:brk m:alnAt="23"/>
                            </m:rPr>
                            <a:rPr lang="en-US" altLang="zh-CN" sz="2000" i="1">
                              <a:latin typeface="Cambria Math" panose="02040503050406030204" pitchFamily="18" charset="0"/>
                              <a:ea typeface="+mj-ea"/>
                            </a:rPr>
                            <m:t>𝑖</m:t>
                          </m:r>
                          <m:r>
                            <a:rPr lang="en-US" altLang="zh-CN" sz="2000" i="1">
                              <a:latin typeface="Cambria Math" panose="02040503050406030204" pitchFamily="18" charset="0"/>
                              <a:ea typeface="+mj-ea"/>
                            </a:rPr>
                            <m:t>=1</m:t>
                          </m:r>
                        </m:sub>
                        <m:sup>
                          <m:r>
                            <a:rPr lang="en-US" altLang="zh-CN" sz="2000" i="1">
                              <a:latin typeface="Cambria Math" panose="02040503050406030204" pitchFamily="18" charset="0"/>
                              <a:ea typeface="+mj-ea"/>
                            </a:rPr>
                            <m:t>𝑁</m:t>
                          </m:r>
                        </m:sup>
                        <m:e>
                          <m:nary>
                            <m:naryPr>
                              <m:chr m:val="∑"/>
                              <m:ctrlPr>
                                <a:rPr lang="en-US" altLang="zh-CN" sz="2000" i="1">
                                  <a:latin typeface="Cambria Math" panose="02040503050406030204" pitchFamily="18" charset="0"/>
                                  <a:ea typeface="+mj-ea"/>
                                </a:rPr>
                              </m:ctrlPr>
                            </m:naryPr>
                            <m:sub>
                              <m:r>
                                <m:rPr>
                                  <m:brk m:alnAt="23"/>
                                </m:rPr>
                                <a:rPr lang="en-US" altLang="zh-CN" sz="2000" i="1">
                                  <a:latin typeface="Cambria Math" panose="02040503050406030204" pitchFamily="18" charset="0"/>
                                  <a:ea typeface="+mj-ea"/>
                                </a:rPr>
                                <m:t>𝑗</m:t>
                              </m:r>
                              <m:r>
                                <a:rPr lang="en-US" altLang="zh-CN" sz="2000" i="1">
                                  <a:latin typeface="Cambria Math" panose="02040503050406030204" pitchFamily="18" charset="0"/>
                                  <a:ea typeface="+mj-ea"/>
                                </a:rPr>
                                <m:t>=1</m:t>
                              </m:r>
                            </m:sub>
                            <m:sup>
                              <m:r>
                                <a:rPr lang="en-US" altLang="zh-CN" sz="2000" i="1">
                                  <a:latin typeface="Cambria Math" panose="02040503050406030204" pitchFamily="18" charset="0"/>
                                  <a:ea typeface="+mj-ea"/>
                                </a:rPr>
                                <m:t>𝑁</m:t>
                              </m:r>
                            </m:sup>
                            <m:e>
                              <m:sSub>
                                <m:sSubPr>
                                  <m:ctrlPr>
                                    <a:rPr lang="en-US" altLang="zh-CN" sz="2000" i="1">
                                      <a:latin typeface="Cambria Math" panose="02040503050406030204" pitchFamily="18" charset="0"/>
                                      <a:ea typeface="+mj-ea"/>
                                    </a:rPr>
                                  </m:ctrlPr>
                                </m:sSubPr>
                                <m:e>
                                  <m:r>
                                    <a:rPr lang="zh-CN" altLang="en-US" sz="2000" i="1">
                                      <a:latin typeface="Cambria Math" panose="02040503050406030204" pitchFamily="18" charset="0"/>
                                      <a:ea typeface="+mj-ea"/>
                                    </a:rPr>
                                    <m:t>𝛼</m:t>
                                  </m:r>
                                </m:e>
                                <m:sub>
                                  <m:r>
                                    <a:rPr lang="en-US" altLang="zh-CN" sz="2000" i="1">
                                      <a:latin typeface="Cambria Math" panose="02040503050406030204" pitchFamily="18" charset="0"/>
                                      <a:ea typeface="+mj-ea"/>
                                    </a:rPr>
                                    <m:t>𝑖</m:t>
                                  </m:r>
                                </m:sub>
                              </m:sSub>
                              <m:sSub>
                                <m:sSubPr>
                                  <m:ctrlPr>
                                    <a:rPr lang="en-US" altLang="zh-CN" sz="2000" i="1">
                                      <a:latin typeface="Cambria Math" panose="02040503050406030204" pitchFamily="18" charset="0"/>
                                      <a:ea typeface="+mj-ea"/>
                                    </a:rPr>
                                  </m:ctrlPr>
                                </m:sSubPr>
                                <m:e>
                                  <m:r>
                                    <a:rPr lang="zh-CN" altLang="en-US" sz="2000" i="1">
                                      <a:latin typeface="Cambria Math" panose="02040503050406030204" pitchFamily="18" charset="0"/>
                                      <a:ea typeface="+mj-ea"/>
                                    </a:rPr>
                                    <m:t>𝛼</m:t>
                                  </m:r>
                                </m:e>
                                <m:sub>
                                  <m:r>
                                    <a:rPr lang="en-US" altLang="zh-CN" sz="2000" i="1">
                                      <a:latin typeface="Cambria Math" panose="02040503050406030204" pitchFamily="18" charset="0"/>
                                      <a:ea typeface="+mj-ea"/>
                                    </a:rPr>
                                    <m:t>𝑗</m:t>
                                  </m:r>
                                </m:sub>
                              </m:sSub>
                              <m:sSub>
                                <m:sSubPr>
                                  <m:ctrlPr>
                                    <a:rPr lang="en-US" altLang="zh-CN" sz="2000" i="1">
                                      <a:latin typeface="Cambria Math" panose="02040503050406030204" pitchFamily="18" charset="0"/>
                                      <a:ea typeface="+mj-ea"/>
                                    </a:rPr>
                                  </m:ctrlPr>
                                </m:sSubPr>
                                <m:e>
                                  <m:r>
                                    <a:rPr lang="en-US" altLang="zh-CN" sz="2000" i="1">
                                      <a:latin typeface="Cambria Math" panose="02040503050406030204" pitchFamily="18" charset="0"/>
                                      <a:ea typeface="+mj-ea"/>
                                    </a:rPr>
                                    <m:t>𝑦</m:t>
                                  </m:r>
                                </m:e>
                                <m:sub>
                                  <m:r>
                                    <a:rPr lang="en-US" altLang="zh-CN" sz="2000" i="1">
                                      <a:latin typeface="Cambria Math" panose="02040503050406030204" pitchFamily="18" charset="0"/>
                                      <a:ea typeface="+mj-ea"/>
                                    </a:rPr>
                                    <m:t>𝑖</m:t>
                                  </m:r>
                                </m:sub>
                              </m:sSub>
                              <m:sSub>
                                <m:sSubPr>
                                  <m:ctrlPr>
                                    <a:rPr lang="en-US" altLang="zh-CN" sz="2000" i="1">
                                      <a:latin typeface="Cambria Math" panose="02040503050406030204" pitchFamily="18" charset="0"/>
                                      <a:ea typeface="+mj-ea"/>
                                    </a:rPr>
                                  </m:ctrlPr>
                                </m:sSubPr>
                                <m:e>
                                  <m:r>
                                    <a:rPr lang="en-US" altLang="zh-CN" sz="2000" i="1">
                                      <a:latin typeface="Cambria Math" panose="02040503050406030204" pitchFamily="18" charset="0"/>
                                      <a:ea typeface="+mj-ea"/>
                                    </a:rPr>
                                    <m:t>𝑦</m:t>
                                  </m:r>
                                </m:e>
                                <m:sub>
                                  <m:r>
                                    <a:rPr lang="en-US" altLang="zh-CN" sz="2000" i="1">
                                      <a:latin typeface="Cambria Math" panose="02040503050406030204" pitchFamily="18" charset="0"/>
                                      <a:ea typeface="+mj-ea"/>
                                    </a:rPr>
                                    <m:t>𝑗</m:t>
                                  </m:r>
                                </m:sub>
                              </m:sSub>
                              <m:d>
                                <m:dPr>
                                  <m:ctrlPr>
                                    <a:rPr lang="en-US" altLang="zh-CN" sz="2000" i="1">
                                      <a:latin typeface="Cambria Math" panose="02040503050406030204" pitchFamily="18" charset="0"/>
                                      <a:ea typeface="+mj-ea"/>
                                    </a:rPr>
                                  </m:ctrlPr>
                                </m:dPr>
                                <m:e>
                                  <m:sSub>
                                    <m:sSubPr>
                                      <m:ctrlPr>
                                        <a:rPr lang="en-US" altLang="zh-CN" sz="2000" i="1">
                                          <a:latin typeface="Cambria Math" panose="02040503050406030204" pitchFamily="18" charset="0"/>
                                          <a:ea typeface="+mj-ea"/>
                                        </a:rPr>
                                      </m:ctrlPr>
                                    </m:sSubPr>
                                    <m:e>
                                      <m:r>
                                        <a:rPr lang="en-US" altLang="zh-CN" sz="2000" i="1">
                                          <a:latin typeface="Cambria Math" panose="02040503050406030204" pitchFamily="18" charset="0"/>
                                          <a:ea typeface="+mj-ea"/>
                                        </a:rPr>
                                        <m:t>𝑥</m:t>
                                      </m:r>
                                    </m:e>
                                    <m:sub>
                                      <m:r>
                                        <a:rPr lang="en-US" altLang="zh-CN" sz="2000" i="1">
                                          <a:latin typeface="Cambria Math" panose="02040503050406030204" pitchFamily="18" charset="0"/>
                                          <a:ea typeface="+mj-ea"/>
                                        </a:rPr>
                                        <m:t>𝑖</m:t>
                                      </m:r>
                                    </m:sub>
                                  </m:sSub>
                                  <m:r>
                                    <a:rPr lang="en-US" altLang="zh-CN" sz="2000" i="1">
                                      <a:latin typeface="Cambria Math" panose="02040503050406030204" pitchFamily="18" charset="0"/>
                                      <a:ea typeface="+mj-ea"/>
                                    </a:rPr>
                                    <m:t>∙</m:t>
                                  </m:r>
                                  <m:sSub>
                                    <m:sSubPr>
                                      <m:ctrlPr>
                                        <a:rPr lang="en-US" altLang="zh-CN" sz="2000" i="1">
                                          <a:latin typeface="Cambria Math" panose="02040503050406030204" pitchFamily="18" charset="0"/>
                                          <a:ea typeface="+mj-ea"/>
                                        </a:rPr>
                                      </m:ctrlPr>
                                    </m:sSubPr>
                                    <m:e>
                                      <m:r>
                                        <a:rPr lang="en-US" altLang="zh-CN" sz="2000" i="1">
                                          <a:latin typeface="Cambria Math" panose="02040503050406030204" pitchFamily="18" charset="0"/>
                                          <a:ea typeface="+mj-ea"/>
                                        </a:rPr>
                                        <m:t>𝑥</m:t>
                                      </m:r>
                                    </m:e>
                                    <m:sub>
                                      <m:r>
                                        <a:rPr lang="en-US" altLang="zh-CN" sz="2000" i="1">
                                          <a:latin typeface="Cambria Math" panose="02040503050406030204" pitchFamily="18" charset="0"/>
                                          <a:ea typeface="+mj-ea"/>
                                        </a:rPr>
                                        <m:t>𝑗</m:t>
                                      </m:r>
                                    </m:sub>
                                  </m:sSub>
                                </m:e>
                              </m:d>
                              <m:r>
                                <a:rPr lang="en-US" altLang="zh-CN" sz="2000" b="0" i="1" smtClean="0">
                                  <a:latin typeface="Cambria Math" panose="02040503050406030204" pitchFamily="18" charset="0"/>
                                  <a:ea typeface="+mj-ea"/>
                                </a:rPr>
                                <m:t>+</m:t>
                              </m:r>
                              <m:nary>
                                <m:naryPr>
                                  <m:chr m:val="∑"/>
                                  <m:ctrlPr>
                                    <a:rPr lang="en-US" altLang="zh-CN" sz="2000" i="1" smtClean="0">
                                      <a:latin typeface="Cambria Math" panose="02040503050406030204" pitchFamily="18" charset="0"/>
                                      <a:ea typeface="+mj-ea"/>
                                    </a:rPr>
                                  </m:ctrlPr>
                                </m:naryPr>
                                <m:sub>
                                  <m:r>
                                    <m:rPr>
                                      <m:brk m:alnAt="23"/>
                                    </m:rPr>
                                    <a:rPr lang="en-US" altLang="zh-CN" sz="2000" i="1">
                                      <a:latin typeface="Cambria Math" panose="02040503050406030204" pitchFamily="18" charset="0"/>
                                      <a:ea typeface="+mj-ea"/>
                                    </a:rPr>
                                    <m:t>𝑖</m:t>
                                  </m:r>
                                  <m:r>
                                    <a:rPr lang="en-US" altLang="zh-CN" sz="2000" i="1">
                                      <a:latin typeface="Cambria Math" panose="02040503050406030204" pitchFamily="18" charset="0"/>
                                      <a:ea typeface="+mj-ea"/>
                                    </a:rPr>
                                    <m:t>=1</m:t>
                                  </m:r>
                                </m:sub>
                                <m:sup>
                                  <m:r>
                                    <a:rPr lang="en-US" altLang="zh-CN" sz="2000" i="1">
                                      <a:latin typeface="Cambria Math" panose="02040503050406030204" pitchFamily="18" charset="0"/>
                                      <a:ea typeface="+mj-ea"/>
                                    </a:rPr>
                                    <m:t>𝑁</m:t>
                                  </m:r>
                                </m:sup>
                                <m:e>
                                  <m:sSub>
                                    <m:sSubPr>
                                      <m:ctrlPr>
                                        <a:rPr lang="en-US" altLang="zh-CN" sz="2000" i="1" smtClean="0">
                                          <a:latin typeface="Cambria Math" panose="02040503050406030204" pitchFamily="18" charset="0"/>
                                          <a:ea typeface="+mj-ea"/>
                                        </a:rPr>
                                      </m:ctrlPr>
                                    </m:sSubPr>
                                    <m:e>
                                      <m:r>
                                        <a:rPr lang="en-US" altLang="zh-CN" sz="2000" i="1">
                                          <a:latin typeface="Cambria Math" panose="02040503050406030204" pitchFamily="18" charset="0"/>
                                          <a:ea typeface="+mj-ea"/>
                                        </a:rPr>
                                        <m:t>𝛼</m:t>
                                      </m:r>
                                    </m:e>
                                    <m:sub>
                                      <m:r>
                                        <a:rPr lang="en-US" altLang="zh-CN" sz="2000" i="1">
                                          <a:latin typeface="Cambria Math" panose="02040503050406030204" pitchFamily="18" charset="0"/>
                                          <a:ea typeface="+mj-ea"/>
                                        </a:rPr>
                                        <m:t>𝑖</m:t>
                                      </m:r>
                                    </m:sub>
                                  </m:sSub>
                                </m:e>
                              </m:nary>
                            </m:e>
                          </m:nary>
                        </m:e>
                      </m:nary>
                    </m:oMath>
                  </m:oMathPara>
                </a14:m>
                <a:endParaRPr lang="zh-CN" altLang="en-US" sz="2000" dirty="0">
                  <a:latin typeface="+mj-ea"/>
                  <a:ea typeface="+mj-ea"/>
                </a:endParaRPr>
              </a:p>
            </p:txBody>
          </p:sp>
        </mc:Choice>
        <mc:Fallback xmlns="">
          <p:sp>
            <p:nvSpPr>
              <p:cNvPr id="5" name="文本框 4">
                <a:extLst>
                  <a:ext uri="{FF2B5EF4-FFF2-40B4-BE49-F238E27FC236}">
                    <a16:creationId xmlns:a16="http://schemas.microsoft.com/office/drawing/2014/main" id="{9A29AD47-96D9-4912-832A-6B6083BB3676}"/>
                  </a:ext>
                </a:extLst>
              </p:cNvPr>
              <p:cNvSpPr txBox="1">
                <a:spLocks noRot="1" noChangeAspect="1" noMove="1" noResize="1" noEditPoints="1" noAdjustHandles="1" noChangeArrowheads="1" noChangeShapeType="1" noTextEdit="1"/>
              </p:cNvSpPr>
              <p:nvPr/>
            </p:nvSpPr>
            <p:spPr>
              <a:xfrm>
                <a:off x="603422" y="4035693"/>
                <a:ext cx="10985156" cy="2503442"/>
              </a:xfrm>
              <a:prstGeom prst="rect">
                <a:avLst/>
              </a:prstGeom>
              <a:blipFill>
                <a:blip r:embed="rId4"/>
                <a:stretch>
                  <a:fillRect l="-610" t="-12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51064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03422" y="1443405"/>
                <a:ext cx="11172018" cy="5184576"/>
              </a:xfrm>
            </p:spPr>
            <p:txBody>
              <a:bodyPr>
                <a:normAutofit/>
              </a:bodyPr>
              <a:lstStyle/>
              <a:p>
                <a:pPr marL="0" indent="0">
                  <a:lnSpc>
                    <a:spcPct val="120000"/>
                  </a:lnSpc>
                  <a:buNone/>
                </a:pPr>
                <a:r>
                  <a:rPr lang="zh-CN" altLang="en-US" sz="2400" dirty="0"/>
                  <a:t>（</a:t>
                </a:r>
                <a:r>
                  <a:rPr lang="en-US" altLang="zh-CN" sz="2400" dirty="0"/>
                  <a:t>2</a:t>
                </a:r>
                <a:r>
                  <a:rPr lang="zh-CN" altLang="en-US" sz="2400" dirty="0"/>
                  <a:t>）求</a:t>
                </a:r>
                <a14:m>
                  <m:oMath xmlns:m="http://schemas.openxmlformats.org/officeDocument/2006/math">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min</m:t>
                            </m:r>
                          </m:e>
                          <m:lim>
                            <m:r>
                              <a:rPr lang="en-US" altLang="zh-CN" sz="2400" i="1">
                                <a:latin typeface="Cambria Math" panose="02040503050406030204" pitchFamily="18" charset="0"/>
                              </a:rPr>
                              <m:t>𝑤</m:t>
                            </m:r>
                            <m:r>
                              <a:rPr lang="en-US" altLang="zh-CN" sz="2400" i="1">
                                <a:latin typeface="Cambria Math" panose="02040503050406030204" pitchFamily="18" charset="0"/>
                              </a:rPr>
                              <m:t>,</m:t>
                            </m:r>
                            <m:r>
                              <a:rPr lang="en-US" altLang="zh-CN" sz="2400" i="1">
                                <a:latin typeface="Cambria Math" panose="02040503050406030204" pitchFamily="18" charset="0"/>
                              </a:rPr>
                              <m:t>𝑏</m:t>
                            </m:r>
                          </m:lim>
                        </m:limLow>
                      </m:fName>
                      <m:e>
                        <m:r>
                          <a:rPr lang="en-US" altLang="zh-CN" sz="2400" i="1">
                            <a:latin typeface="Cambria Math" panose="02040503050406030204" pitchFamily="18" charset="0"/>
                          </a:rPr>
                          <m:t>𝐿</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𝑤</m:t>
                            </m:r>
                            <m:r>
                              <a:rPr lang="en-US" altLang="zh-CN" sz="2400" i="1">
                                <a:latin typeface="Cambria Math" panose="02040503050406030204" pitchFamily="18" charset="0"/>
                              </a:rPr>
                              <m:t>,</m:t>
                            </m:r>
                            <m:r>
                              <a:rPr lang="en-US" altLang="zh-CN" sz="2400" i="1">
                                <a:latin typeface="Cambria Math" panose="02040503050406030204" pitchFamily="18" charset="0"/>
                              </a:rPr>
                              <m:t>𝑏</m:t>
                            </m:r>
                            <m:r>
                              <a:rPr lang="en-US" altLang="zh-CN" sz="2400" i="1">
                                <a:latin typeface="Cambria Math" panose="02040503050406030204" pitchFamily="18" charset="0"/>
                              </a:rPr>
                              <m:t>,</m:t>
                            </m:r>
                            <m:r>
                              <a:rPr lang="zh-CN" altLang="en-US" sz="2400" i="1">
                                <a:latin typeface="Cambria Math" panose="02040503050406030204" pitchFamily="18" charset="0"/>
                              </a:rPr>
                              <m:t>𝛼</m:t>
                            </m:r>
                          </m:e>
                        </m:d>
                      </m:e>
                    </m:func>
                  </m:oMath>
                </a14:m>
                <a:r>
                  <a:rPr lang="zh-CN" altLang="en-US" sz="2400" dirty="0"/>
                  <a:t>对</a:t>
                </a:r>
                <a14:m>
                  <m:oMath xmlns:m="http://schemas.openxmlformats.org/officeDocument/2006/math">
                    <m:r>
                      <a:rPr lang="zh-CN" altLang="en-US" sz="2400" i="1" smtClean="0">
                        <a:latin typeface="Cambria Math" panose="02040503050406030204" pitchFamily="18" charset="0"/>
                      </a:rPr>
                      <m:t>𝛼</m:t>
                    </m:r>
                  </m:oMath>
                </a14:m>
                <a:r>
                  <a:rPr lang="zh-CN" altLang="en-US" sz="2400" dirty="0"/>
                  <a:t>的极大，即是对偶问题</a:t>
                </a:r>
                <a:endParaRPr lang="en-US" altLang="zh-CN" sz="2400" dirty="0"/>
              </a:p>
              <a:p>
                <a:pPr marL="0" indent="0">
                  <a:lnSpc>
                    <a:spcPct val="120000"/>
                  </a:lnSpc>
                  <a:buNone/>
                </a:pPr>
                <a14:m>
                  <m:oMathPara xmlns:m="http://schemas.openxmlformats.org/officeDocument/2006/math">
                    <m:oMathParaPr>
                      <m:jc m:val="centerGroup"/>
                    </m:oMathParaPr>
                    <m:oMath xmlns:m="http://schemas.openxmlformats.org/officeDocument/2006/math">
                      <m:func>
                        <m:funcPr>
                          <m:ctrlPr>
                            <a:rPr lang="en-US" altLang="zh-CN" sz="2400" i="1" smtClean="0">
                              <a:latin typeface="Cambria Math" panose="02040503050406030204" pitchFamily="18" charset="0"/>
                              <a:ea typeface="+mn-ea"/>
                            </a:rPr>
                          </m:ctrlPr>
                        </m:funcPr>
                        <m:fName>
                          <m:limLow>
                            <m:limLowPr>
                              <m:ctrlPr>
                                <a:rPr lang="en-US" altLang="zh-CN" sz="2400" i="1" smtClean="0">
                                  <a:latin typeface="Cambria Math" panose="02040503050406030204" pitchFamily="18" charset="0"/>
                                  <a:ea typeface="+mn-ea"/>
                                </a:rPr>
                              </m:ctrlPr>
                            </m:limLowPr>
                            <m:e>
                              <m:r>
                                <m:rPr>
                                  <m:sty m:val="p"/>
                                </m:rPr>
                                <a:rPr lang="en-US" altLang="zh-CN" sz="2400" i="0" smtClean="0">
                                  <a:latin typeface="Cambria Math" panose="02040503050406030204" pitchFamily="18" charset="0"/>
                                  <a:ea typeface="+mn-ea"/>
                                </a:rPr>
                                <m:t>max</m:t>
                              </m:r>
                            </m:e>
                            <m:lim>
                              <m:r>
                                <a:rPr lang="zh-CN" altLang="en-US" sz="2400" i="1" smtClean="0">
                                  <a:latin typeface="Cambria Math" panose="02040503050406030204" pitchFamily="18" charset="0"/>
                                  <a:ea typeface="+mn-ea"/>
                                </a:rPr>
                                <m:t>𝛼</m:t>
                              </m:r>
                            </m:lim>
                          </m:limLow>
                        </m:fName>
                        <m:e>
                          <m:r>
                            <a:rPr lang="en-US" altLang="zh-CN" sz="2400" b="0" i="0" smtClean="0">
                              <a:latin typeface="Cambria Math" panose="02040503050406030204" pitchFamily="18" charset="0"/>
                              <a:ea typeface="+mn-ea"/>
                            </a:rPr>
                            <m:t>     </m:t>
                          </m:r>
                          <m:r>
                            <a:rPr lang="en-US" altLang="zh-CN" sz="2400">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2</m:t>
                              </m:r>
                            </m:den>
                          </m:f>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𝑗</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sSub>
                                    <m:sSubPr>
                                      <m:ctrlPr>
                                        <a:rPr lang="en-US" altLang="zh-CN" sz="2400" i="1">
                                          <a:latin typeface="Cambria Math" panose="02040503050406030204" pitchFamily="18" charset="0"/>
                                          <a:ea typeface="Cambria Math" panose="02040503050406030204" pitchFamily="18" charset="0"/>
                                        </a:rPr>
                                      </m:ctrlPr>
                                    </m:sSubPr>
                                    <m:e>
                                      <m:r>
                                        <a:rPr lang="zh-CN" altLang="en-US" sz="2400" i="1">
                                          <a:latin typeface="Cambria Math" panose="02040503050406030204" pitchFamily="18" charset="0"/>
                                          <a:ea typeface="Cambria Math" panose="02040503050406030204" pitchFamily="18" charset="0"/>
                                        </a:rPr>
                                        <m:t>𝛼</m:t>
                                      </m:r>
                                    </m:e>
                                    <m:sub>
                                      <m:r>
                                        <a:rPr lang="en-US" altLang="zh-CN" sz="2400" i="1">
                                          <a:latin typeface="Cambria Math" panose="02040503050406030204" pitchFamily="18" charset="0"/>
                                          <a:ea typeface="Cambria Math" panose="02040503050406030204" pitchFamily="18" charset="0"/>
                                        </a:rPr>
                                        <m:t>𝑖</m:t>
                                      </m:r>
                                    </m:sub>
                                  </m:sSub>
                                  <m:sSub>
                                    <m:sSubPr>
                                      <m:ctrlPr>
                                        <a:rPr lang="en-US" altLang="zh-CN" sz="2400" i="1">
                                          <a:latin typeface="Cambria Math" panose="02040503050406030204" pitchFamily="18" charset="0"/>
                                          <a:ea typeface="Cambria Math" panose="02040503050406030204" pitchFamily="18" charset="0"/>
                                        </a:rPr>
                                      </m:ctrlPr>
                                    </m:sSubPr>
                                    <m:e>
                                      <m:r>
                                        <a:rPr lang="zh-CN" altLang="en-US" sz="2400" i="1">
                                          <a:latin typeface="Cambria Math" panose="02040503050406030204" pitchFamily="18" charset="0"/>
                                          <a:ea typeface="Cambria Math" panose="02040503050406030204" pitchFamily="18" charset="0"/>
                                        </a:rPr>
                                        <m:t>𝛼</m:t>
                                      </m:r>
                                    </m:e>
                                    <m:sub>
                                      <m:r>
                                        <a:rPr lang="en-US" altLang="zh-CN" sz="2400" i="1">
                                          <a:latin typeface="Cambria Math" panose="02040503050406030204" pitchFamily="18" charset="0"/>
                                          <a:ea typeface="Cambria Math" panose="02040503050406030204" pitchFamily="18" charset="0"/>
                                        </a:rPr>
                                        <m:t>𝑗</m:t>
                                      </m:r>
                                    </m:sub>
                                  </m:sSub>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𝑦</m:t>
                                      </m:r>
                                    </m:e>
                                    <m:sub>
                                      <m:r>
                                        <a:rPr lang="en-US" altLang="zh-CN" sz="2400" i="1">
                                          <a:latin typeface="Cambria Math" panose="02040503050406030204" pitchFamily="18" charset="0"/>
                                          <a:ea typeface="Cambria Math" panose="02040503050406030204" pitchFamily="18" charset="0"/>
                                        </a:rPr>
                                        <m:t>𝑖</m:t>
                                      </m:r>
                                    </m:sub>
                                  </m:sSub>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𝑦</m:t>
                                      </m:r>
                                    </m:e>
                                    <m:sub>
                                      <m:r>
                                        <a:rPr lang="en-US" altLang="zh-CN" sz="2400" i="1">
                                          <a:latin typeface="Cambria Math" panose="02040503050406030204" pitchFamily="18" charset="0"/>
                                          <a:ea typeface="Cambria Math" panose="02040503050406030204" pitchFamily="18" charset="0"/>
                                        </a:rPr>
                                        <m:t>𝑗</m:t>
                                      </m:r>
                                    </m:sub>
                                  </m:sSub>
                                  <m:d>
                                    <m:dPr>
                                      <m:ctrlPr>
                                        <a:rPr lang="en-US" altLang="zh-CN" sz="2400" i="1">
                                          <a:latin typeface="Cambria Math" panose="02040503050406030204" pitchFamily="18" charset="0"/>
                                          <a:ea typeface="Cambria Math" panose="02040503050406030204" pitchFamily="18" charset="0"/>
                                        </a:rPr>
                                      </m:ctrlPr>
                                    </m:dP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𝑗</m:t>
                                          </m:r>
                                        </m:sub>
                                      </m:sSub>
                                    </m:e>
                                  </m:d>
                                  <m:r>
                                    <a:rPr lang="en-US" altLang="zh-CN" sz="2400" i="1">
                                      <a:latin typeface="Cambria Math" panose="02040503050406030204" pitchFamily="18" charset="0"/>
                                      <a:ea typeface="Cambria Math" panose="02040503050406030204" pitchFamily="18" charset="0"/>
                                    </a:rPr>
                                    <m:t>+</m:t>
                                  </m:r>
                                  <m:nary>
                                    <m:naryPr>
                                      <m:chr m:val="∑"/>
                                      <m:ctrlPr>
                                        <a:rPr lang="en-US" altLang="zh-CN" sz="2400" i="1">
                                          <a:latin typeface="Cambria Math" panose="02040503050406030204" pitchFamily="18" charset="0"/>
                                          <a:ea typeface="Cambria Math" panose="02040503050406030204" pitchFamily="18" charset="0"/>
                                        </a:rPr>
                                      </m:ctrlPr>
                                    </m:naryPr>
                                    <m:sub>
                                      <m:r>
                                        <m:rPr>
                                          <m:brk m:alnAt="23"/>
                                        </m:rPr>
                                        <a:rPr lang="en-US" altLang="zh-CN" sz="2400" i="1">
                                          <a:latin typeface="Cambria Math" panose="02040503050406030204" pitchFamily="18" charset="0"/>
                                          <a:ea typeface="Cambria Math" panose="02040503050406030204" pitchFamily="18" charset="0"/>
                                        </a:rPr>
                                        <m:t>𝑖</m:t>
                                      </m:r>
                                      <m:r>
                                        <a:rPr lang="en-US" altLang="zh-CN" sz="2400" i="1">
                                          <a:latin typeface="Cambria Math" panose="02040503050406030204" pitchFamily="18" charset="0"/>
                                          <a:ea typeface="Cambria Math" panose="02040503050406030204" pitchFamily="18" charset="0"/>
                                        </a:rPr>
                                        <m:t>=1</m:t>
                                      </m:r>
                                    </m:sub>
                                    <m:sup>
                                      <m:r>
                                        <a:rPr lang="en-US" altLang="zh-CN" sz="2400" i="1">
                                          <a:latin typeface="Cambria Math" panose="02040503050406030204" pitchFamily="18" charset="0"/>
                                          <a:ea typeface="Cambria Math" panose="02040503050406030204" pitchFamily="18" charset="0"/>
                                        </a:rPr>
                                        <m:t>𝑁</m:t>
                                      </m:r>
                                    </m:sup>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𝛼</m:t>
                                          </m:r>
                                        </m:e>
                                        <m:sub>
                                          <m:r>
                                            <a:rPr lang="en-US" altLang="zh-CN" sz="2400" i="1">
                                              <a:latin typeface="Cambria Math" panose="02040503050406030204" pitchFamily="18" charset="0"/>
                                              <a:ea typeface="Cambria Math" panose="02040503050406030204" pitchFamily="18" charset="0"/>
                                            </a:rPr>
                                            <m:t>𝑖</m:t>
                                          </m:r>
                                        </m:sub>
                                      </m:sSub>
                                    </m:e>
                                  </m:nary>
                                </m:e>
                              </m:nary>
                            </m:e>
                          </m:nary>
                          <m:r>
                            <a:rPr lang="en-US" altLang="zh-CN" sz="2400" b="0" i="1" smtClean="0">
                              <a:latin typeface="Cambria Math" panose="02040503050406030204" pitchFamily="18" charset="0"/>
                              <a:ea typeface="Cambria Math" panose="02040503050406030204" pitchFamily="18" charset="0"/>
                            </a:rPr>
                            <m:t>     (4.21)</m:t>
                          </m:r>
                        </m:e>
                      </m:func>
                    </m:oMath>
                  </m:oMathPara>
                </a14:m>
                <a:endParaRPr lang="en-US" altLang="zh-CN" sz="2400" b="0" i="1" dirty="0">
                  <a:latin typeface="Cambria Math" panose="02040503050406030204" pitchFamily="18" charset="0"/>
                  <a:ea typeface="Cambria Math" panose="02040503050406030204" pitchFamily="18" charset="0"/>
                </a:endParaRPr>
              </a:p>
              <a:p>
                <a:pPr marL="0" indent="0">
                  <a:lnSpc>
                    <a:spcPct val="120000"/>
                  </a:lnSpc>
                  <a:buNone/>
                </a:pPr>
                <a:r>
                  <a:rPr lang="en-US" altLang="zh-CN" sz="2400" b="0" dirty="0">
                    <a:ea typeface="+mn-ea"/>
                  </a:rPr>
                  <a:t>				</a:t>
                </a:r>
                <a14:m>
                  <m:oMath xmlns:m="http://schemas.openxmlformats.org/officeDocument/2006/math">
                    <m:r>
                      <a:rPr lang="en-US" altLang="zh-CN" sz="2400" b="0" i="1" smtClean="0">
                        <a:latin typeface="Cambria Math" panose="02040503050406030204" pitchFamily="18" charset="0"/>
                        <a:ea typeface="+mn-ea"/>
                      </a:rPr>
                      <m:t>𝑠</m:t>
                    </m:r>
                    <m:r>
                      <a:rPr lang="en-US" altLang="zh-CN" sz="2400" b="0" i="1" smtClean="0">
                        <a:latin typeface="Cambria Math" panose="02040503050406030204" pitchFamily="18" charset="0"/>
                        <a:ea typeface="+mn-ea"/>
                      </a:rPr>
                      <m:t>.</m:t>
                    </m:r>
                    <m:r>
                      <a:rPr lang="en-US" altLang="zh-CN" sz="2400" b="0" i="1" smtClean="0">
                        <a:latin typeface="Cambria Math" panose="02040503050406030204" pitchFamily="18" charset="0"/>
                        <a:ea typeface="+mn-ea"/>
                      </a:rPr>
                      <m:t>𝑡</m:t>
                    </m:r>
                    <m:r>
                      <a:rPr lang="en-US" altLang="zh-CN" sz="2400" b="0" i="1" smtClean="0">
                        <a:latin typeface="Cambria Math" panose="02040503050406030204" pitchFamily="18" charset="0"/>
                        <a:ea typeface="+mn-ea"/>
                      </a:rPr>
                      <m:t>.    </m:t>
                    </m:r>
                    <m:nary>
                      <m:naryPr>
                        <m:chr m:val="∑"/>
                        <m:ctrlPr>
                          <a:rPr lang="en-US" altLang="zh-CN" sz="2400" b="0" i="1" smtClean="0">
                            <a:latin typeface="Cambria Math" panose="02040503050406030204" pitchFamily="18" charset="0"/>
                            <a:ea typeface="+mn-ea"/>
                          </a:rPr>
                        </m:ctrlPr>
                      </m:naryPr>
                      <m:sub>
                        <m:r>
                          <m:rPr>
                            <m:brk m:alnAt="23"/>
                          </m:rPr>
                          <a:rPr lang="en-US" altLang="zh-CN" sz="2400" b="0" i="1" smtClean="0">
                            <a:latin typeface="Cambria Math" panose="02040503050406030204" pitchFamily="18" charset="0"/>
                            <a:ea typeface="+mn-ea"/>
                          </a:rPr>
                          <m:t>𝑖</m:t>
                        </m:r>
                        <m:r>
                          <a:rPr lang="en-US" altLang="zh-CN" sz="2400" b="0" i="1" smtClean="0">
                            <a:latin typeface="Cambria Math" panose="02040503050406030204" pitchFamily="18" charset="0"/>
                            <a:ea typeface="+mn-ea"/>
                          </a:rPr>
                          <m:t>=1</m:t>
                        </m:r>
                      </m:sub>
                      <m:sup>
                        <m:r>
                          <a:rPr lang="en-US" altLang="zh-CN" sz="2400" b="0" i="1" smtClean="0">
                            <a:latin typeface="Cambria Math" panose="02040503050406030204" pitchFamily="18" charset="0"/>
                            <a:ea typeface="+mn-ea"/>
                          </a:rPr>
                          <m:t>𝑁</m:t>
                        </m:r>
                      </m:sup>
                      <m:e>
                        <m:sSub>
                          <m:sSubPr>
                            <m:ctrlPr>
                              <a:rPr lang="en-US" altLang="zh-CN" sz="2400" b="0" i="1" smtClean="0">
                                <a:latin typeface="Cambria Math" panose="02040503050406030204" pitchFamily="18" charset="0"/>
                                <a:ea typeface="+mn-ea"/>
                              </a:rPr>
                            </m:ctrlPr>
                          </m:sSubPr>
                          <m:e>
                            <m:r>
                              <a:rPr lang="zh-CN" altLang="en-US" sz="2400" b="0" i="1" smtClean="0">
                                <a:latin typeface="Cambria Math" panose="02040503050406030204" pitchFamily="18" charset="0"/>
                                <a:ea typeface="+mn-ea"/>
                              </a:rPr>
                              <m:t>𝛼</m:t>
                            </m:r>
                          </m:e>
                          <m:sub>
                            <m:r>
                              <a:rPr lang="en-US" altLang="zh-CN" sz="2400" b="0" i="1" smtClean="0">
                                <a:latin typeface="Cambria Math" panose="02040503050406030204" pitchFamily="18" charset="0"/>
                                <a:ea typeface="+mn-ea"/>
                              </a:rPr>
                              <m:t>𝑖</m:t>
                            </m:r>
                          </m:sub>
                        </m:sSub>
                        <m:sSub>
                          <m:sSubPr>
                            <m:ctrlPr>
                              <a:rPr lang="en-US" altLang="zh-CN" sz="2400" b="0" i="1" smtClean="0">
                                <a:latin typeface="Cambria Math" panose="02040503050406030204" pitchFamily="18" charset="0"/>
                                <a:ea typeface="+mn-ea"/>
                              </a:rPr>
                            </m:ctrlPr>
                          </m:sSubPr>
                          <m:e>
                            <m:r>
                              <a:rPr lang="en-US" altLang="zh-CN" sz="2400" b="0" i="1" smtClean="0">
                                <a:latin typeface="Cambria Math" panose="02040503050406030204" pitchFamily="18" charset="0"/>
                                <a:ea typeface="+mn-ea"/>
                              </a:rPr>
                              <m:t>𝑦</m:t>
                            </m:r>
                          </m:e>
                          <m:sub>
                            <m:r>
                              <a:rPr lang="en-US" altLang="zh-CN" sz="2400" b="0" i="1" smtClean="0">
                                <a:latin typeface="Cambria Math" panose="02040503050406030204" pitchFamily="18" charset="0"/>
                                <a:ea typeface="+mn-ea"/>
                              </a:rPr>
                              <m:t>𝑖</m:t>
                            </m:r>
                          </m:sub>
                        </m:sSub>
                      </m:e>
                    </m:nary>
                  </m:oMath>
                </a14:m>
                <a:r>
                  <a:rPr lang="en-US" altLang="zh-CN" sz="2400" b="0" dirty="0">
                    <a:latin typeface="+mn-ea"/>
                    <a:ea typeface="+mn-ea"/>
                  </a:rPr>
                  <a:t>=0</a:t>
                </a:r>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ea typeface="+mn-ea"/>
                            </a:rPr>
                          </m:ctrlPr>
                        </m:sSubPr>
                        <m:e>
                          <m:r>
                            <a:rPr lang="zh-CN" altLang="en-US" sz="2400" b="0" i="1" smtClean="0">
                              <a:latin typeface="Cambria Math" panose="02040503050406030204" pitchFamily="18" charset="0"/>
                              <a:ea typeface="+mn-ea"/>
                            </a:rPr>
                            <m:t>𝛼</m:t>
                          </m:r>
                        </m:e>
                        <m:sub>
                          <m:r>
                            <a:rPr lang="en-US" altLang="zh-CN" sz="2400" b="0" i="1" smtClean="0">
                              <a:latin typeface="Cambria Math" panose="02040503050406030204" pitchFamily="18" charset="0"/>
                              <a:ea typeface="+mn-ea"/>
                            </a:rPr>
                            <m:t>𝑖</m:t>
                          </m:r>
                        </m:sub>
                      </m:sSub>
                      <m:r>
                        <a:rPr lang="en-US" altLang="zh-CN" sz="2400" b="0" i="1" smtClean="0">
                          <a:latin typeface="Cambria Math" panose="02040503050406030204" pitchFamily="18" charset="0"/>
                          <a:ea typeface="Cambria Math" panose="02040503050406030204" pitchFamily="18" charset="0"/>
                        </a:rPr>
                        <m:t>≥0,</m:t>
                      </m:r>
                      <m:r>
                        <a:rPr lang="en-US" altLang="zh-CN" sz="2400" b="0" i="1" smtClean="0">
                          <a:latin typeface="Cambria Math" panose="02040503050406030204" pitchFamily="18" charset="0"/>
                          <a:ea typeface="Cambria Math" panose="02040503050406030204" pitchFamily="18" charset="0"/>
                        </a:rPr>
                        <m:t>𝑖</m:t>
                      </m:r>
                      <m:r>
                        <a:rPr lang="en-US" altLang="zh-CN" sz="2400" b="0" i="1" smtClean="0">
                          <a:latin typeface="Cambria Math" panose="02040503050406030204" pitchFamily="18" charset="0"/>
                          <a:ea typeface="Cambria Math" panose="02040503050406030204" pitchFamily="18" charset="0"/>
                        </a:rPr>
                        <m:t>=1,2,…,</m:t>
                      </m:r>
                      <m:r>
                        <a:rPr lang="en-US" altLang="zh-CN" sz="2400" b="0" i="1" smtClean="0">
                          <a:latin typeface="Cambria Math" panose="02040503050406030204" pitchFamily="18" charset="0"/>
                          <a:ea typeface="Cambria Math" panose="02040503050406030204" pitchFamily="18" charset="0"/>
                        </a:rPr>
                        <m:t>𝑁</m:t>
                      </m:r>
                    </m:oMath>
                  </m:oMathPara>
                </a14:m>
                <a:endParaRPr lang="en-US" altLang="zh-CN" sz="2400" b="0" dirty="0">
                  <a:latin typeface="+mn-ea"/>
                  <a:ea typeface="+mn-ea"/>
                </a:endParaRPr>
              </a:p>
              <a:p>
                <a:pPr marL="0" indent="0">
                  <a:lnSpc>
                    <a:spcPct val="120000"/>
                  </a:lnSpc>
                  <a:buNone/>
                </a:pPr>
                <a:endParaRPr lang="en-US" altLang="zh-CN" sz="2400" dirty="0">
                  <a:latin typeface="+mn-ea"/>
                  <a:ea typeface="+mn-ea"/>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03422" y="1443405"/>
                <a:ext cx="11172018" cy="5184576"/>
              </a:xfrm>
              <a:blipFill>
                <a:blip r:embed="rId3"/>
                <a:stretch>
                  <a:fillRect l="-873"/>
                </a:stretch>
              </a:blipFill>
            </p:spPr>
            <p:txBody>
              <a:bodyPr/>
              <a:lstStyle/>
              <a:p>
                <a:r>
                  <a:rPr lang="zh-CN" altLang="en-US">
                    <a:noFill/>
                  </a:rPr>
                  <a:t> </a:t>
                </a:r>
              </a:p>
            </p:txBody>
          </p:sp>
        </mc:Fallback>
      </mc:AlternateContent>
      <p:sp>
        <p:nvSpPr>
          <p:cNvPr id="9" name="标题 1"/>
          <p:cNvSpPr txBox="1"/>
          <p:nvPr/>
        </p:nvSpPr>
        <p:spPr>
          <a:xfrm>
            <a:off x="603422" y="-5087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70000"/>
              </a:lnSpc>
              <a:spcAft>
                <a:spcPct val="0"/>
              </a:spcAft>
            </a:pPr>
            <a:r>
              <a:rPr lang="zh-CN" altLang="en-US" sz="3300" b="1" dirty="0"/>
              <a:t>学习的对偶算法</a:t>
            </a:r>
          </a:p>
        </p:txBody>
      </p:sp>
    </p:spTree>
    <p:extLst>
      <p:ext uri="{BB962C8B-B14F-4D97-AF65-F5344CB8AC3E}">
        <p14:creationId xmlns:p14="http://schemas.microsoft.com/office/powerpoint/2010/main" val="20829070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03422" y="1443405"/>
                <a:ext cx="11172018" cy="5184576"/>
              </a:xfrm>
            </p:spPr>
            <p:txBody>
              <a:bodyPr>
                <a:normAutofit/>
              </a:bodyPr>
              <a:lstStyle/>
              <a:p>
                <a:pPr marL="0" indent="0">
                  <a:lnSpc>
                    <a:spcPct val="110000"/>
                  </a:lnSpc>
                  <a:buNone/>
                </a:pPr>
                <a:r>
                  <a:rPr lang="zh-CN" altLang="en-US" sz="2400" dirty="0"/>
                  <a:t>将式</a:t>
                </a:r>
                <a:r>
                  <a:rPr lang="en-US" altLang="zh-CN" sz="2400" dirty="0"/>
                  <a:t>(4.21)</a:t>
                </a:r>
                <a:r>
                  <a:rPr lang="zh-CN" altLang="en-US" sz="2400" dirty="0"/>
                  <a:t>的目标函数由极大转换成求极小，就得到与之等价的对偶最优化问题</a:t>
                </a:r>
                <a:r>
                  <a:rPr lang="en-US" altLang="zh-CN" sz="2400" dirty="0"/>
                  <a:t>:</a:t>
                </a:r>
              </a:p>
              <a:p>
                <a:pPr marL="0" indent="0">
                  <a:lnSpc>
                    <a:spcPct val="110000"/>
                  </a:lnSpc>
                  <a:buNone/>
                </a:pPr>
                <a14:m>
                  <m:oMathPara xmlns:m="http://schemas.openxmlformats.org/officeDocument/2006/math">
                    <m:oMathParaPr>
                      <m:jc m:val="centerGroup"/>
                    </m:oMathParaPr>
                    <m:oMath xmlns:m="http://schemas.openxmlformats.org/officeDocument/2006/math">
                      <m:func>
                        <m:funcPr>
                          <m:ctrlPr>
                            <a:rPr lang="en-US" altLang="zh-CN" sz="2400" i="1" smtClean="0">
                              <a:latin typeface="Cambria Math" panose="02040503050406030204" pitchFamily="18" charset="0"/>
                            </a:rPr>
                          </m:ctrlPr>
                        </m:funcPr>
                        <m:fName>
                          <m:limLow>
                            <m:limLowPr>
                              <m:ctrlPr>
                                <a:rPr lang="en-US" altLang="zh-CN" sz="2400" i="1" smtClean="0">
                                  <a:latin typeface="Cambria Math" panose="02040503050406030204" pitchFamily="18" charset="0"/>
                                </a:rPr>
                              </m:ctrlPr>
                            </m:limLowPr>
                            <m:e>
                              <m:r>
                                <m:rPr>
                                  <m:sty m:val="p"/>
                                </m:rPr>
                                <a:rPr lang="en-US" altLang="zh-CN" sz="2400" b="0" i="0" smtClean="0">
                                  <a:latin typeface="Cambria Math" panose="02040503050406030204" pitchFamily="18" charset="0"/>
                                </a:rPr>
                                <m:t>min</m:t>
                              </m:r>
                            </m:e>
                            <m:lim>
                              <m:r>
                                <a:rPr lang="zh-CN" altLang="en-US" sz="2400" i="1" smtClean="0">
                                  <a:latin typeface="Cambria Math" panose="02040503050406030204" pitchFamily="18" charset="0"/>
                                </a:rPr>
                                <m:t>𝛼</m:t>
                              </m:r>
                            </m:lim>
                          </m:limLow>
                        </m:fName>
                        <m:e>
                          <m:r>
                            <a:rPr lang="en-US" altLang="zh-CN" sz="2400" b="0" i="0" smtClean="0">
                              <a:latin typeface="Cambria Math" panose="02040503050406030204" pitchFamily="18" charset="0"/>
                            </a:rPr>
                            <m:t>      </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2</m:t>
                              </m:r>
                            </m:den>
                          </m:f>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𝑗</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𝑗</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𝑗</m:t>
                                      </m:r>
                                    </m:sub>
                                  </m:sSub>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𝑗</m:t>
                                          </m:r>
                                        </m:sub>
                                      </m:sSub>
                                    </m:e>
                                  </m:d>
                                  <m:r>
                                    <a:rPr lang="en-US" altLang="zh-CN" sz="2400" b="0" i="1" smtClean="0">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𝛼</m:t>
                                          </m:r>
                                        </m:e>
                                        <m:sub>
                                          <m:r>
                                            <a:rPr lang="en-US" altLang="zh-CN" sz="2400" i="1">
                                              <a:latin typeface="Cambria Math" panose="02040503050406030204" pitchFamily="18" charset="0"/>
                                            </a:rPr>
                                            <m:t>𝑖</m:t>
                                          </m:r>
                                        </m:sub>
                                      </m:sSub>
                                    </m:e>
                                  </m:nary>
                                </m:e>
                              </m:nary>
                            </m:e>
                          </m:nary>
                          <m:r>
                            <a:rPr lang="en-US" altLang="zh-CN" sz="2400" b="0" i="1" smtClean="0">
                              <a:latin typeface="Cambria Math" panose="02040503050406030204" pitchFamily="18" charset="0"/>
                            </a:rPr>
                            <m:t>     (4.22)</m:t>
                          </m:r>
                        </m:e>
                      </m:func>
                    </m:oMath>
                  </m:oMathPara>
                </a14:m>
                <a:endParaRPr lang="en-US" altLang="zh-CN" sz="2400" dirty="0"/>
              </a:p>
              <a:p>
                <a:pPr marL="0" indent="0">
                  <a:lnSpc>
                    <a:spcPct val="110000"/>
                  </a:lnSpc>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    </m:t>
                      </m:r>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𝑁</m:t>
                          </m:r>
                        </m:sup>
                        <m:e>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𝛼</m:t>
                              </m:r>
                            </m:e>
                            <m:sub>
                              <m:r>
                                <a:rPr lang="en-US" altLang="zh-CN" sz="2400" b="0" i="1" smtClean="0">
                                  <a:latin typeface="Cambria Math" panose="02040503050406030204" pitchFamily="18" charset="0"/>
                                </a:rPr>
                                <m:t>𝑖</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e>
                      </m:nary>
                      <m:r>
                        <a:rPr lang="en-US" altLang="zh-CN" sz="2400" b="0" i="1" smtClean="0">
                          <a:latin typeface="Cambria Math" panose="02040503050406030204" pitchFamily="18" charset="0"/>
                        </a:rPr>
                        <m:t>=0     (4.23)</m:t>
                      </m:r>
                    </m:oMath>
                  </m:oMathPara>
                </a14:m>
                <a:endParaRPr lang="en-US" altLang="zh-CN" sz="2400" b="0" dirty="0"/>
              </a:p>
              <a:p>
                <a:pPr marL="0" indent="0">
                  <a:lnSpc>
                    <a:spcPct val="110000"/>
                  </a:lnSpc>
                  <a:buNone/>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𝛼</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=1,2,…,</m:t>
                      </m:r>
                      <m:r>
                        <a:rPr lang="en-US" altLang="zh-CN" sz="2400" b="0" i="1" smtClean="0">
                          <a:latin typeface="Cambria Math" panose="02040503050406030204" pitchFamily="18" charset="0"/>
                        </a:rPr>
                        <m:t>𝑁</m:t>
                      </m:r>
                      <m:r>
                        <a:rPr lang="en-US" altLang="zh-CN" sz="2400" b="0" i="1" smtClean="0">
                          <a:latin typeface="Cambria Math" panose="02040503050406030204" pitchFamily="18" charset="0"/>
                        </a:rPr>
                        <m:t>     (4.24)</m:t>
                      </m:r>
                    </m:oMath>
                  </m:oMathPara>
                </a14:m>
                <a:endParaRPr lang="en-US" altLang="zh-CN" sz="2400" dirty="0"/>
              </a:p>
              <a:p>
                <a:pPr marL="0" indent="0">
                  <a:lnSpc>
                    <a:spcPct val="110000"/>
                  </a:lnSpc>
                  <a:buNone/>
                </a:pPr>
                <a:endParaRPr lang="en-US" altLang="zh-CN" sz="2400" dirty="0"/>
              </a:p>
              <a:p>
                <a:pPr marL="0" indent="0">
                  <a:lnSpc>
                    <a:spcPct val="110000"/>
                  </a:lnSpc>
                  <a:buNone/>
                </a:pPr>
                <a:r>
                  <a:rPr lang="zh-CN" altLang="en-US" sz="2400" dirty="0"/>
                  <a:t>考虑原始最优化问题</a:t>
                </a:r>
                <a:r>
                  <a:rPr lang="en-US" altLang="zh-CN" sz="2400" dirty="0"/>
                  <a:t>(4.13)~(4.14)</a:t>
                </a:r>
                <a:r>
                  <a:rPr lang="zh-CN" altLang="en-US" sz="2400" dirty="0"/>
                  <a:t>和对偶最优化问题</a:t>
                </a:r>
                <a:r>
                  <a:rPr lang="en-US" altLang="zh-CN" sz="2400" dirty="0"/>
                  <a:t>(4.22)~(4.24)</a:t>
                </a:r>
                <a:r>
                  <a:rPr lang="zh-CN" altLang="en-US" sz="2400" dirty="0"/>
                  <a:t>，存在</a:t>
                </a:r>
                <a14:m>
                  <m:oMath xmlns:m="http://schemas.openxmlformats.org/officeDocument/2006/math">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𝑤</m:t>
                        </m:r>
                      </m:e>
                      <m:sup>
                        <m:r>
                          <a:rPr lang="en-US" altLang="zh-CN" sz="2400">
                            <a:latin typeface="Cambria Math" panose="02040503050406030204" pitchFamily="18" charset="0"/>
                          </a:rPr>
                          <m:t>∗</m:t>
                        </m:r>
                      </m:sup>
                    </m:sSup>
                    <m:r>
                      <a:rPr lang="zh-CN" altLang="en-US" sz="2400">
                        <a:latin typeface="Cambria Math" panose="02040503050406030204" pitchFamily="18" charset="0"/>
                      </a:rPr>
                      <m:t>、</m:t>
                    </m:r>
                    <m:sSup>
                      <m:sSupPr>
                        <m:ctrlPr>
                          <a:rPr lang="en-US" altLang="zh-CN" sz="2400" i="1">
                            <a:latin typeface="Cambria Math" panose="02040503050406030204" pitchFamily="18" charset="0"/>
                          </a:rPr>
                        </m:ctrlPr>
                      </m:sSupPr>
                      <m:e>
                        <m:r>
                          <a:rPr lang="zh-CN" altLang="en-US" sz="2400">
                            <a:latin typeface="Cambria Math" panose="02040503050406030204" pitchFamily="18" charset="0"/>
                          </a:rPr>
                          <m:t>𝛼</m:t>
                        </m:r>
                      </m:e>
                      <m:sup>
                        <m:r>
                          <a:rPr lang="en-US" altLang="zh-CN" sz="2400">
                            <a:latin typeface="Cambria Math" panose="02040503050406030204" pitchFamily="18" charset="0"/>
                          </a:rPr>
                          <m:t>∗</m:t>
                        </m:r>
                      </m:sup>
                    </m:sSup>
                    <m:r>
                      <a:rPr lang="zh-CN" altLang="en-US" sz="2400">
                        <a:latin typeface="Cambria Math" panose="02040503050406030204" pitchFamily="18" charset="0"/>
                      </a:rPr>
                      <m:t>、</m:t>
                    </m:r>
                    <m:sSup>
                      <m:sSupPr>
                        <m:ctrlPr>
                          <a:rPr lang="en-US" altLang="zh-CN" sz="2400" i="1">
                            <a:latin typeface="Cambria Math" panose="02040503050406030204" pitchFamily="18" charset="0"/>
                          </a:rPr>
                        </m:ctrlPr>
                      </m:sSupPr>
                      <m:e>
                        <m:r>
                          <a:rPr lang="zh-CN" altLang="en-US" sz="2400">
                            <a:latin typeface="Cambria Math" panose="02040503050406030204" pitchFamily="18" charset="0"/>
                          </a:rPr>
                          <m:t>𝛽</m:t>
                        </m:r>
                      </m:e>
                      <m:sup>
                        <m:r>
                          <a:rPr lang="en-US" altLang="zh-CN" sz="2400">
                            <a:latin typeface="Cambria Math" panose="02040503050406030204" pitchFamily="18" charset="0"/>
                          </a:rPr>
                          <m:t>∗</m:t>
                        </m:r>
                      </m:sup>
                    </m:sSup>
                    <m:r>
                      <a:rPr lang="zh-CN" altLang="en-US" sz="2400">
                        <a:latin typeface="Cambria Math" panose="02040503050406030204" pitchFamily="18" charset="0"/>
                      </a:rPr>
                      <m:t>，使</m:t>
                    </m:r>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𝑤</m:t>
                        </m:r>
                      </m:e>
                      <m:sup>
                        <m:r>
                          <a:rPr lang="en-US" altLang="zh-CN" sz="2400">
                            <a:latin typeface="Cambria Math" panose="02040503050406030204" pitchFamily="18" charset="0"/>
                          </a:rPr>
                          <m:t>∗</m:t>
                        </m:r>
                      </m:sup>
                    </m:sSup>
                    <m:r>
                      <a:rPr lang="zh-CN" altLang="en-US" sz="2400">
                        <a:latin typeface="Cambria Math" panose="02040503050406030204" pitchFamily="18" charset="0"/>
                      </a:rPr>
                      <m:t>是</m:t>
                    </m:r>
                  </m:oMath>
                </a14:m>
                <a:r>
                  <a:rPr lang="zh-CN" altLang="en-US" sz="2400" dirty="0"/>
                  <a:t>原始问题的解，</a:t>
                </a:r>
                <a:r>
                  <a:rPr lang="en-US" altLang="zh-CN" sz="2400" dirty="0"/>
                  <a:t> </a:t>
                </a:r>
                <a14:m>
                  <m:oMath xmlns:m="http://schemas.openxmlformats.org/officeDocument/2006/math">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𝛼</m:t>
                        </m:r>
                      </m:e>
                      <m:sup>
                        <m:r>
                          <a:rPr lang="en-US" altLang="zh-CN" sz="2400" i="1">
                            <a:latin typeface="Cambria Math" panose="02040503050406030204" pitchFamily="18" charset="0"/>
                          </a:rPr>
                          <m:t>∗</m:t>
                        </m:r>
                      </m:sup>
                    </m:sSup>
                    <m:r>
                      <a:rPr lang="zh-CN" altLang="en-US" sz="2400" i="1">
                        <a:latin typeface="Cambria Math" panose="02040503050406030204" pitchFamily="18" charset="0"/>
                      </a:rPr>
                      <m:t>、</m:t>
                    </m:r>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𝛽</m:t>
                        </m:r>
                      </m:e>
                      <m:sup>
                        <m:r>
                          <a:rPr lang="en-US" altLang="zh-CN" sz="2400" i="1">
                            <a:latin typeface="Cambria Math" panose="02040503050406030204" pitchFamily="18" charset="0"/>
                          </a:rPr>
                          <m:t>∗</m:t>
                        </m:r>
                      </m:sup>
                    </m:sSup>
                  </m:oMath>
                </a14:m>
                <a:r>
                  <a:rPr lang="zh-CN" altLang="en-US" sz="2400" dirty="0"/>
                  <a:t>是对偶问题的解。这就意味着求解原始问题</a:t>
                </a:r>
                <a:r>
                  <a:rPr lang="en-US" altLang="zh-CN" sz="2400" dirty="0"/>
                  <a:t>(4.13)~(4.14)</a:t>
                </a:r>
                <a:r>
                  <a:rPr lang="zh-CN" altLang="en-US" sz="2400" dirty="0"/>
                  <a:t>可以转换为求解对偶问题</a:t>
                </a:r>
                <a:r>
                  <a:rPr lang="en-US" altLang="zh-CN" sz="2400" dirty="0"/>
                  <a:t>(4.22)~(4.24) </a:t>
                </a:r>
                <a:r>
                  <a:rPr lang="zh-CN" altLang="en-US" sz="2400" dirty="0"/>
                  <a:t>。</a:t>
                </a: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03422" y="1443405"/>
                <a:ext cx="11172018" cy="5184576"/>
              </a:xfrm>
              <a:blipFill>
                <a:blip r:embed="rId3"/>
                <a:stretch>
                  <a:fillRect l="-873" t="-706"/>
                </a:stretch>
              </a:blipFill>
            </p:spPr>
            <p:txBody>
              <a:bodyPr/>
              <a:lstStyle/>
              <a:p>
                <a:r>
                  <a:rPr lang="zh-CN" altLang="en-US">
                    <a:noFill/>
                  </a:rPr>
                  <a:t> </a:t>
                </a:r>
              </a:p>
            </p:txBody>
          </p:sp>
        </mc:Fallback>
      </mc:AlternateContent>
      <p:sp>
        <p:nvSpPr>
          <p:cNvPr id="9" name="标题 1"/>
          <p:cNvSpPr txBox="1"/>
          <p:nvPr/>
        </p:nvSpPr>
        <p:spPr>
          <a:xfrm>
            <a:off x="603422" y="-5087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70000"/>
              </a:lnSpc>
              <a:spcAft>
                <a:spcPct val="0"/>
              </a:spcAft>
            </a:pPr>
            <a:r>
              <a:rPr lang="zh-CN" altLang="en-US" sz="3300" b="1" dirty="0"/>
              <a:t>学习的对偶算法</a:t>
            </a:r>
          </a:p>
        </p:txBody>
      </p:sp>
    </p:spTree>
    <p:extLst>
      <p:ext uri="{BB962C8B-B14F-4D97-AF65-F5344CB8AC3E}">
        <p14:creationId xmlns:p14="http://schemas.microsoft.com/office/powerpoint/2010/main" val="22160962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03422" y="1274684"/>
                <a:ext cx="11172018" cy="5184576"/>
              </a:xfrm>
            </p:spPr>
            <p:txBody>
              <a:bodyPr>
                <a:noAutofit/>
              </a:bodyPr>
              <a:lstStyle/>
              <a:p>
                <a:pPr marL="0" indent="0">
                  <a:lnSpc>
                    <a:spcPct val="110000"/>
                  </a:lnSpc>
                  <a:buNone/>
                </a:pPr>
                <a:r>
                  <a:rPr lang="zh-CN" altLang="en-US" sz="2400" b="1" dirty="0"/>
                  <a:t>定理</a:t>
                </a:r>
                <a:r>
                  <a:rPr lang="en-US" altLang="zh-CN" sz="2400" b="1" dirty="0"/>
                  <a:t>4.1 </a:t>
                </a:r>
                <a:r>
                  <a:rPr lang="zh-CN" altLang="en-US" sz="2400" dirty="0"/>
                  <a:t>设</a:t>
                </a:r>
                <a14:m>
                  <m:oMath xmlns:m="http://schemas.openxmlformats.org/officeDocument/2006/math">
                    <m:sSup>
                      <m:sSupPr>
                        <m:ctrlPr>
                          <a:rPr lang="en-US" altLang="zh-CN" sz="2400" i="1" smtClean="0">
                            <a:latin typeface="Cambria Math" panose="02040503050406030204" pitchFamily="18" charset="0"/>
                          </a:rPr>
                        </m:ctrlPr>
                      </m:sSupPr>
                      <m:e>
                        <m:r>
                          <a:rPr lang="zh-CN" altLang="en-US" sz="2400" i="1" smtClean="0">
                            <a:latin typeface="Cambria Math" panose="02040503050406030204" pitchFamily="18" charset="0"/>
                          </a:rPr>
                          <m:t>𝛼</m:t>
                        </m:r>
                      </m:e>
                      <m:sup>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zh-CN" altLang="en-US"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up>
                            <m:r>
                              <a:rPr lang="en-US" altLang="zh-CN" sz="2400" i="1">
                                <a:latin typeface="Cambria Math" panose="02040503050406030204" pitchFamily="18" charset="0"/>
                              </a:rPr>
                              <m:t>∗</m:t>
                            </m:r>
                          </m:sup>
                        </m:sSubSup>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b="0" i="1" smtClean="0">
                                <a:latin typeface="Cambria Math" panose="02040503050406030204" pitchFamily="18" charset="0"/>
                              </a:rPr>
                              <m:t>2</m:t>
                            </m:r>
                          </m:sub>
                          <m:sup>
                            <m:r>
                              <a:rPr lang="en-US" altLang="zh-CN" sz="2400" i="1">
                                <a:latin typeface="Cambria Math" panose="02040503050406030204" pitchFamily="18" charset="0"/>
                              </a:rPr>
                              <m:t>∗</m:t>
                            </m:r>
                          </m:sup>
                        </m:sSubSup>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b="0" i="1" smtClean="0">
                                <a:latin typeface="Cambria Math" panose="02040503050406030204" pitchFamily="18" charset="0"/>
                              </a:rPr>
                              <m:t>𝑙</m:t>
                            </m:r>
                          </m:sub>
                          <m:sup>
                            <m:r>
                              <a:rPr lang="en-US" altLang="zh-CN" sz="2400" i="1">
                                <a:latin typeface="Cambria Math" panose="02040503050406030204" pitchFamily="18" charset="0"/>
                              </a:rPr>
                              <m:t>∗</m:t>
                            </m:r>
                          </m:sup>
                        </m:sSubSup>
                        <m:r>
                          <a:rPr lang="zh-CN" altLang="en-US" sz="2400" i="1">
                            <a:latin typeface="Cambria Math" panose="02040503050406030204" pitchFamily="18" charset="0"/>
                          </a:rPr>
                          <m:t>）</m:t>
                        </m:r>
                      </m:e>
                      <m:sup>
                        <m:r>
                          <a:rPr lang="en-US" altLang="zh-CN" sz="2400" b="0" i="1" smtClean="0">
                            <a:latin typeface="Cambria Math" panose="02040503050406030204" pitchFamily="18" charset="0"/>
                          </a:rPr>
                          <m:t>⊺</m:t>
                        </m:r>
                      </m:sup>
                    </m:sSup>
                    <m:r>
                      <a:rPr lang="zh-CN" altLang="en-US" sz="2400" i="1">
                        <a:latin typeface="Cambria Math" panose="02040503050406030204" pitchFamily="18" charset="0"/>
                      </a:rPr>
                      <m:t>是</m:t>
                    </m:r>
                  </m:oMath>
                </a14:m>
                <a:r>
                  <a:rPr lang="zh-CN" altLang="en-US" sz="2400" dirty="0"/>
                  <a:t>对偶最优化问题的解，则存在下标</a:t>
                </a:r>
                <a:r>
                  <a:rPr lang="en-US" altLang="zh-CN" sz="2400" dirty="0"/>
                  <a:t>j</a:t>
                </a:r>
                <a:r>
                  <a:rPr lang="zh-CN" altLang="en-US" sz="2400" dirty="0"/>
                  <a:t>，使得</a:t>
                </a:r>
                <a14:m>
                  <m:oMath xmlns:m="http://schemas.openxmlformats.org/officeDocument/2006/math">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b="0" i="1" smtClean="0">
                            <a:latin typeface="Cambria Math" panose="02040503050406030204" pitchFamily="18" charset="0"/>
                          </a:rPr>
                          <m:t>𝑗</m:t>
                        </m:r>
                      </m:sub>
                      <m:sup>
                        <m:r>
                          <a:rPr lang="en-US" altLang="zh-CN" sz="2400" i="1">
                            <a:latin typeface="Cambria Math" panose="02040503050406030204" pitchFamily="18" charset="0"/>
                          </a:rPr>
                          <m:t>∗</m:t>
                        </m:r>
                      </m:sup>
                    </m:sSubSup>
                    <m:r>
                      <a:rPr lang="en-US" altLang="zh-CN" sz="2400" b="0" i="1" smtClean="0">
                        <a:latin typeface="Cambria Math" panose="02040503050406030204" pitchFamily="18" charset="0"/>
                      </a:rPr>
                      <m:t>&gt;0</m:t>
                    </m:r>
                    <m:r>
                      <a:rPr lang="zh-CN" altLang="en-US" sz="2400" i="1">
                        <a:latin typeface="Cambria Math" panose="02040503050406030204" pitchFamily="18" charset="0"/>
                      </a:rPr>
                      <m:t>，</m:t>
                    </m:r>
                  </m:oMath>
                </a14:m>
                <a:r>
                  <a:rPr lang="zh-CN" altLang="en-US" sz="2400" dirty="0"/>
                  <a:t>并可按下式求得原始最优化问题的解</a:t>
                </a:r>
                <a14:m>
                  <m:oMath xmlns:m="http://schemas.openxmlformats.org/officeDocument/2006/math">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𝑤</m:t>
                        </m:r>
                      </m:e>
                      <m:sup>
                        <m:r>
                          <a:rPr lang="en-US" altLang="zh-CN" sz="2400">
                            <a:latin typeface="Cambria Math" panose="02040503050406030204" pitchFamily="18" charset="0"/>
                          </a:rPr>
                          <m:t>∗</m:t>
                        </m:r>
                      </m:sup>
                    </m:sSup>
                    <m:r>
                      <a:rPr lang="zh-CN" altLang="en-US" sz="240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𝑏</m:t>
                        </m:r>
                      </m:e>
                      <m:sup>
                        <m:r>
                          <a:rPr lang="en-US" altLang="zh-CN" sz="2400">
                            <a:latin typeface="Cambria Math" panose="02040503050406030204" pitchFamily="18" charset="0"/>
                          </a:rPr>
                          <m:t>∗</m:t>
                        </m:r>
                      </m:sup>
                    </m:sSup>
                    <m:r>
                      <a:rPr lang="zh-CN" altLang="en-US" sz="2400" i="1">
                        <a:latin typeface="Cambria Math" panose="02040503050406030204" pitchFamily="18" charset="0"/>
                      </a:rPr>
                      <m:t>。</m:t>
                    </m:r>
                  </m:oMath>
                </a14:m>
                <a:endParaRPr lang="en-US" altLang="zh-CN" sz="2400" dirty="0"/>
              </a:p>
              <a:p>
                <a:pPr marL="0" indent="0">
                  <a:lnSpc>
                    <a:spcPct val="110000"/>
                  </a:lnSpc>
                  <a:buNone/>
                </a:pP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𝑤</m:t>
                          </m:r>
                        </m:e>
                        <m:sup>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m:t>
                      </m:r>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𝑁</m:t>
                          </m:r>
                        </m:sup>
                        <m:e>
                          <m:sSubSup>
                            <m:sSubSupPr>
                              <m:ctrlPr>
                                <a:rPr lang="en-US" altLang="zh-CN" sz="2400" b="0" i="1" smtClean="0">
                                  <a:latin typeface="Cambria Math" panose="02040503050406030204" pitchFamily="18" charset="0"/>
                                </a:rPr>
                              </m:ctrlPr>
                            </m:sSubSupPr>
                            <m:e>
                              <m:r>
                                <a:rPr lang="en-US" altLang="zh-CN" sz="2400" i="1">
                                  <a:latin typeface="Cambria Math" panose="02040503050406030204" pitchFamily="18" charset="0"/>
                                </a:rPr>
                                <m:t>𝛼</m:t>
                              </m:r>
                            </m:e>
                            <m:sub>
                              <m:r>
                                <a:rPr lang="en-US" altLang="zh-CN" sz="2400" b="0" i="1" smtClean="0">
                                  <a:latin typeface="Cambria Math" panose="02040503050406030204" pitchFamily="18" charset="0"/>
                                </a:rPr>
                                <m:t>𝑖</m:t>
                              </m:r>
                            </m:sub>
                            <m:sup>
                              <m:r>
                                <a:rPr lang="en-US" altLang="zh-CN" sz="2400" b="0" i="1" smtClean="0">
                                  <a:latin typeface="Cambria Math" panose="02040503050406030204" pitchFamily="18" charset="0"/>
                                </a:rPr>
                                <m:t>∗</m:t>
                              </m:r>
                            </m:sup>
                          </m:sSubSup>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e>
                      </m:nary>
                      <m:r>
                        <a:rPr lang="en-US" altLang="zh-CN" sz="2400" b="0" i="1" smtClean="0">
                          <a:latin typeface="Cambria Math" panose="02040503050406030204" pitchFamily="18" charset="0"/>
                        </a:rPr>
                        <m:t>     </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4.25</m:t>
                          </m:r>
                        </m:e>
                      </m:d>
                    </m:oMath>
                  </m:oMathPara>
                </a14:m>
                <a:endParaRPr lang="en-US" altLang="zh-CN" sz="2400" b="0" dirty="0"/>
              </a:p>
              <a:p>
                <a:pPr marL="0" indent="0">
                  <a:lnSpc>
                    <a:spcPct val="110000"/>
                  </a:lnSpc>
                  <a:buNone/>
                </a:pP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𝑏</m:t>
                          </m:r>
                        </m:e>
                        <m:sup>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𝑗</m:t>
                          </m:r>
                        </m:sub>
                      </m:sSub>
                      <m:r>
                        <a:rPr lang="en-US" altLang="zh-CN" sz="2400" b="0" i="1" smtClean="0">
                          <a:latin typeface="Cambria Math" panose="02040503050406030204" pitchFamily="18" charset="0"/>
                        </a:rPr>
                        <m:t>−</m:t>
                      </m:r>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𝑁</m:t>
                          </m:r>
                        </m:sup>
                        <m:e>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𝛼</m:t>
                              </m:r>
                            </m:e>
                            <m:sub>
                              <m:r>
                                <a:rPr lang="en-US" altLang="zh-CN" sz="2400" i="1">
                                  <a:latin typeface="Cambria Math" panose="02040503050406030204" pitchFamily="18" charset="0"/>
                                </a:rPr>
                                <m:t>𝑖</m:t>
                              </m:r>
                            </m:sub>
                            <m:sup>
                              <m:r>
                                <a:rPr lang="en-US" altLang="zh-CN" sz="2400" i="1">
                                  <a:latin typeface="Cambria Math" panose="02040503050406030204" pitchFamily="18" charset="0"/>
                                </a:rPr>
                                <m:t>∗</m:t>
                              </m:r>
                            </m:sup>
                          </m:sSub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m:t>
                              </m:r>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a:rPr lang="en-US" altLang="zh-CN" sz="2400" i="1" smtClean="0">
                              <a:latin typeface="Cambria Math" panose="02040503050406030204" pitchFamily="18" charset="0"/>
                            </a:rPr>
                            <m:t>∙</m:t>
                          </m:r>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𝑗</m:t>
                              </m:r>
                            </m:sub>
                          </m:sSub>
                          <m:r>
                            <a:rPr lang="en-US" altLang="zh-CN" sz="2400" b="0" i="1" smtClean="0">
                              <a:latin typeface="Cambria Math" panose="02040503050406030204" pitchFamily="18" charset="0"/>
                            </a:rPr>
                            <m:t>)     (4.26)</m:t>
                          </m:r>
                        </m:e>
                      </m:nary>
                    </m:oMath>
                  </m:oMathPara>
                </a14:m>
                <a:endParaRPr lang="en-US" altLang="zh-CN" sz="2400" dirty="0"/>
              </a:p>
              <a:p>
                <a:pPr marL="0" indent="0">
                  <a:lnSpc>
                    <a:spcPct val="110000"/>
                  </a:lnSpc>
                  <a:buNone/>
                </a:pPr>
                <a:endParaRPr lang="en-US" altLang="zh-CN" sz="2400" dirty="0"/>
              </a:p>
              <a:p>
                <a:pPr marL="0" indent="0">
                  <a:lnSpc>
                    <a:spcPct val="110000"/>
                  </a:lnSpc>
                  <a:buNone/>
                </a:pPr>
                <a:r>
                  <a:rPr lang="zh-CN" altLang="en-US" sz="2400" dirty="0"/>
                  <a:t>对于给定的线性可分训练数据集，可以首先求对偶问题</a:t>
                </a:r>
                <a:r>
                  <a:rPr lang="en-US" altLang="zh-CN" sz="2400" dirty="0"/>
                  <a:t>(4.22)~(4.24)</a:t>
                </a:r>
                <a:r>
                  <a:rPr lang="zh-CN" altLang="en-US" sz="2400" dirty="0"/>
                  <a:t>的解</a:t>
                </a:r>
                <a:r>
                  <a:rPr lang="en-US" altLang="zh-CN" sz="2400" dirty="0"/>
                  <a:t> </a:t>
                </a:r>
                <a14:m>
                  <m:oMath xmlns:m="http://schemas.openxmlformats.org/officeDocument/2006/math">
                    <m:sSup>
                      <m:sSupPr>
                        <m:ctrlPr>
                          <a:rPr lang="en-US" altLang="zh-CN" sz="2400" i="1">
                            <a:latin typeface="Cambria Math" panose="02040503050406030204" pitchFamily="18" charset="0"/>
                          </a:rPr>
                        </m:ctrlPr>
                      </m:sSupPr>
                      <m:e>
                        <m:r>
                          <a:rPr lang="zh-CN" altLang="en-US" sz="2400">
                            <a:latin typeface="Cambria Math" panose="02040503050406030204" pitchFamily="18" charset="0"/>
                          </a:rPr>
                          <m:t>𝛼</m:t>
                        </m:r>
                      </m:e>
                      <m:sup>
                        <m:r>
                          <a:rPr lang="en-US" altLang="zh-CN" sz="2400">
                            <a:latin typeface="Cambria Math" panose="02040503050406030204" pitchFamily="18" charset="0"/>
                          </a:rPr>
                          <m:t>∗</m:t>
                        </m:r>
                      </m:sup>
                    </m:sSup>
                  </m:oMath>
                </a14:m>
                <a:r>
                  <a:rPr lang="en-US" altLang="zh-CN" sz="2400" dirty="0"/>
                  <a:t>;</a:t>
                </a:r>
                <a:r>
                  <a:rPr lang="zh-CN" altLang="en-US" sz="2400" dirty="0"/>
                  <a:t>再利用式</a:t>
                </a:r>
                <a:r>
                  <a:rPr lang="en-US" altLang="zh-CN" sz="2400" dirty="0"/>
                  <a:t>(4.25)</a:t>
                </a:r>
                <a:r>
                  <a:rPr lang="zh-CN" altLang="en-US" sz="2400" dirty="0"/>
                  <a:t>和式</a:t>
                </a:r>
                <a:r>
                  <a:rPr lang="en-US" altLang="zh-CN" sz="2400" dirty="0"/>
                  <a:t>(4.26)</a:t>
                </a:r>
                <a:r>
                  <a:rPr lang="zh-CN" altLang="en-US" sz="2400" dirty="0"/>
                  <a:t>求得原始问题的解</a:t>
                </a:r>
                <a14:m>
                  <m:oMath xmlns:m="http://schemas.openxmlformats.org/officeDocument/2006/math">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𝑤</m:t>
                        </m:r>
                      </m:e>
                      <m:sup>
                        <m:r>
                          <a:rPr lang="en-US" altLang="zh-CN" sz="2400">
                            <a:latin typeface="Cambria Math" panose="02040503050406030204" pitchFamily="18" charset="0"/>
                          </a:rPr>
                          <m:t>∗</m:t>
                        </m:r>
                      </m:sup>
                    </m:sSup>
                    <m:r>
                      <a:rPr lang="zh-CN" altLang="en-US" sz="240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𝑏</m:t>
                        </m:r>
                      </m:e>
                      <m:sup>
                        <m:r>
                          <a:rPr lang="en-US" altLang="zh-CN" sz="2400">
                            <a:latin typeface="Cambria Math" panose="02040503050406030204" pitchFamily="18" charset="0"/>
                          </a:rPr>
                          <m:t>∗</m:t>
                        </m:r>
                      </m:sup>
                    </m:sSup>
                  </m:oMath>
                </a14:m>
                <a:r>
                  <a:rPr lang="zh-CN" altLang="en-US" sz="2400" dirty="0"/>
                  <a:t>；从而得到分离超平面及分类决策函数。这种算法称为线性可分支持向量机的对偶学习算法，是线性可分支持向量机学习的基本算法。</a:t>
                </a: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03422" y="1274684"/>
                <a:ext cx="11172018" cy="5184576"/>
              </a:xfrm>
              <a:blipFill>
                <a:blip r:embed="rId3"/>
                <a:stretch>
                  <a:fillRect l="-873" t="-235" r="-655" b="-5875"/>
                </a:stretch>
              </a:blipFill>
            </p:spPr>
            <p:txBody>
              <a:bodyPr/>
              <a:lstStyle/>
              <a:p>
                <a:r>
                  <a:rPr lang="zh-CN" altLang="en-US">
                    <a:noFill/>
                  </a:rPr>
                  <a:t> </a:t>
                </a:r>
              </a:p>
            </p:txBody>
          </p:sp>
        </mc:Fallback>
      </mc:AlternateContent>
      <p:sp>
        <p:nvSpPr>
          <p:cNvPr id="9" name="标题 1"/>
          <p:cNvSpPr txBox="1"/>
          <p:nvPr/>
        </p:nvSpPr>
        <p:spPr>
          <a:xfrm>
            <a:off x="603422" y="-5087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70000"/>
              </a:lnSpc>
              <a:spcAft>
                <a:spcPct val="0"/>
              </a:spcAft>
            </a:pPr>
            <a:r>
              <a:rPr lang="zh-CN" altLang="en-US" sz="3300" b="1" dirty="0"/>
              <a:t>学习的对偶算法</a:t>
            </a:r>
          </a:p>
        </p:txBody>
      </p:sp>
    </p:spTree>
    <p:extLst>
      <p:ext uri="{BB962C8B-B14F-4D97-AF65-F5344CB8AC3E}">
        <p14:creationId xmlns:p14="http://schemas.microsoft.com/office/powerpoint/2010/main" val="3376057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798" y="222250"/>
            <a:ext cx="11131551" cy="677863"/>
          </a:xfrm>
        </p:spPr>
        <p:txBody>
          <a:bodyPr/>
          <a:lstStyle/>
          <a:p>
            <a:pPr algn="l"/>
            <a:r>
              <a:rPr lang="zh-CN" altLang="en-US" dirty="0">
                <a:solidFill>
                  <a:schemeClr val="tx1"/>
                </a:solidFill>
              </a:rPr>
              <a:t>学习的对偶算法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85799" y="1371600"/>
                <a:ext cx="10982325" cy="5410200"/>
              </a:xfrm>
            </p:spPr>
            <p:txBody>
              <a:bodyPr>
                <a:normAutofit/>
              </a:bodyPr>
              <a:lstStyle/>
              <a:p>
                <a:pPr marL="0" indent="0">
                  <a:lnSpc>
                    <a:spcPct val="150000"/>
                  </a:lnSpc>
                  <a:spcBef>
                    <a:spcPts val="1200"/>
                  </a:spcBef>
                  <a:buNone/>
                </a:pPr>
                <a:r>
                  <a:rPr lang="zh-CN" altLang="en-US" sz="2800" b="1" dirty="0"/>
                  <a:t>算法 </a:t>
                </a:r>
                <a:r>
                  <a:rPr lang="en-US" altLang="zh-CN" sz="2800" b="1" dirty="0"/>
                  <a:t>7.2</a:t>
                </a:r>
                <a:r>
                  <a:rPr lang="zh-CN" altLang="en-US" sz="2800" b="1" dirty="0"/>
                  <a:t>（</a:t>
                </a:r>
                <a:r>
                  <a:rPr lang="zh-CN" altLang="en-US" sz="2800" b="1" dirty="0">
                    <a:solidFill>
                      <a:srgbClr val="FF0000"/>
                    </a:solidFill>
                  </a:rPr>
                  <a:t>线性可分支持向量机学习算法</a:t>
                </a:r>
                <a:r>
                  <a:rPr lang="zh-CN" altLang="en-US" sz="2800" b="1" dirty="0"/>
                  <a:t>）</a:t>
                </a:r>
                <a:endParaRPr lang="en-US" altLang="zh-CN" sz="2800" b="1" dirty="0"/>
              </a:p>
              <a:p>
                <a:pPr marL="0" indent="0">
                  <a:lnSpc>
                    <a:spcPct val="150000"/>
                  </a:lnSpc>
                  <a:spcBef>
                    <a:spcPts val="1200"/>
                  </a:spcBef>
                  <a:buNone/>
                </a:pPr>
                <a:r>
                  <a:rPr lang="zh-CN" altLang="en-US" sz="2400" b="1" dirty="0"/>
                  <a:t>输入</a:t>
                </a:r>
                <a:r>
                  <a:rPr lang="zh-CN" altLang="en-US" sz="2400" dirty="0"/>
                  <a:t>：线性可分训练数据集</a:t>
                </a:r>
                <a:endParaRPr lang="en-US" altLang="zh-CN" sz="2400" i="1" dirty="0">
                  <a:latin typeface="Cambria Math" panose="02040503050406030204" pitchFamily="18" charset="0"/>
                </a:endParaRPr>
              </a:p>
              <a:p>
                <a:pPr marL="0" indent="0">
                  <a:lnSpc>
                    <a:spcPct val="150000"/>
                  </a:lnSpc>
                  <a:spcBef>
                    <a:spcPts val="1200"/>
                  </a:spcBef>
                  <a:buNone/>
                </a:pPr>
                <a14:m>
                  <m:oMath xmlns:m="http://schemas.openxmlformats.org/officeDocument/2006/math">
                    <m:r>
                      <a:rPr lang="en-US" altLang="zh-CN" sz="2400" i="1">
                        <a:latin typeface="Cambria Math" panose="02040503050406030204" pitchFamily="18" charset="0"/>
                      </a:rPr>
                      <m:t>𝑇</m:t>
                    </m:r>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1</m:t>
                            </m:r>
                          </m:sub>
                        </m:sSub>
                      </m:e>
                    </m:d>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2</m:t>
                            </m:r>
                          </m:sub>
                        </m:sSub>
                      </m:e>
                    </m:d>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𝑁</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𝑁</m:t>
                            </m:r>
                          </m:sub>
                        </m:sSub>
                      </m:e>
                    </m:d>
                    <m:r>
                      <a:rPr lang="en-US" altLang="zh-CN" sz="2400" i="1">
                        <a:latin typeface="Cambria Math" panose="02040503050406030204" pitchFamily="18" charset="0"/>
                      </a:rPr>
                      <m:t>}</m:t>
                    </m:r>
                  </m:oMath>
                </a14:m>
                <a:r>
                  <a:rPr lang="zh-CN" altLang="en-US" sz="2400" dirty="0"/>
                  <a:t>，其中，</a:t>
                </a:r>
                <a:r>
                  <a:rPr lang="en-US" altLang="zh-CN" sz="2400" dirty="0"/>
                  <a:t> </a:t>
                </a:r>
                <a14:m>
                  <m:oMath xmlns:m="http://schemas.openxmlformats.org/officeDocument/2006/math">
                    <m:r>
                      <a:rPr lang="en-US" altLang="zh-CN" sz="2400" i="1">
                        <a:latin typeface="Cambria Math" panose="02040503050406030204" pitchFamily="18" charset="0"/>
                      </a:rPr>
                      <m:t>𝑥</m:t>
                    </m:r>
                    <m:r>
                      <a:rPr lang="en-US" altLang="zh-CN" sz="2400" i="1" baseline="-25000">
                        <a:latin typeface="Cambria Math" panose="02040503050406030204" pitchFamily="18" charset="0"/>
                      </a:rPr>
                      <m:t>𝑖</m:t>
                    </m:r>
                    <m:r>
                      <a:rPr lang="en-US" altLang="zh-CN" sz="2400" i="1">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𝒳</m:t>
                    </m:r>
                  </m:oMath>
                </a14:m>
                <a:r>
                  <a:rPr lang="en-US" altLang="zh-CN" sz="2400" dirty="0">
                    <a:latin typeface="Cambria Math" panose="02040503050406030204" pitchFamily="18" charset="0"/>
                  </a:rPr>
                  <a:t>=R</a:t>
                </a:r>
                <a:r>
                  <a:rPr lang="en-US" altLang="zh-CN" sz="2400" baseline="30000" dirty="0">
                    <a:latin typeface="Cambria Math" panose="02040503050406030204" pitchFamily="18" charset="0"/>
                  </a:rPr>
                  <a:t>n</a:t>
                </a:r>
                <a:r>
                  <a:rPr lang="en-US" altLang="zh-CN" sz="2400" dirty="0">
                    <a:latin typeface="Cambria Math" panose="02040503050406030204" pitchFamily="18" charset="0"/>
                  </a:rPr>
                  <a:t> </a:t>
                </a:r>
                <a:r>
                  <a:rPr lang="zh-CN" altLang="en-US" sz="2400" dirty="0">
                    <a:latin typeface="Cambria Math" panose="02040503050406030204" pitchFamily="18" charset="0"/>
                  </a:rPr>
                  <a:t>，</a:t>
                </a:r>
                <a14:m>
                  <m:oMath xmlns:m="http://schemas.openxmlformats.org/officeDocument/2006/math">
                    <m:r>
                      <a:rPr lang="en-US" altLang="zh-CN" sz="2400" i="1">
                        <a:latin typeface="Cambria Math" panose="02040503050406030204" pitchFamily="18" charset="0"/>
                      </a:rPr>
                      <m:t>𝑦</m:t>
                    </m:r>
                    <m:r>
                      <a:rPr lang="en-US" altLang="zh-CN" sz="2400" i="1" baseline="-25000">
                        <a:latin typeface="Cambria Math" panose="02040503050406030204" pitchFamily="18" charset="0"/>
                      </a:rPr>
                      <m:t>𝑖</m:t>
                    </m:r>
                    <m:r>
                      <a:rPr lang="en-US" altLang="zh-CN" sz="2400" i="1">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𝒴</m:t>
                    </m:r>
                    <m:r>
                      <a:rPr lang="en-US" altLang="zh-CN" sz="2400" i="1">
                        <a:latin typeface="Cambria Math" panose="02040503050406030204" pitchFamily="18" charset="0"/>
                        <a:ea typeface="Cambria Math" panose="02040503050406030204" pitchFamily="18" charset="0"/>
                      </a:rPr>
                      <m:t>=</m:t>
                    </m:r>
                    <m:d>
                      <m:dPr>
                        <m:begChr m:val="{"/>
                        <m:endChr m:val="}"/>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+1,−1</m:t>
                        </m:r>
                      </m:e>
                    </m:d>
                    <m:r>
                      <a:rPr lang="en-US" altLang="zh-CN" sz="2400">
                        <a:latin typeface="Cambria Math" panose="02040503050406030204" pitchFamily="18" charset="0"/>
                        <a:ea typeface="Cambria Math" panose="02040503050406030204" pitchFamily="18" charset="0"/>
                      </a:rPr>
                      <m:t> </m:t>
                    </m:r>
                    <m:r>
                      <a:rPr lang="zh-CN" altLang="en-US"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i</m:t>
                    </m:r>
                    <m:r>
                      <a:rPr lang="en-US" altLang="zh-CN" sz="2400">
                        <a:latin typeface="Cambria Math" panose="02040503050406030204" pitchFamily="18" charset="0"/>
                        <a:ea typeface="Cambria Math" panose="02040503050406030204" pitchFamily="18" charset="0"/>
                      </a:rPr>
                      <m:t>=1,2,</m:t>
                    </m:r>
                    <m:r>
                      <a:rPr lang="en-US" altLang="zh-CN" sz="2400" i="1">
                        <a:latin typeface="Cambria Math" panose="02040503050406030204" pitchFamily="18" charset="0"/>
                        <a:ea typeface="Cambria Math" panose="02040503050406030204" pitchFamily="18" charset="0"/>
                      </a:rPr>
                      <m:t>∙∙∙</m:t>
                    </m:r>
                    <m:r>
                      <a:rPr lang="en-US" altLang="zh-CN" sz="2400">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N</m:t>
                    </m:r>
                  </m:oMath>
                </a14:m>
                <a:r>
                  <a:rPr lang="zh-CN" altLang="en-US" sz="2400" dirty="0"/>
                  <a:t>；</a:t>
                </a:r>
                <a:endParaRPr lang="en-US" altLang="zh-CN" sz="2400" dirty="0"/>
              </a:p>
              <a:p>
                <a:pPr marL="0" indent="0">
                  <a:lnSpc>
                    <a:spcPct val="150000"/>
                  </a:lnSpc>
                  <a:spcBef>
                    <a:spcPts val="1200"/>
                  </a:spcBef>
                  <a:buNone/>
                </a:pPr>
                <a:r>
                  <a:rPr lang="zh-CN" altLang="en-US" sz="2400" b="1" dirty="0"/>
                  <a:t>输出</a:t>
                </a:r>
                <a:r>
                  <a:rPr lang="zh-CN" altLang="en-US" sz="2400" dirty="0"/>
                  <a:t>：分离超平面和分类决策函数。</a:t>
                </a:r>
                <a:endParaRPr lang="en-US" altLang="zh-CN" sz="2400" dirty="0"/>
              </a:p>
              <a:p>
                <a:pPr marL="0" indent="0">
                  <a:lnSpc>
                    <a:spcPct val="150000"/>
                  </a:lnSpc>
                  <a:spcBef>
                    <a:spcPts val="1200"/>
                  </a:spcBef>
                  <a:buNone/>
                </a:pP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85799" y="1371600"/>
                <a:ext cx="10982325" cy="5410200"/>
              </a:xfrm>
              <a:blipFill>
                <a:blip r:embed="rId2"/>
                <a:stretch>
                  <a:fillRect l="-1110"/>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46</a:t>
            </a:fld>
            <a:endParaRPr lang="en-US" sz="1200">
              <a:solidFill>
                <a:prstClr val="black">
                  <a:tint val="75000"/>
                </a:prstClr>
              </a:solidFill>
              <a:latin typeface="Calibri" panose="020F0502020204030204"/>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6750" y="222250"/>
            <a:ext cx="11150600" cy="677863"/>
          </a:xfrm>
        </p:spPr>
        <p:txBody>
          <a:bodyPr/>
          <a:lstStyle/>
          <a:p>
            <a:pPr algn="l"/>
            <a:r>
              <a:rPr lang="zh-CN" altLang="en-US" dirty="0">
                <a:solidFill>
                  <a:schemeClr val="tx1"/>
                </a:solidFill>
              </a:rPr>
              <a:t>学习的对偶算法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71525" y="1371600"/>
                <a:ext cx="10725150" cy="5410200"/>
              </a:xfrm>
            </p:spPr>
            <p:txBody>
              <a:bodyPr>
                <a:normAutofit/>
              </a:bodyPr>
              <a:lstStyle/>
              <a:p>
                <a:pPr marL="0" indent="0">
                  <a:lnSpc>
                    <a:spcPct val="150000"/>
                  </a:lnSpc>
                  <a:spcBef>
                    <a:spcPts val="1200"/>
                  </a:spcBef>
                  <a:buNone/>
                </a:pPr>
                <a:r>
                  <a:rPr lang="zh-CN" altLang="en-US" sz="2400" dirty="0"/>
                  <a:t>（</a:t>
                </a:r>
                <a:r>
                  <a:rPr lang="en-US" altLang="zh-CN" sz="2400" dirty="0"/>
                  <a:t>1</a:t>
                </a:r>
                <a:r>
                  <a:rPr lang="zh-CN" altLang="en-US" sz="2400" dirty="0"/>
                  <a:t>）构造并求解约束最优化问题</a:t>
                </a:r>
                <a:endParaRPr lang="en-US" altLang="zh-CN" sz="2400" dirty="0"/>
              </a:p>
              <a:p>
                <a:pPr marL="0" indent="0">
                  <a:lnSpc>
                    <a:spcPct val="150000"/>
                  </a:lnSpc>
                  <a:spcBef>
                    <a:spcPts val="1200"/>
                  </a:spcBef>
                  <a:buNone/>
                </a:pPr>
                <a14:m>
                  <m:oMathPara xmlns:m="http://schemas.openxmlformats.org/officeDocument/2006/math">
                    <m:oMathParaPr>
                      <m:jc m:val="centerGroup"/>
                    </m:oMathParaPr>
                    <m:oMath xmlns:m="http://schemas.openxmlformats.org/officeDocument/2006/math">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min</m:t>
                              </m:r>
                            </m:e>
                            <m:lim>
                              <m:r>
                                <a:rPr lang="zh-CN" altLang="en-US" sz="2400" i="1">
                                  <a:latin typeface="Cambria Math" panose="02040503050406030204" pitchFamily="18" charset="0"/>
                                </a:rPr>
                                <m:t>𝛼</m:t>
                              </m:r>
                            </m:lim>
                          </m:limLow>
                        </m:fName>
                        <m:e>
                          <m:r>
                            <a:rPr lang="en-US" altLang="zh-CN" sz="2400" i="1">
                              <a:latin typeface="Cambria Math" panose="02040503050406030204" pitchFamily="18" charset="0"/>
                            </a:rPr>
                            <m:t>   </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2</m:t>
                              </m:r>
                            </m:den>
                          </m:f>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nary>
                                <m:naryPr>
                                  <m:chr m:val="∑"/>
                                  <m:ctrlPr>
                                    <a:rPr lang="en-US" altLang="zh-CN" sz="2400" i="1">
                                      <a:latin typeface="Cambria Math" panose="02040503050406030204" pitchFamily="18" charset="0"/>
                                    </a:rPr>
                                  </m:ctrlPr>
                                </m:naryPr>
                                <m:sub>
                                  <m:r>
                                    <a:rPr lang="en-US" altLang="zh-CN" sz="2400" i="1">
                                      <a:latin typeface="Cambria Math" panose="02040503050406030204" pitchFamily="18" charset="0"/>
                                    </a:rPr>
                                    <m:t>𝑗</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𝑗</m:t>
                                      </m:r>
                                    </m:sub>
                                  </m:sSub>
                                </m:e>
                              </m:nary>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𝑗</m:t>
                                  </m:r>
                                </m:sub>
                              </m:sSub>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rPr>
                                        <m:t>𝑥</m:t>
                                      </m:r>
                                    </m:e>
                                    <m:sub>
                                      <m:r>
                                        <a:rPr lang="en-US" altLang="zh-CN" sz="2400" i="1">
                                          <a:latin typeface="Cambria Math" panose="02040503050406030204" pitchFamily="18" charset="0"/>
                                        </a:rPr>
                                        <m:t>𝑗</m:t>
                                      </m:r>
                                    </m:sub>
                                  </m:sSub>
                                </m:e>
                              </m:d>
                            </m:e>
                          </m:nary>
                          <m:r>
                            <a:rPr lang="en-US" altLang="zh-CN" sz="2400" i="1">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e>
                          </m:nary>
                        </m:e>
                      </m:func>
                    </m:oMath>
                  </m:oMathPara>
                </a14:m>
                <a:endParaRPr lang="en-US" altLang="zh-CN" sz="2400" dirty="0"/>
              </a:p>
              <a:p>
                <a:pPr marL="0" indent="0">
                  <a:lnSpc>
                    <a:spcPct val="150000"/>
                  </a:lnSpc>
                  <a:spcBef>
                    <a:spcPts val="1200"/>
                  </a:spcBef>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𝑠</m:t>
                      </m:r>
                      <m:r>
                        <a:rPr lang="en-US" altLang="zh-CN" sz="2400" i="1">
                          <a:latin typeface="Cambria Math" panose="02040503050406030204" pitchFamily="18" charset="0"/>
                        </a:rPr>
                        <m:t>.</m:t>
                      </m:r>
                      <m:r>
                        <a:rPr lang="en-US" altLang="zh-CN" sz="2400" i="1">
                          <a:latin typeface="Cambria Math" panose="02040503050406030204" pitchFamily="18" charset="0"/>
                        </a:rPr>
                        <m:t>𝑡</m:t>
                      </m:r>
                      <m:r>
                        <a:rPr lang="en-US" altLang="zh-CN" sz="2400" i="1">
                          <a:latin typeface="Cambria Math" panose="02040503050406030204" pitchFamily="18" charset="0"/>
                        </a:rPr>
                        <m:t>.     </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e>
                      </m:nary>
                      <m:r>
                        <a:rPr lang="en-US" altLang="zh-CN" sz="2400" i="1">
                          <a:latin typeface="Cambria Math" panose="02040503050406030204" pitchFamily="18" charset="0"/>
                          <a:ea typeface="Cambria Math" panose="02040503050406030204" pitchFamily="18" charset="0"/>
                        </a:rPr>
                        <m:t>=0</m:t>
                      </m:r>
                    </m:oMath>
                  </m:oMathPara>
                </a14:m>
                <a:endParaRPr lang="en-US" altLang="zh-CN" sz="2400" dirty="0"/>
              </a:p>
              <a:p>
                <a:pPr marL="0" indent="0">
                  <a:lnSpc>
                    <a:spcPct val="150000"/>
                  </a:lnSpc>
                  <a:spcBef>
                    <a:spcPts val="1200"/>
                  </a:spcBef>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≥0,  </m:t>
                      </m:r>
                      <m:r>
                        <a:rPr lang="en-US" altLang="zh-CN" sz="2400" i="1">
                          <a:latin typeface="Cambria Math" panose="02040503050406030204" pitchFamily="18" charset="0"/>
                          <a:ea typeface="Cambria Math" panose="02040503050406030204" pitchFamily="18" charset="0"/>
                        </a:rPr>
                        <m:t>𝑖</m:t>
                      </m:r>
                      <m:r>
                        <a:rPr lang="en-US" altLang="zh-CN" sz="2400" i="1">
                          <a:latin typeface="Cambria Math" panose="02040503050406030204" pitchFamily="18" charset="0"/>
                          <a:ea typeface="Cambria Math" panose="02040503050406030204" pitchFamily="18" charset="0"/>
                        </a:rPr>
                        <m:t>=1,2,⋯,</m:t>
                      </m:r>
                      <m:r>
                        <a:rPr lang="en-US" altLang="zh-CN" sz="2400" i="1">
                          <a:latin typeface="Cambria Math" panose="02040503050406030204" pitchFamily="18" charset="0"/>
                          <a:ea typeface="Cambria Math" panose="02040503050406030204" pitchFamily="18" charset="0"/>
                        </a:rPr>
                        <m:t>𝑁</m:t>
                      </m:r>
                    </m:oMath>
                  </m:oMathPara>
                </a14:m>
                <a:endParaRPr lang="en-US" altLang="zh-CN" sz="2400" dirty="0"/>
              </a:p>
              <a:p>
                <a:pPr marL="0" indent="0">
                  <a:lnSpc>
                    <a:spcPct val="150000"/>
                  </a:lnSpc>
                  <a:spcBef>
                    <a:spcPts val="1200"/>
                  </a:spcBef>
                  <a:buNone/>
                </a:pPr>
                <a:r>
                  <a:rPr lang="zh-CN" altLang="en-US" sz="2400" dirty="0"/>
                  <a:t>求得最优解</a:t>
                </a:r>
                <a14:m>
                  <m:oMath xmlns:m="http://schemas.openxmlformats.org/officeDocument/2006/math">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𝛼</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up>
                                <m:r>
                                  <a:rPr lang="en-US" altLang="zh-CN" sz="2400" i="1">
                                    <a:latin typeface="Cambria Math" panose="02040503050406030204" pitchFamily="18" charset="0"/>
                                  </a:rPr>
                                  <m:t>∗</m:t>
                                </m:r>
                              </m:sup>
                            </m:sSubSup>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up>
                                <m:r>
                                  <a:rPr lang="en-US" altLang="zh-CN" sz="2400" i="1">
                                    <a:latin typeface="Cambria Math" panose="02040503050406030204" pitchFamily="18" charset="0"/>
                                  </a:rPr>
                                  <m:t>∗</m:t>
                                </m:r>
                              </m:sup>
                            </m:sSubSup>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𝑁</m:t>
                                </m:r>
                              </m:sub>
                              <m:sup>
                                <m:r>
                                  <a:rPr lang="en-US" altLang="zh-CN" sz="2400" i="1">
                                    <a:latin typeface="Cambria Math" panose="02040503050406030204" pitchFamily="18" charset="0"/>
                                  </a:rPr>
                                  <m:t>∗</m:t>
                                </m:r>
                              </m:sup>
                            </m:sSubSup>
                          </m:e>
                        </m:d>
                      </m:e>
                      <m:sup>
                        <m:r>
                          <a:rPr lang="en-US" altLang="zh-CN" sz="2400" i="1">
                            <a:latin typeface="Cambria Math" panose="02040503050406030204" pitchFamily="18" charset="0"/>
                          </a:rPr>
                          <m:t>𝑇</m:t>
                        </m:r>
                      </m:sup>
                    </m:sSup>
                  </m:oMath>
                </a14:m>
                <a:r>
                  <a:rPr lang="zh-CN" altLang="en-US" sz="2400" dirty="0"/>
                  <a:t>。</a:t>
                </a: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71525" y="1371600"/>
                <a:ext cx="10725150" cy="5410200"/>
              </a:xfrm>
              <a:blipFill>
                <a:blip r:embed="rId2"/>
                <a:stretch>
                  <a:fillRect l="-910"/>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47</a:t>
            </a:fld>
            <a:endParaRPr lang="en-US" sz="1200">
              <a:solidFill>
                <a:prstClr val="black">
                  <a:tint val="75000"/>
                </a:prstClr>
              </a:solidFill>
              <a:latin typeface="Calibri" panose="020F0502020204030204"/>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222250"/>
            <a:ext cx="11131550" cy="677863"/>
          </a:xfrm>
        </p:spPr>
        <p:txBody>
          <a:bodyPr/>
          <a:lstStyle/>
          <a:p>
            <a:pPr algn="l"/>
            <a:r>
              <a:rPr lang="zh-CN" altLang="en-US" dirty="0">
                <a:solidFill>
                  <a:schemeClr val="tx1"/>
                </a:solidFill>
              </a:rPr>
              <a:t>学习的对偶算法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62000" y="1371600"/>
                <a:ext cx="10687050" cy="5410200"/>
              </a:xfrm>
            </p:spPr>
            <p:txBody>
              <a:bodyPr>
                <a:normAutofit/>
              </a:bodyPr>
              <a:lstStyle/>
              <a:p>
                <a:pPr marL="0" indent="0">
                  <a:lnSpc>
                    <a:spcPct val="150000"/>
                  </a:lnSpc>
                  <a:spcBef>
                    <a:spcPts val="1200"/>
                  </a:spcBef>
                  <a:buNone/>
                </a:pPr>
                <a:r>
                  <a:rPr lang="zh-CN" altLang="en-US" sz="2400" dirty="0"/>
                  <a:t>（</a:t>
                </a:r>
                <a:r>
                  <a:rPr lang="en-US" altLang="zh-CN" sz="2400" dirty="0"/>
                  <a:t>2</a:t>
                </a:r>
                <a:r>
                  <a:rPr lang="zh-CN" altLang="en-US" sz="2400" dirty="0"/>
                  <a:t>）计算</a:t>
                </a:r>
                <a:endParaRPr lang="en-US" altLang="zh-CN" sz="2400" dirty="0"/>
              </a:p>
              <a:p>
                <a:pPr marL="0" indent="0">
                  <a:lnSpc>
                    <a:spcPct val="150000"/>
                  </a:lnSpc>
                  <a:spcBef>
                    <a:spcPts val="1200"/>
                  </a:spcBef>
                  <a:buNone/>
                </a:pPr>
                <a14:m>
                  <m:oMathPara xmlns:m="http://schemas.openxmlformats.org/officeDocument/2006/math">
                    <m:oMathParaPr>
                      <m:jc m:val="centerGroup"/>
                    </m:oMathParaPr>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𝑤</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up>
                              <m:r>
                                <a:rPr lang="en-US" altLang="zh-CN" sz="2400" i="1">
                                  <a:latin typeface="Cambria Math" panose="02040503050406030204" pitchFamily="18" charset="0"/>
                                </a:rPr>
                                <m:t>∗</m:t>
                              </m:r>
                            </m:sup>
                          </m:sSub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𝑖</m:t>
                              </m:r>
                            </m:sub>
                          </m:sSub>
                        </m:e>
                      </m:nary>
                    </m:oMath>
                  </m:oMathPara>
                </a14:m>
                <a:endParaRPr lang="en-US" altLang="zh-CN" sz="2400" dirty="0"/>
              </a:p>
              <a:p>
                <a:pPr marL="0" indent="0">
                  <a:lnSpc>
                    <a:spcPct val="150000"/>
                  </a:lnSpc>
                  <a:spcBef>
                    <a:spcPts val="1200"/>
                  </a:spcBef>
                  <a:buNone/>
                </a:pPr>
                <a:r>
                  <a:rPr lang="zh-CN" altLang="en-US" sz="2400" dirty="0"/>
                  <a:t>并选择</a:t>
                </a:r>
                <a14:m>
                  <m:oMath xmlns:m="http://schemas.openxmlformats.org/officeDocument/2006/math">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𝛼</m:t>
                        </m:r>
                      </m:e>
                      <m:sup>
                        <m:r>
                          <a:rPr lang="en-US" altLang="zh-CN" sz="2400" i="1">
                            <a:latin typeface="Cambria Math" panose="02040503050406030204" pitchFamily="18" charset="0"/>
                          </a:rPr>
                          <m:t>∗</m:t>
                        </m:r>
                      </m:sup>
                    </m:sSup>
                  </m:oMath>
                </a14:m>
                <a:r>
                  <a:rPr lang="zh-CN" altLang="en-US" sz="2400" dirty="0"/>
                  <a:t>的一个正分量</a:t>
                </a:r>
                <a14:m>
                  <m:oMath xmlns:m="http://schemas.openxmlformats.org/officeDocument/2006/math">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𝑗</m:t>
                        </m:r>
                      </m:sub>
                      <m:sup>
                        <m:r>
                          <a:rPr lang="en-US" altLang="zh-CN" sz="2400" i="1">
                            <a:latin typeface="Cambria Math" panose="02040503050406030204" pitchFamily="18" charset="0"/>
                          </a:rPr>
                          <m:t>∗</m:t>
                        </m:r>
                      </m:sup>
                    </m:sSubSup>
                    <m:r>
                      <a:rPr lang="en-US" altLang="zh-CN" sz="2400" i="1">
                        <a:latin typeface="Cambria Math" panose="02040503050406030204" pitchFamily="18" charset="0"/>
                      </a:rPr>
                      <m:t>&gt;0</m:t>
                    </m:r>
                    <m:r>
                      <a:rPr lang="zh-CN" altLang="en-US" sz="2400" i="1">
                        <a:latin typeface="Cambria Math" panose="02040503050406030204" pitchFamily="18" charset="0"/>
                      </a:rPr>
                      <m:t>，</m:t>
                    </m:r>
                  </m:oMath>
                </a14:m>
                <a:r>
                  <a:rPr lang="zh-CN" altLang="en-US" sz="2400" dirty="0"/>
                  <a:t>计算</a:t>
                </a:r>
                <a:endParaRPr lang="en-US" altLang="zh-CN" sz="2400" dirty="0"/>
              </a:p>
              <a:p>
                <a:pPr marL="0" indent="0">
                  <a:lnSpc>
                    <a:spcPct val="150000"/>
                  </a:lnSpc>
                  <a:spcBef>
                    <a:spcPts val="1200"/>
                  </a:spcBef>
                  <a:buNone/>
                </a:pPr>
                <a14:m>
                  <m:oMathPara xmlns:m="http://schemas.openxmlformats.org/officeDocument/2006/math">
                    <m:oMathParaPr>
                      <m:jc m:val="centerGroup"/>
                    </m:oMathParaPr>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𝑏</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𝑗</m:t>
                          </m:r>
                        </m:sub>
                      </m:sSub>
                      <m:r>
                        <a:rPr lang="en-US" altLang="zh-CN" sz="2400" i="1">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up>
                              <m:r>
                                <a:rPr lang="en-US" altLang="zh-CN" sz="2400" i="1">
                                  <a:latin typeface="Cambria Math" panose="02040503050406030204" pitchFamily="18" charset="0"/>
                                </a:rPr>
                                <m:t>∗</m:t>
                              </m:r>
                            </m:sup>
                          </m:sSub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𝑗</m:t>
                                  </m:r>
                                </m:sub>
                              </m:sSub>
                            </m:e>
                          </m:d>
                        </m:e>
                      </m:nary>
                    </m:oMath>
                  </m:oMathPara>
                </a14:m>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62000" y="1371600"/>
                <a:ext cx="10687050" cy="5410200"/>
              </a:xfrm>
              <a:blipFill>
                <a:blip r:embed="rId2"/>
                <a:stretch>
                  <a:fillRect l="-856"/>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48</a:t>
            </a:fld>
            <a:endParaRPr lang="en-US" sz="1200">
              <a:solidFill>
                <a:prstClr val="black">
                  <a:tint val="75000"/>
                </a:prstClr>
              </a:solidFill>
              <a:latin typeface="Calibri" panose="020F0502020204030204"/>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4374" y="222250"/>
            <a:ext cx="11102975" cy="677863"/>
          </a:xfrm>
        </p:spPr>
        <p:txBody>
          <a:bodyPr/>
          <a:lstStyle/>
          <a:p>
            <a:pPr algn="l"/>
            <a:r>
              <a:rPr lang="zh-CN" altLang="en-US" dirty="0">
                <a:solidFill>
                  <a:schemeClr val="tx1"/>
                </a:solidFill>
              </a:rPr>
              <a:t>学习的对偶算法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14375" y="1371600"/>
                <a:ext cx="10896600" cy="5410200"/>
              </a:xfrm>
            </p:spPr>
            <p:txBody>
              <a:bodyPr>
                <a:normAutofit/>
              </a:bodyPr>
              <a:lstStyle/>
              <a:p>
                <a:pPr marL="0" indent="0">
                  <a:lnSpc>
                    <a:spcPct val="150000"/>
                  </a:lnSpc>
                  <a:spcBef>
                    <a:spcPts val="1200"/>
                  </a:spcBef>
                  <a:buNone/>
                </a:pPr>
                <a:r>
                  <a:rPr lang="zh-CN" altLang="en-US" sz="2400" dirty="0"/>
                  <a:t>（</a:t>
                </a:r>
                <a:r>
                  <a:rPr lang="en-US" altLang="zh-CN" sz="2400" dirty="0"/>
                  <a:t>3</a:t>
                </a:r>
                <a:r>
                  <a:rPr lang="zh-CN" altLang="en-US" sz="2400" dirty="0"/>
                  <a:t>）求得</a:t>
                </a:r>
                <a14:m>
                  <m:oMath xmlns:m="http://schemas.openxmlformats.org/officeDocument/2006/math">
                    <m:r>
                      <a:rPr lang="zh-CN" altLang="en-US" sz="2400" i="1">
                        <a:latin typeface="Cambria Math" panose="02040503050406030204" pitchFamily="18" charset="0"/>
                      </a:rPr>
                      <m:t>分离超平面</m:t>
                    </m:r>
                  </m:oMath>
                </a14:m>
                <a:endParaRPr lang="en-US" altLang="zh-CN" sz="2400" i="1" dirty="0">
                  <a:latin typeface="Cambria Math" panose="02040503050406030204" pitchFamily="18" charset="0"/>
                </a:endParaRPr>
              </a:p>
              <a:p>
                <a:pPr marL="0" indent="0">
                  <a:lnSpc>
                    <a:spcPct val="150000"/>
                  </a:lnSpc>
                  <a:spcBef>
                    <a:spcPts val="1200"/>
                  </a:spcBef>
                  <a:buNone/>
                </a:pPr>
                <a14:m>
                  <m:oMathPara xmlns:m="http://schemas.openxmlformats.org/officeDocument/2006/math">
                    <m:oMathParaPr>
                      <m:jc m:val="centerGroup"/>
                    </m:oMathParaPr>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𝑤</m:t>
                          </m:r>
                        </m:e>
                        <m:sup>
                          <m:r>
                            <a:rPr lang="en-US" altLang="zh-CN" sz="2400" i="1">
                              <a:latin typeface="Cambria Math" panose="02040503050406030204" pitchFamily="18" charset="0"/>
                            </a:rPr>
                            <m:t>∗</m:t>
                          </m:r>
                        </m:sup>
                      </m:sSup>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𝑥</m:t>
                      </m:r>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𝑏</m:t>
                          </m:r>
                        </m:e>
                        <m:sup>
                          <m:r>
                            <a:rPr lang="en-US" altLang="zh-CN" sz="2400" i="1">
                              <a:latin typeface="Cambria Math" panose="02040503050406030204" pitchFamily="18" charset="0"/>
                            </a:rPr>
                            <m:t>∗</m:t>
                          </m:r>
                        </m:sup>
                      </m:sSup>
                      <m:r>
                        <a:rPr lang="en-US" altLang="zh-CN" sz="2400" i="1">
                          <a:latin typeface="Cambria Math" panose="02040503050406030204" pitchFamily="18" charset="0"/>
                          <a:ea typeface="Cambria Math" panose="02040503050406030204" pitchFamily="18" charset="0"/>
                        </a:rPr>
                        <m:t>=0</m:t>
                      </m:r>
                    </m:oMath>
                  </m:oMathPara>
                </a14:m>
                <a:endParaRPr lang="en-US" altLang="zh-CN" sz="2400" dirty="0"/>
              </a:p>
              <a:p>
                <a:pPr marL="0" indent="0">
                  <a:lnSpc>
                    <a:spcPct val="150000"/>
                  </a:lnSpc>
                  <a:spcBef>
                    <a:spcPts val="1200"/>
                  </a:spcBef>
                  <a:buNone/>
                </a:pPr>
                <a:r>
                  <a:rPr lang="zh-CN" altLang="en-US" sz="2400" dirty="0"/>
                  <a:t>    分类决策函数：</a:t>
                </a:r>
                <a:endParaRPr lang="en-US" altLang="zh-CN" sz="2400" i="1" dirty="0">
                  <a:latin typeface="Cambria Math" panose="02040503050406030204" pitchFamily="18" charset="0"/>
                </a:endParaRPr>
              </a:p>
              <a:p>
                <a:pPr marL="0" indent="0">
                  <a:lnSpc>
                    <a:spcPct val="150000"/>
                  </a:lnSpc>
                  <a:spcBef>
                    <a:spcPts val="1200"/>
                  </a:spcBef>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𝑓</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rPr>
                        <m:t>=</m:t>
                      </m:r>
                      <m:r>
                        <a:rPr lang="en-US" altLang="zh-CN" sz="2400" i="1">
                          <a:latin typeface="Cambria Math" panose="02040503050406030204" pitchFamily="18" charset="0"/>
                        </a:rPr>
                        <m:t>𝑠𝑖𝑔𝑛</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𝑤</m:t>
                              </m:r>
                            </m:e>
                            <m:sup>
                              <m:r>
                                <a:rPr lang="en-US" altLang="zh-CN" sz="2400" i="1">
                                  <a:latin typeface="Cambria Math" panose="02040503050406030204" pitchFamily="18" charset="0"/>
                                </a:rPr>
                                <m:t>∗</m:t>
                              </m:r>
                            </m:sup>
                          </m:sSup>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𝑥</m:t>
                          </m:r>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𝑏</m:t>
                              </m:r>
                            </m:e>
                            <m:sup>
                              <m:r>
                                <a:rPr lang="en-US" altLang="zh-CN" sz="2400" i="1">
                                  <a:latin typeface="Cambria Math" panose="02040503050406030204" pitchFamily="18" charset="0"/>
                                </a:rPr>
                                <m:t>∗</m:t>
                              </m:r>
                            </m:sup>
                          </m:sSup>
                        </m:e>
                      </m:d>
                    </m:oMath>
                  </m:oMathPara>
                </a14:m>
                <a:endParaRPr lang="en-US" altLang="zh-CN" sz="2400" dirty="0"/>
              </a:p>
              <a:p>
                <a:pPr marL="0" indent="0">
                  <a:lnSpc>
                    <a:spcPct val="150000"/>
                  </a:lnSpc>
                  <a:spcBef>
                    <a:spcPts val="1200"/>
                  </a:spcBef>
                  <a:buNone/>
                </a:pPr>
                <a:r>
                  <a:rPr lang="en-US" altLang="zh-CN" sz="2400" dirty="0"/>
                  <a:t>    </a:t>
                </a:r>
                <a:r>
                  <a:rPr lang="zh-CN" altLang="en-US" sz="2400" dirty="0"/>
                  <a:t>在线性可分支持向量机中，由式（</a:t>
                </a:r>
                <a:r>
                  <a:rPr lang="en-US" altLang="zh-CN" sz="2400" dirty="0"/>
                  <a:t>7.25</a:t>
                </a:r>
                <a:r>
                  <a:rPr lang="zh-CN" altLang="en-US" sz="2400" dirty="0"/>
                  <a:t>）、式（</a:t>
                </a:r>
                <a:r>
                  <a:rPr lang="en-US" altLang="zh-CN" sz="2400" dirty="0"/>
                  <a:t>7.26</a:t>
                </a:r>
                <a:r>
                  <a:rPr lang="zh-CN" altLang="en-US" sz="2400" dirty="0"/>
                  <a:t>）可知，</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𝑤</m:t>
                        </m:r>
                      </m:e>
                      <m:sup>
                        <m:r>
                          <a:rPr lang="en-US" altLang="zh-CN" sz="2400" i="1">
                            <a:latin typeface="Cambria Math" panose="02040503050406030204" pitchFamily="18" charset="0"/>
                          </a:rPr>
                          <m:t>∗</m:t>
                        </m:r>
                      </m:sup>
                    </m:sSup>
                  </m:oMath>
                </a14:m>
                <a:r>
                  <a:rPr lang="zh-CN" altLang="en-US" sz="2400" dirty="0"/>
                  <a:t>和</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𝑏</m:t>
                        </m:r>
                      </m:e>
                      <m:sup>
                        <m:r>
                          <a:rPr lang="en-US" altLang="zh-CN" sz="2400" i="1">
                            <a:latin typeface="Cambria Math" panose="02040503050406030204" pitchFamily="18" charset="0"/>
                          </a:rPr>
                          <m:t>∗</m:t>
                        </m:r>
                      </m:sup>
                    </m:sSup>
                    <m:r>
                      <a:rPr lang="zh-CN" altLang="en-US" sz="2400" i="1">
                        <a:latin typeface="Cambria Math" panose="02040503050406030204" pitchFamily="18" charset="0"/>
                      </a:rPr>
                      <m:t>只</m:t>
                    </m:r>
                  </m:oMath>
                </a14:m>
                <a:r>
                  <a:rPr lang="zh-CN" altLang="en-US" sz="2400" dirty="0"/>
                  <a:t>依赖于训练数据中对应于</a:t>
                </a:r>
                <a14:m>
                  <m:oMath xmlns:m="http://schemas.openxmlformats.org/officeDocument/2006/math">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up>
                        <m:r>
                          <a:rPr lang="en-US" altLang="zh-CN" sz="2400" i="1">
                            <a:latin typeface="Cambria Math" panose="02040503050406030204" pitchFamily="18" charset="0"/>
                          </a:rPr>
                          <m:t>∗</m:t>
                        </m:r>
                      </m:sup>
                    </m:sSubSup>
                    <m:r>
                      <a:rPr lang="en-US" altLang="zh-CN" sz="2400" i="1">
                        <a:latin typeface="Cambria Math" panose="02040503050406030204" pitchFamily="18" charset="0"/>
                      </a:rPr>
                      <m:t>&gt;0</m:t>
                    </m:r>
                  </m:oMath>
                </a14:m>
                <a:r>
                  <a:rPr lang="zh-CN" altLang="en-US" sz="2400" dirty="0"/>
                  <a:t>的样本点</a:t>
                </a:r>
                <a14:m>
                  <m:oMath xmlns:m="http://schemas.openxmlformats.org/officeDocument/2006/math">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e>
                    </m:d>
                    <m:r>
                      <a:rPr lang="zh-CN" altLang="en-US" sz="2400" i="1">
                        <a:latin typeface="Cambria Math" panose="02040503050406030204" pitchFamily="18" charset="0"/>
                      </a:rPr>
                      <m:t>，</m:t>
                    </m:r>
                  </m:oMath>
                </a14:m>
                <a:r>
                  <a:rPr lang="zh-CN" altLang="en-US" sz="2400" dirty="0"/>
                  <a:t>而其他样本样本点对</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𝑤</m:t>
                        </m:r>
                      </m:e>
                      <m:sup>
                        <m:r>
                          <a:rPr lang="en-US" altLang="zh-CN" sz="2400" i="1">
                            <a:latin typeface="Cambria Math" panose="02040503050406030204" pitchFamily="18" charset="0"/>
                          </a:rPr>
                          <m:t>∗</m:t>
                        </m:r>
                      </m:sup>
                    </m:sSup>
                  </m:oMath>
                </a14:m>
                <a:r>
                  <a:rPr lang="zh-CN" altLang="en-US" sz="2400" dirty="0"/>
                  <a:t>和</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𝑏</m:t>
                        </m:r>
                      </m:e>
                      <m:sup>
                        <m:r>
                          <a:rPr lang="en-US" altLang="zh-CN" sz="2400" i="1">
                            <a:latin typeface="Cambria Math" panose="02040503050406030204" pitchFamily="18" charset="0"/>
                          </a:rPr>
                          <m:t>∗</m:t>
                        </m:r>
                      </m:sup>
                    </m:sSup>
                  </m:oMath>
                </a14:m>
                <a:r>
                  <a:rPr lang="zh-CN" altLang="en-US" sz="2400" dirty="0"/>
                  <a:t>没有影响。我们将训练数据中对应于</a:t>
                </a:r>
                <a14:m>
                  <m:oMath xmlns:m="http://schemas.openxmlformats.org/officeDocument/2006/math">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up>
                        <m:r>
                          <a:rPr lang="en-US" altLang="zh-CN" sz="2400" i="1">
                            <a:latin typeface="Cambria Math" panose="02040503050406030204" pitchFamily="18" charset="0"/>
                          </a:rPr>
                          <m:t>∗</m:t>
                        </m:r>
                      </m:sup>
                    </m:sSubSup>
                    <m:r>
                      <a:rPr lang="en-US" altLang="zh-CN" sz="2400" i="1">
                        <a:latin typeface="Cambria Math" panose="02040503050406030204" pitchFamily="18" charset="0"/>
                      </a:rPr>
                      <m:t>&gt;0</m:t>
                    </m:r>
                  </m:oMath>
                </a14:m>
                <a:r>
                  <a:rPr lang="zh-CN" altLang="en-US" sz="2400" dirty="0"/>
                  <a:t>的实例点</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𝑅</m:t>
                        </m:r>
                      </m:e>
                      <m:sup>
                        <m:r>
                          <a:rPr lang="en-US" altLang="zh-CN" sz="2400" i="1">
                            <a:latin typeface="Cambria Math" panose="02040503050406030204" pitchFamily="18" charset="0"/>
                            <a:ea typeface="Cambria Math" panose="02040503050406030204" pitchFamily="18" charset="0"/>
                          </a:rPr>
                          <m:t>𝑛</m:t>
                        </m:r>
                      </m:sup>
                    </m:sSup>
                  </m:oMath>
                </a14:m>
                <a:r>
                  <a:rPr lang="zh-CN" altLang="en-US" sz="2400" dirty="0"/>
                  <a:t>称为支持向量。</a:t>
                </a: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14375" y="1371600"/>
                <a:ext cx="10896600" cy="5410200"/>
              </a:xfrm>
              <a:blipFill>
                <a:blip r:embed="rId2"/>
                <a:stretch>
                  <a:fillRect l="-839"/>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49</a:t>
            </a:fld>
            <a:endParaRPr lang="en-US" sz="1200">
              <a:solidFill>
                <a:prstClr val="black">
                  <a:tint val="75000"/>
                </a:prstClr>
              </a:solidFill>
              <a:latin typeface="Calibri" panose="020F050202020403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a:t>
            </a:r>
            <a:r>
              <a:rPr lang="zh-CN" altLang="en-US" dirty="0">
                <a:solidFill>
                  <a:schemeClr val="tx1"/>
                </a:solidFill>
              </a:rPr>
              <a:t>支持向量机概述</a:t>
            </a:r>
          </a:p>
        </p:txBody>
      </p:sp>
      <p:sp>
        <p:nvSpPr>
          <p:cNvPr id="11" name="文本框 10"/>
          <p:cNvSpPr txBox="1"/>
          <p:nvPr/>
        </p:nvSpPr>
        <p:spPr>
          <a:xfrm>
            <a:off x="668338" y="1219455"/>
            <a:ext cx="5727554" cy="664862"/>
          </a:xfrm>
          <a:prstGeom prst="rect">
            <a:avLst/>
          </a:prstGeom>
          <a:noFill/>
        </p:spPr>
        <p:txBody>
          <a:bodyPr wrap="square">
            <a:spAutoFit/>
          </a:bodyPr>
          <a:lstStyle/>
          <a:p>
            <a:pPr algn="just">
              <a:lnSpc>
                <a:spcPct val="150000"/>
              </a:lnSpc>
            </a:pPr>
            <a:r>
              <a:rPr lang="zh-CN" altLang="en-US" sz="2800" b="1" i="0" dirty="0">
                <a:solidFill>
                  <a:srgbClr val="333333"/>
                </a:solidFill>
                <a:effectLst/>
                <a:latin typeface="+mj-ea"/>
                <a:ea typeface="+mj-ea"/>
              </a:rPr>
              <a:t>硬间隔、软间隔和非线性 </a:t>
            </a:r>
            <a:r>
              <a:rPr lang="en-US" altLang="zh-CN" sz="2800" b="1" i="0" dirty="0">
                <a:solidFill>
                  <a:srgbClr val="333333"/>
                </a:solidFill>
                <a:effectLst/>
                <a:latin typeface="+mj-ea"/>
                <a:ea typeface="+mj-ea"/>
              </a:rPr>
              <a:t>SVM</a:t>
            </a:r>
            <a:endParaRPr lang="en-US" altLang="zh-CN" sz="2800" b="1" kern="100" dirty="0">
              <a:latin typeface="+mj-ea"/>
              <a:ea typeface="+mj-ea"/>
            </a:endParaRPr>
          </a:p>
        </p:txBody>
      </p:sp>
      <p:sp>
        <p:nvSpPr>
          <p:cNvPr id="62" name="文本框 61"/>
          <p:cNvSpPr txBox="1"/>
          <p:nvPr/>
        </p:nvSpPr>
        <p:spPr>
          <a:xfrm>
            <a:off x="837584" y="4862853"/>
            <a:ext cx="9973707" cy="1682577"/>
          </a:xfrm>
          <a:prstGeom prst="rect">
            <a:avLst/>
          </a:prstGeom>
          <a:noFill/>
        </p:spPr>
        <p:txBody>
          <a:bodyPr wrap="square">
            <a:spAutoFit/>
          </a:bodyPr>
          <a:lstStyle/>
          <a:p>
            <a:pPr>
              <a:lnSpc>
                <a:spcPct val="150000"/>
              </a:lnSpc>
            </a:pPr>
            <a:r>
              <a:rPr lang="zh-CN" altLang="en-US" sz="2400" b="0" i="0" dirty="0">
                <a:effectLst/>
                <a:latin typeface="+mj-ea"/>
                <a:ea typeface="+mj-ea"/>
              </a:rPr>
              <a:t>假如数据是完全的线性可分的，那么</a:t>
            </a:r>
            <a:r>
              <a:rPr lang="zh-CN" altLang="en-US" sz="2400" dirty="0">
                <a:latin typeface="+mj-ea"/>
                <a:ea typeface="+mj-ea"/>
              </a:rPr>
              <a:t>学习到的模型可以</a:t>
            </a:r>
            <a:r>
              <a:rPr lang="zh-CN" altLang="en-US" sz="2400" b="0" i="0" dirty="0">
                <a:effectLst/>
                <a:latin typeface="+mj-ea"/>
                <a:ea typeface="+mj-ea"/>
              </a:rPr>
              <a:t>称为硬间隔支持向量机。换个说法，硬间隔指的就是完全分类准确，不能存在分类错误的情况。软间隔，就是允许一定量的样本分类错误。</a:t>
            </a:r>
            <a:endParaRPr lang="zh-CN" altLang="en-US" sz="2400" dirty="0">
              <a:latin typeface="+mj-ea"/>
              <a:ea typeface="+mj-ea"/>
            </a:endParaRPr>
          </a:p>
        </p:txBody>
      </p:sp>
      <mc:AlternateContent xmlns:mc="http://schemas.openxmlformats.org/markup-compatibility/2006" xmlns:p14="http://schemas.microsoft.com/office/powerpoint/2010/main">
        <mc:Choice Requires="p14">
          <p:contentPart p14:bwMode="auto" r:id="rId3">
            <p14:nvContentPartPr>
              <p14:cNvPr id="39" name="墨迹 38"/>
              <p14:cNvContentPartPr/>
              <p14:nvPr/>
            </p14:nvContentPartPr>
            <p14:xfrm>
              <a:off x="-455234" y="618637"/>
              <a:ext cx="360" cy="360"/>
            </p14:xfrm>
          </p:contentPart>
        </mc:Choice>
        <mc:Fallback xmlns="">
          <p:pic>
            <p:nvPicPr>
              <p:cNvPr id="39" name="墨迹 38"/>
            </p:nvPicPr>
            <p:blipFill>
              <a:blip r:embed="rId4"/>
            </p:blipFill>
            <p:spPr>
              <a:xfrm>
                <a:off x="-455234" y="618637"/>
                <a:ext cx="360" cy="360"/>
              </a:xfrm>
              <a:prstGeom prst="rect"/>
            </p:spPr>
          </p:pic>
        </mc:Fallback>
      </mc:AlternateContent>
      <p:grpSp>
        <p:nvGrpSpPr>
          <p:cNvPr id="44" name="组合 43"/>
          <p:cNvGrpSpPr/>
          <p:nvPr/>
        </p:nvGrpSpPr>
        <p:grpSpPr>
          <a:xfrm>
            <a:off x="6056969" y="2057008"/>
            <a:ext cx="2273249" cy="1837329"/>
            <a:chOff x="7097732" y="1841315"/>
            <a:chExt cx="3255062" cy="2507505"/>
          </a:xfrm>
        </p:grpSpPr>
        <p:sp>
          <p:nvSpPr>
            <p:cNvPr id="9" name="Google Shape;3708;p62"/>
            <p:cNvSpPr/>
            <p:nvPr/>
          </p:nvSpPr>
          <p:spPr>
            <a:xfrm rot="8931971">
              <a:off x="8864387" y="4001639"/>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709;p62"/>
            <p:cNvSpPr/>
            <p:nvPr/>
          </p:nvSpPr>
          <p:spPr>
            <a:xfrm rot="8931971">
              <a:off x="8435296" y="4148656"/>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710;p62"/>
            <p:cNvSpPr/>
            <p:nvPr/>
          </p:nvSpPr>
          <p:spPr>
            <a:xfrm rot="8931971">
              <a:off x="8691079" y="4225273"/>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711;p62"/>
            <p:cNvSpPr/>
            <p:nvPr/>
          </p:nvSpPr>
          <p:spPr>
            <a:xfrm rot="8931971">
              <a:off x="9350729" y="3091212"/>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712;p62"/>
            <p:cNvSpPr/>
            <p:nvPr/>
          </p:nvSpPr>
          <p:spPr>
            <a:xfrm rot="8931971">
              <a:off x="8595609" y="3613377"/>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713;p62"/>
            <p:cNvSpPr/>
            <p:nvPr/>
          </p:nvSpPr>
          <p:spPr>
            <a:xfrm rot="8931971">
              <a:off x="9676459" y="3009211"/>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714;p62"/>
            <p:cNvSpPr/>
            <p:nvPr/>
          </p:nvSpPr>
          <p:spPr>
            <a:xfrm rot="8931971">
              <a:off x="9932843" y="3860371"/>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715;p62"/>
            <p:cNvSpPr/>
            <p:nvPr/>
          </p:nvSpPr>
          <p:spPr>
            <a:xfrm rot="8931971">
              <a:off x="10058301" y="3116034"/>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720;p62"/>
            <p:cNvSpPr/>
            <p:nvPr/>
          </p:nvSpPr>
          <p:spPr>
            <a:xfrm rot="8931971">
              <a:off x="9533020" y="3567397"/>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721;p62"/>
            <p:cNvSpPr/>
            <p:nvPr/>
          </p:nvSpPr>
          <p:spPr>
            <a:xfrm rot="8931971">
              <a:off x="7885097" y="2919739"/>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722;p62"/>
            <p:cNvSpPr/>
            <p:nvPr/>
          </p:nvSpPr>
          <p:spPr>
            <a:xfrm rot="8931971">
              <a:off x="9542065" y="4028166"/>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728;p62"/>
            <p:cNvSpPr/>
            <p:nvPr/>
          </p:nvSpPr>
          <p:spPr>
            <a:xfrm rot="8931971">
              <a:off x="9260362" y="3422659"/>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734;p62"/>
            <p:cNvSpPr/>
            <p:nvPr/>
          </p:nvSpPr>
          <p:spPr>
            <a:xfrm rot="8931971">
              <a:off x="8080762" y="2803062"/>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35;p62"/>
            <p:cNvSpPr/>
            <p:nvPr/>
          </p:nvSpPr>
          <p:spPr>
            <a:xfrm rot="8931971">
              <a:off x="9705069" y="3326753"/>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746;p62"/>
            <p:cNvSpPr/>
            <p:nvPr/>
          </p:nvSpPr>
          <p:spPr>
            <a:xfrm rot="8931971">
              <a:off x="9059668" y="4214293"/>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747;p62"/>
            <p:cNvSpPr/>
            <p:nvPr/>
          </p:nvSpPr>
          <p:spPr>
            <a:xfrm rot="8931971">
              <a:off x="8619552" y="3234227"/>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749;p62"/>
            <p:cNvSpPr/>
            <p:nvPr/>
          </p:nvSpPr>
          <p:spPr>
            <a:xfrm rot="8931971">
              <a:off x="8269625" y="3339829"/>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761;p62"/>
            <p:cNvSpPr/>
            <p:nvPr/>
          </p:nvSpPr>
          <p:spPr>
            <a:xfrm rot="8931971">
              <a:off x="8169949" y="4044007"/>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762;p62"/>
            <p:cNvSpPr/>
            <p:nvPr/>
          </p:nvSpPr>
          <p:spPr>
            <a:xfrm rot="8931971">
              <a:off x="8473611" y="3860371"/>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764;p62"/>
            <p:cNvSpPr/>
            <p:nvPr/>
          </p:nvSpPr>
          <p:spPr>
            <a:xfrm rot="8931971">
              <a:off x="10240132" y="3454417"/>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765;p62"/>
            <p:cNvSpPr/>
            <p:nvPr/>
          </p:nvSpPr>
          <p:spPr>
            <a:xfrm rot="8931971">
              <a:off x="8849918" y="3479507"/>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等腰三角形 4"/>
            <p:cNvSpPr/>
            <p:nvPr/>
          </p:nvSpPr>
          <p:spPr>
            <a:xfrm>
              <a:off x="8265751" y="2752182"/>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0" name="等腰三角形 69"/>
            <p:cNvSpPr/>
            <p:nvPr/>
          </p:nvSpPr>
          <p:spPr>
            <a:xfrm>
              <a:off x="8867556" y="2666006"/>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等腰三角形 70"/>
            <p:cNvSpPr/>
            <p:nvPr/>
          </p:nvSpPr>
          <p:spPr>
            <a:xfrm>
              <a:off x="8606134" y="2598701"/>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等腰三角形 71"/>
            <p:cNvSpPr/>
            <p:nvPr/>
          </p:nvSpPr>
          <p:spPr>
            <a:xfrm>
              <a:off x="7948840" y="3244771"/>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等腰三角形 72"/>
            <p:cNvSpPr/>
            <p:nvPr/>
          </p:nvSpPr>
          <p:spPr>
            <a:xfrm>
              <a:off x="8161951" y="2096076"/>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4" name="等腰三角形 73"/>
            <p:cNvSpPr/>
            <p:nvPr/>
          </p:nvSpPr>
          <p:spPr>
            <a:xfrm>
              <a:off x="8675787" y="2845287"/>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75" name="等腰三角形 74"/>
            <p:cNvSpPr/>
            <p:nvPr/>
          </p:nvSpPr>
          <p:spPr>
            <a:xfrm>
              <a:off x="8701888" y="1841315"/>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6" name="等腰三角形 75"/>
            <p:cNvSpPr/>
            <p:nvPr/>
          </p:nvSpPr>
          <p:spPr>
            <a:xfrm>
              <a:off x="9172208" y="2126495"/>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7" name="等腰三角形 76"/>
            <p:cNvSpPr/>
            <p:nvPr/>
          </p:nvSpPr>
          <p:spPr>
            <a:xfrm>
              <a:off x="8933287" y="2977095"/>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8" name="等腰三角形 77"/>
            <p:cNvSpPr/>
            <p:nvPr/>
          </p:nvSpPr>
          <p:spPr>
            <a:xfrm>
              <a:off x="7474897" y="2296672"/>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 name="等腰三角形 78"/>
            <p:cNvSpPr/>
            <p:nvPr/>
          </p:nvSpPr>
          <p:spPr>
            <a:xfrm>
              <a:off x="9157463" y="2791565"/>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等腰三角形 79"/>
            <p:cNvSpPr/>
            <p:nvPr/>
          </p:nvSpPr>
          <p:spPr>
            <a:xfrm>
              <a:off x="7490973" y="2592620"/>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1" name="等腰三角形 80"/>
            <p:cNvSpPr/>
            <p:nvPr/>
          </p:nvSpPr>
          <p:spPr>
            <a:xfrm>
              <a:off x="7878510" y="2185459"/>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2" name="等腰三角形 81"/>
            <p:cNvSpPr/>
            <p:nvPr/>
          </p:nvSpPr>
          <p:spPr>
            <a:xfrm>
              <a:off x="7097732" y="2773544"/>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3" name="等腰三角形 82"/>
            <p:cNvSpPr/>
            <p:nvPr/>
          </p:nvSpPr>
          <p:spPr>
            <a:xfrm>
              <a:off x="8183310" y="2490259"/>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等腰三角形 83"/>
            <p:cNvSpPr/>
            <p:nvPr/>
          </p:nvSpPr>
          <p:spPr>
            <a:xfrm>
              <a:off x="7298753" y="3089543"/>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等腰三角形 84"/>
            <p:cNvSpPr/>
            <p:nvPr/>
          </p:nvSpPr>
          <p:spPr>
            <a:xfrm>
              <a:off x="7667881" y="3035848"/>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等腰三角形 85"/>
            <p:cNvSpPr/>
            <p:nvPr/>
          </p:nvSpPr>
          <p:spPr>
            <a:xfrm>
              <a:off x="8252602" y="2954132"/>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等腰三角形 86"/>
            <p:cNvSpPr/>
            <p:nvPr/>
          </p:nvSpPr>
          <p:spPr>
            <a:xfrm>
              <a:off x="8061664" y="3548397"/>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等腰三角形 87"/>
            <p:cNvSpPr/>
            <p:nvPr/>
          </p:nvSpPr>
          <p:spPr>
            <a:xfrm>
              <a:off x="8600125" y="2057115"/>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等腰三角形 88"/>
            <p:cNvSpPr/>
            <p:nvPr/>
          </p:nvSpPr>
          <p:spPr>
            <a:xfrm>
              <a:off x="7814182" y="2653494"/>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0" name="Google Shape;3714;p62"/>
            <p:cNvSpPr/>
            <p:nvPr/>
          </p:nvSpPr>
          <p:spPr>
            <a:xfrm rot="8931971">
              <a:off x="8508258" y="3069235"/>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720;p62"/>
            <p:cNvSpPr/>
            <p:nvPr/>
          </p:nvSpPr>
          <p:spPr>
            <a:xfrm rot="8931971">
              <a:off x="8944544" y="3774514"/>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734;p62"/>
            <p:cNvSpPr/>
            <p:nvPr/>
          </p:nvSpPr>
          <p:spPr>
            <a:xfrm rot="8931971">
              <a:off x="9255164" y="3837636"/>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p14="http://schemas.microsoft.com/office/powerpoint/2010/main">
          <mc:Choice Requires="p14">
            <p:contentPart p14:bwMode="auto" r:id="rId5">
              <p14:nvContentPartPr>
                <p14:cNvPr id="41" name="墨迹 40"/>
                <p14:cNvContentPartPr/>
                <p14:nvPr/>
              </p14:nvContentPartPr>
              <p14:xfrm>
                <a:off x="7868326" y="2526997"/>
                <a:ext cx="2170800" cy="1422000"/>
              </p14:xfrm>
            </p:contentPart>
          </mc:Choice>
          <mc:Fallback xmlns="">
            <p:pic>
              <p:nvPicPr>
                <p:cNvPr id="41" name="墨迹 40"/>
              </p:nvPicPr>
              <p:blipFill>
                <a:blip r:embed="rId6"/>
              </p:blipFill>
              <p:spPr>
                <a:xfrm>
                  <a:off x="7868326" y="2526997"/>
                  <a:ext cx="2170800" cy="1422000"/>
                </a:xfrm>
                <a:prstGeom prst="rect"/>
              </p:spPr>
            </p:pic>
          </mc:Fallback>
        </mc:AlternateContent>
      </p:grpSp>
      <p:grpSp>
        <p:nvGrpSpPr>
          <p:cNvPr id="137" name="组合 136"/>
          <p:cNvGrpSpPr/>
          <p:nvPr/>
        </p:nvGrpSpPr>
        <p:grpSpPr>
          <a:xfrm>
            <a:off x="3263725" y="2061056"/>
            <a:ext cx="2273249" cy="1837329"/>
            <a:chOff x="7097732" y="1841315"/>
            <a:chExt cx="3255062" cy="2507505"/>
          </a:xfrm>
        </p:grpSpPr>
        <p:sp>
          <p:nvSpPr>
            <p:cNvPr id="138" name="Google Shape;3708;p62"/>
            <p:cNvSpPr/>
            <p:nvPr/>
          </p:nvSpPr>
          <p:spPr>
            <a:xfrm rot="8931971">
              <a:off x="8864387" y="4001639"/>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709;p62"/>
            <p:cNvSpPr/>
            <p:nvPr/>
          </p:nvSpPr>
          <p:spPr>
            <a:xfrm rot="8931971">
              <a:off x="8435296" y="4148656"/>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710;p62"/>
            <p:cNvSpPr/>
            <p:nvPr/>
          </p:nvSpPr>
          <p:spPr>
            <a:xfrm rot="8931971">
              <a:off x="8691079" y="4225273"/>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711;p62"/>
            <p:cNvSpPr/>
            <p:nvPr/>
          </p:nvSpPr>
          <p:spPr>
            <a:xfrm rot="8931971">
              <a:off x="9350729" y="3091212"/>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712;p62"/>
            <p:cNvSpPr/>
            <p:nvPr/>
          </p:nvSpPr>
          <p:spPr>
            <a:xfrm rot="8931971">
              <a:off x="8595609" y="3613377"/>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713;p62"/>
            <p:cNvSpPr/>
            <p:nvPr/>
          </p:nvSpPr>
          <p:spPr>
            <a:xfrm rot="8931971">
              <a:off x="9676459" y="3009211"/>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714;p62"/>
            <p:cNvSpPr/>
            <p:nvPr/>
          </p:nvSpPr>
          <p:spPr>
            <a:xfrm rot="8931971">
              <a:off x="9932843" y="3860371"/>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715;p62"/>
            <p:cNvSpPr/>
            <p:nvPr/>
          </p:nvSpPr>
          <p:spPr>
            <a:xfrm rot="8931971">
              <a:off x="10058301" y="3116034"/>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720;p62"/>
            <p:cNvSpPr/>
            <p:nvPr/>
          </p:nvSpPr>
          <p:spPr>
            <a:xfrm rot="8931971">
              <a:off x="9533020" y="3567397"/>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721;p62"/>
            <p:cNvSpPr/>
            <p:nvPr/>
          </p:nvSpPr>
          <p:spPr>
            <a:xfrm rot="8931971">
              <a:off x="7885097" y="2919739"/>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722;p62"/>
            <p:cNvSpPr/>
            <p:nvPr/>
          </p:nvSpPr>
          <p:spPr>
            <a:xfrm rot="8931971">
              <a:off x="9542065" y="4028166"/>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728;p62"/>
            <p:cNvSpPr/>
            <p:nvPr/>
          </p:nvSpPr>
          <p:spPr>
            <a:xfrm rot="8931971">
              <a:off x="9260362" y="3422659"/>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3734;p62"/>
            <p:cNvSpPr/>
            <p:nvPr/>
          </p:nvSpPr>
          <p:spPr>
            <a:xfrm rot="8931971">
              <a:off x="8080762" y="2803062"/>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735;p62"/>
            <p:cNvSpPr/>
            <p:nvPr/>
          </p:nvSpPr>
          <p:spPr>
            <a:xfrm rot="8931971">
              <a:off x="9705069" y="3326753"/>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746;p62"/>
            <p:cNvSpPr/>
            <p:nvPr/>
          </p:nvSpPr>
          <p:spPr>
            <a:xfrm rot="8931971">
              <a:off x="9059668" y="4214293"/>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747;p62"/>
            <p:cNvSpPr/>
            <p:nvPr/>
          </p:nvSpPr>
          <p:spPr>
            <a:xfrm rot="8931971">
              <a:off x="8619552" y="3234227"/>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749;p62"/>
            <p:cNvSpPr/>
            <p:nvPr/>
          </p:nvSpPr>
          <p:spPr>
            <a:xfrm rot="8931971">
              <a:off x="8269625" y="3339829"/>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761;p62"/>
            <p:cNvSpPr/>
            <p:nvPr/>
          </p:nvSpPr>
          <p:spPr>
            <a:xfrm rot="8931971">
              <a:off x="8169949" y="4044007"/>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762;p62"/>
            <p:cNvSpPr/>
            <p:nvPr/>
          </p:nvSpPr>
          <p:spPr>
            <a:xfrm rot="8931971">
              <a:off x="8473611" y="3860371"/>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764;p62"/>
            <p:cNvSpPr/>
            <p:nvPr/>
          </p:nvSpPr>
          <p:spPr>
            <a:xfrm rot="8931971">
              <a:off x="10240132" y="3454417"/>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765;p62"/>
            <p:cNvSpPr/>
            <p:nvPr/>
          </p:nvSpPr>
          <p:spPr>
            <a:xfrm rot="8931971">
              <a:off x="8849918" y="3479507"/>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等腰三角形 158"/>
            <p:cNvSpPr/>
            <p:nvPr/>
          </p:nvSpPr>
          <p:spPr>
            <a:xfrm>
              <a:off x="8265751" y="2752182"/>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60" name="等腰三角形 159"/>
            <p:cNvSpPr/>
            <p:nvPr/>
          </p:nvSpPr>
          <p:spPr>
            <a:xfrm>
              <a:off x="8867556" y="2666006"/>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61" name="等腰三角形 160"/>
            <p:cNvSpPr/>
            <p:nvPr/>
          </p:nvSpPr>
          <p:spPr>
            <a:xfrm>
              <a:off x="8606134" y="2598701"/>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62" name="等腰三角形 161"/>
            <p:cNvSpPr/>
            <p:nvPr/>
          </p:nvSpPr>
          <p:spPr>
            <a:xfrm>
              <a:off x="7948840" y="3244771"/>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63" name="等腰三角形 162"/>
            <p:cNvSpPr/>
            <p:nvPr/>
          </p:nvSpPr>
          <p:spPr>
            <a:xfrm>
              <a:off x="8161951" y="2096076"/>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64" name="等腰三角形 163"/>
            <p:cNvSpPr/>
            <p:nvPr/>
          </p:nvSpPr>
          <p:spPr>
            <a:xfrm>
              <a:off x="8675787" y="2845287"/>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165" name="等腰三角形 164"/>
            <p:cNvSpPr/>
            <p:nvPr/>
          </p:nvSpPr>
          <p:spPr>
            <a:xfrm>
              <a:off x="8701888" y="1841315"/>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66" name="等腰三角形 165"/>
            <p:cNvSpPr/>
            <p:nvPr/>
          </p:nvSpPr>
          <p:spPr>
            <a:xfrm>
              <a:off x="9172208" y="2126495"/>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67" name="等腰三角形 166"/>
            <p:cNvSpPr/>
            <p:nvPr/>
          </p:nvSpPr>
          <p:spPr>
            <a:xfrm>
              <a:off x="8933287" y="2977095"/>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68" name="等腰三角形 167"/>
            <p:cNvSpPr/>
            <p:nvPr/>
          </p:nvSpPr>
          <p:spPr>
            <a:xfrm>
              <a:off x="7474897" y="2296672"/>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69" name="等腰三角形 168"/>
            <p:cNvSpPr/>
            <p:nvPr/>
          </p:nvSpPr>
          <p:spPr>
            <a:xfrm>
              <a:off x="9157463" y="2791565"/>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70" name="等腰三角形 169"/>
            <p:cNvSpPr/>
            <p:nvPr/>
          </p:nvSpPr>
          <p:spPr>
            <a:xfrm>
              <a:off x="7490973" y="2592620"/>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71" name="等腰三角形 170"/>
            <p:cNvSpPr/>
            <p:nvPr/>
          </p:nvSpPr>
          <p:spPr>
            <a:xfrm>
              <a:off x="7878510" y="2185459"/>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72" name="等腰三角形 171"/>
            <p:cNvSpPr/>
            <p:nvPr/>
          </p:nvSpPr>
          <p:spPr>
            <a:xfrm>
              <a:off x="7097732" y="2773544"/>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73" name="等腰三角形 172"/>
            <p:cNvSpPr/>
            <p:nvPr/>
          </p:nvSpPr>
          <p:spPr>
            <a:xfrm>
              <a:off x="8183310" y="2490259"/>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74" name="等腰三角形 173"/>
            <p:cNvSpPr/>
            <p:nvPr/>
          </p:nvSpPr>
          <p:spPr>
            <a:xfrm>
              <a:off x="7298753" y="3089543"/>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75" name="等腰三角形 174"/>
            <p:cNvSpPr/>
            <p:nvPr/>
          </p:nvSpPr>
          <p:spPr>
            <a:xfrm>
              <a:off x="7667881" y="3035848"/>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76" name="等腰三角形 175"/>
            <p:cNvSpPr/>
            <p:nvPr/>
          </p:nvSpPr>
          <p:spPr>
            <a:xfrm>
              <a:off x="8252602" y="2954132"/>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77" name="等腰三角形 176"/>
            <p:cNvSpPr/>
            <p:nvPr/>
          </p:nvSpPr>
          <p:spPr>
            <a:xfrm>
              <a:off x="8061664" y="3548397"/>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78" name="等腰三角形 177"/>
            <p:cNvSpPr/>
            <p:nvPr/>
          </p:nvSpPr>
          <p:spPr>
            <a:xfrm>
              <a:off x="8600125" y="2057115"/>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79" name="等腰三角形 178"/>
            <p:cNvSpPr/>
            <p:nvPr/>
          </p:nvSpPr>
          <p:spPr>
            <a:xfrm>
              <a:off x="7814182" y="2653494"/>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80" name="Google Shape;3714;p62"/>
            <p:cNvSpPr/>
            <p:nvPr/>
          </p:nvSpPr>
          <p:spPr>
            <a:xfrm rot="8931971">
              <a:off x="8508258" y="3069235"/>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720;p62"/>
            <p:cNvSpPr/>
            <p:nvPr/>
          </p:nvSpPr>
          <p:spPr>
            <a:xfrm rot="8931971">
              <a:off x="8944544" y="3774514"/>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734;p62"/>
            <p:cNvSpPr/>
            <p:nvPr/>
          </p:nvSpPr>
          <p:spPr>
            <a:xfrm rot="8931971">
              <a:off x="9255164" y="3837636"/>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xmlns:p14="http://schemas.microsoft.com/office/powerpoint/2010/main">
        <mc:Choice Requires="p14">
          <p:contentPart p14:bwMode="auto" r:id="rId7">
            <p14:nvContentPartPr>
              <p14:cNvPr id="46" name="墨迹 45"/>
              <p14:cNvContentPartPr/>
              <p14:nvPr/>
            </p14:nvContentPartPr>
            <p14:xfrm>
              <a:off x="3793027" y="2720064"/>
              <a:ext cx="1508400" cy="859320"/>
            </p14:xfrm>
          </p:contentPart>
        </mc:Choice>
        <mc:Fallback xmlns="">
          <p:pic>
            <p:nvPicPr>
              <p:cNvPr id="46" name="墨迹 45"/>
            </p:nvPicPr>
            <p:blipFill>
              <a:blip r:embed="rId8"/>
            </p:blipFill>
            <p:spPr>
              <a:xfrm>
                <a:off x="3793027" y="2720064"/>
                <a:ext cx="1508400" cy="859320"/>
              </a:xfrm>
              <a:prstGeom prst="rect"/>
            </p:spPr>
          </p:pic>
        </mc:Fallback>
      </mc:AlternateContent>
      <p:sp>
        <p:nvSpPr>
          <p:cNvPr id="184" name="文本框 183"/>
          <p:cNvSpPr txBox="1"/>
          <p:nvPr/>
        </p:nvSpPr>
        <p:spPr>
          <a:xfrm>
            <a:off x="6775079" y="4368088"/>
            <a:ext cx="1267495" cy="400110"/>
          </a:xfrm>
          <a:prstGeom prst="rect">
            <a:avLst/>
          </a:prstGeom>
          <a:noFill/>
        </p:spPr>
        <p:txBody>
          <a:bodyPr wrap="square">
            <a:spAutoFit/>
          </a:bodyPr>
          <a:lstStyle/>
          <a:p>
            <a:r>
              <a:rPr lang="zh-CN" altLang="en-US" sz="2000" b="0" i="0" dirty="0">
                <a:solidFill>
                  <a:srgbClr val="333333"/>
                </a:solidFill>
                <a:effectLst/>
                <a:latin typeface="PingFang SC"/>
              </a:rPr>
              <a:t>软间隔</a:t>
            </a:r>
            <a:endParaRPr lang="zh-CN" altLang="en-US" sz="2000" dirty="0"/>
          </a:p>
        </p:txBody>
      </p:sp>
      <p:sp>
        <p:nvSpPr>
          <p:cNvPr id="185" name="文本框 184"/>
          <p:cNvSpPr txBox="1"/>
          <p:nvPr/>
        </p:nvSpPr>
        <p:spPr>
          <a:xfrm>
            <a:off x="4185673" y="4358862"/>
            <a:ext cx="1267495" cy="400110"/>
          </a:xfrm>
          <a:prstGeom prst="rect">
            <a:avLst/>
          </a:prstGeom>
          <a:noFill/>
        </p:spPr>
        <p:txBody>
          <a:bodyPr wrap="square">
            <a:spAutoFit/>
          </a:bodyPr>
          <a:lstStyle/>
          <a:p>
            <a:r>
              <a:rPr lang="zh-CN" altLang="en-US" sz="2000" b="0" i="0" dirty="0">
                <a:solidFill>
                  <a:srgbClr val="333333"/>
                </a:solidFill>
                <a:effectLst/>
                <a:latin typeface="PingFang SC"/>
              </a:rPr>
              <a:t>硬间隔</a:t>
            </a:r>
            <a:endParaRPr lang="zh-CN" altLang="en-US" sz="2000" dirty="0"/>
          </a:p>
        </p:txBody>
      </p:sp>
      <p:grpSp>
        <p:nvGrpSpPr>
          <p:cNvPr id="186" name="组合 185"/>
          <p:cNvGrpSpPr/>
          <p:nvPr/>
        </p:nvGrpSpPr>
        <p:grpSpPr>
          <a:xfrm>
            <a:off x="1143134" y="2208531"/>
            <a:ext cx="1829765" cy="1812624"/>
            <a:chOff x="7097732" y="1726977"/>
            <a:chExt cx="3224471" cy="3004955"/>
          </a:xfrm>
        </p:grpSpPr>
        <p:sp>
          <p:nvSpPr>
            <p:cNvPr id="187" name="Google Shape;3708;p62"/>
            <p:cNvSpPr/>
            <p:nvPr/>
          </p:nvSpPr>
          <p:spPr>
            <a:xfrm rot="8931971">
              <a:off x="8450498" y="4184749"/>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709;p62"/>
            <p:cNvSpPr/>
            <p:nvPr/>
          </p:nvSpPr>
          <p:spPr>
            <a:xfrm rot="8931971">
              <a:off x="8129263" y="4524561"/>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710;p62"/>
            <p:cNvSpPr/>
            <p:nvPr/>
          </p:nvSpPr>
          <p:spPr>
            <a:xfrm rot="8931971">
              <a:off x="8385046" y="4601178"/>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711;p62"/>
            <p:cNvSpPr/>
            <p:nvPr/>
          </p:nvSpPr>
          <p:spPr>
            <a:xfrm rot="8931971">
              <a:off x="9044696" y="3467117"/>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712;p62"/>
            <p:cNvSpPr/>
            <p:nvPr/>
          </p:nvSpPr>
          <p:spPr>
            <a:xfrm rot="8931971">
              <a:off x="8233564" y="4262145"/>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713;p62"/>
            <p:cNvSpPr/>
            <p:nvPr/>
          </p:nvSpPr>
          <p:spPr>
            <a:xfrm rot="8931971">
              <a:off x="9370426" y="3385116"/>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714;p62"/>
            <p:cNvSpPr/>
            <p:nvPr/>
          </p:nvSpPr>
          <p:spPr>
            <a:xfrm rot="8931971">
              <a:off x="9626810" y="4236276"/>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715;p62"/>
            <p:cNvSpPr/>
            <p:nvPr/>
          </p:nvSpPr>
          <p:spPr>
            <a:xfrm rot="8931971">
              <a:off x="9752268" y="3491939"/>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5" name="Google Shape;3718;p62"/>
            <p:cNvCxnSpPr/>
            <p:nvPr/>
          </p:nvCxnSpPr>
          <p:spPr>
            <a:xfrm flipV="1">
              <a:off x="7167846" y="2609761"/>
              <a:ext cx="2645199" cy="1902252"/>
            </a:xfrm>
            <a:prstGeom prst="straightConnector1">
              <a:avLst/>
            </a:prstGeom>
            <a:ln>
              <a:solidFill>
                <a:srgbClr val="FF0000"/>
              </a:solidFill>
              <a:headEnd type="none" w="med" len="med"/>
              <a:tailEnd type="none" w="med" len="med"/>
            </a:ln>
          </p:spPr>
          <p:style>
            <a:lnRef idx="2">
              <a:schemeClr val="accent6"/>
            </a:lnRef>
            <a:fillRef idx="0">
              <a:schemeClr val="accent6"/>
            </a:fillRef>
            <a:effectRef idx="1">
              <a:schemeClr val="accent6"/>
            </a:effectRef>
            <a:fontRef idx="minor">
              <a:schemeClr val="tx1"/>
            </a:fontRef>
          </p:style>
        </p:cxnSp>
        <p:sp>
          <p:nvSpPr>
            <p:cNvPr id="196" name="Google Shape;3720;p62"/>
            <p:cNvSpPr/>
            <p:nvPr/>
          </p:nvSpPr>
          <p:spPr>
            <a:xfrm rot="8931971">
              <a:off x="9226987" y="3943302"/>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721;p62"/>
            <p:cNvSpPr/>
            <p:nvPr/>
          </p:nvSpPr>
          <p:spPr>
            <a:xfrm rot="8931971">
              <a:off x="8724637" y="4236277"/>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722;p62"/>
            <p:cNvSpPr/>
            <p:nvPr/>
          </p:nvSpPr>
          <p:spPr>
            <a:xfrm rot="8931971">
              <a:off x="9926214" y="3154675"/>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728;p62"/>
            <p:cNvSpPr/>
            <p:nvPr/>
          </p:nvSpPr>
          <p:spPr>
            <a:xfrm rot="8931971">
              <a:off x="8954329" y="3798564"/>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3734;p62"/>
            <p:cNvSpPr/>
            <p:nvPr/>
          </p:nvSpPr>
          <p:spPr>
            <a:xfrm rot="8931971">
              <a:off x="9537607" y="4006424"/>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735;p62"/>
            <p:cNvSpPr/>
            <p:nvPr/>
          </p:nvSpPr>
          <p:spPr>
            <a:xfrm rot="8931971">
              <a:off x="9399036" y="3702658"/>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746;p62"/>
            <p:cNvSpPr/>
            <p:nvPr/>
          </p:nvSpPr>
          <p:spPr>
            <a:xfrm rot="8931971">
              <a:off x="8753635" y="4590198"/>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747;p62"/>
            <p:cNvSpPr/>
            <p:nvPr/>
          </p:nvSpPr>
          <p:spPr>
            <a:xfrm rot="8931971">
              <a:off x="9149628" y="4608385"/>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749;p62"/>
            <p:cNvSpPr/>
            <p:nvPr/>
          </p:nvSpPr>
          <p:spPr>
            <a:xfrm rot="8931971">
              <a:off x="9180857" y="4254841"/>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761;p62"/>
            <p:cNvSpPr/>
            <p:nvPr/>
          </p:nvSpPr>
          <p:spPr>
            <a:xfrm rot="8931971">
              <a:off x="7902335" y="4342390"/>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762;p62"/>
            <p:cNvSpPr/>
            <p:nvPr/>
          </p:nvSpPr>
          <p:spPr>
            <a:xfrm rot="8931971">
              <a:off x="9597227" y="3044859"/>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764;p62"/>
            <p:cNvSpPr/>
            <p:nvPr/>
          </p:nvSpPr>
          <p:spPr>
            <a:xfrm rot="8931971">
              <a:off x="10209541" y="3402747"/>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765;p62"/>
            <p:cNvSpPr/>
            <p:nvPr/>
          </p:nvSpPr>
          <p:spPr>
            <a:xfrm rot="8931971">
              <a:off x="8543885" y="3855412"/>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等腰三角形 208"/>
            <p:cNvSpPr/>
            <p:nvPr/>
          </p:nvSpPr>
          <p:spPr>
            <a:xfrm>
              <a:off x="8265751" y="2752182"/>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10" name="等腰三角形 209"/>
            <p:cNvSpPr/>
            <p:nvPr/>
          </p:nvSpPr>
          <p:spPr>
            <a:xfrm>
              <a:off x="8535888" y="2854256"/>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11" name="等腰三角形 210"/>
            <p:cNvSpPr/>
            <p:nvPr/>
          </p:nvSpPr>
          <p:spPr>
            <a:xfrm>
              <a:off x="8580499" y="2411046"/>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12" name="等腰三角形 211"/>
            <p:cNvSpPr/>
            <p:nvPr/>
          </p:nvSpPr>
          <p:spPr>
            <a:xfrm>
              <a:off x="8191416" y="1726977"/>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13" name="等腰三角形 212"/>
            <p:cNvSpPr/>
            <p:nvPr/>
          </p:nvSpPr>
          <p:spPr>
            <a:xfrm>
              <a:off x="8161951" y="2096076"/>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14" name="等腰三角形 213"/>
            <p:cNvSpPr/>
            <p:nvPr/>
          </p:nvSpPr>
          <p:spPr>
            <a:xfrm>
              <a:off x="8314351" y="2248476"/>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15" name="等腰三角形 214"/>
            <p:cNvSpPr/>
            <p:nvPr/>
          </p:nvSpPr>
          <p:spPr>
            <a:xfrm>
              <a:off x="8701888" y="1841315"/>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16" name="等腰三角形 215"/>
            <p:cNvSpPr/>
            <p:nvPr/>
          </p:nvSpPr>
          <p:spPr>
            <a:xfrm>
              <a:off x="9090817" y="1754048"/>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17" name="等腰三角形 216"/>
            <p:cNvSpPr/>
            <p:nvPr/>
          </p:nvSpPr>
          <p:spPr>
            <a:xfrm>
              <a:off x="8830544" y="2143222"/>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18" name="等腰三角形 217"/>
            <p:cNvSpPr/>
            <p:nvPr/>
          </p:nvSpPr>
          <p:spPr>
            <a:xfrm>
              <a:off x="7474897" y="2296672"/>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19" name="等腰三角形 218"/>
            <p:cNvSpPr/>
            <p:nvPr/>
          </p:nvSpPr>
          <p:spPr>
            <a:xfrm>
              <a:off x="8979993" y="2504136"/>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20" name="等腰三角形 219"/>
            <p:cNvSpPr/>
            <p:nvPr/>
          </p:nvSpPr>
          <p:spPr>
            <a:xfrm>
              <a:off x="7490973" y="2592620"/>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21" name="等腰三角形 220"/>
            <p:cNvSpPr/>
            <p:nvPr/>
          </p:nvSpPr>
          <p:spPr>
            <a:xfrm>
              <a:off x="7878510" y="2185459"/>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22" name="等腰三角形 221"/>
            <p:cNvSpPr/>
            <p:nvPr/>
          </p:nvSpPr>
          <p:spPr>
            <a:xfrm>
              <a:off x="7097732" y="2773544"/>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23" name="等腰三角形 222"/>
            <p:cNvSpPr/>
            <p:nvPr/>
          </p:nvSpPr>
          <p:spPr>
            <a:xfrm>
              <a:off x="8183310" y="2490259"/>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24" name="等腰三角形 223"/>
            <p:cNvSpPr/>
            <p:nvPr/>
          </p:nvSpPr>
          <p:spPr>
            <a:xfrm>
              <a:off x="7298753" y="3089543"/>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25" name="等腰三角形 224"/>
            <p:cNvSpPr/>
            <p:nvPr/>
          </p:nvSpPr>
          <p:spPr>
            <a:xfrm>
              <a:off x="7667881" y="3035848"/>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26" name="等腰三角形 225"/>
            <p:cNvSpPr/>
            <p:nvPr/>
          </p:nvSpPr>
          <p:spPr>
            <a:xfrm>
              <a:off x="7685526" y="3493687"/>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27" name="等腰三角形 226"/>
            <p:cNvSpPr/>
            <p:nvPr/>
          </p:nvSpPr>
          <p:spPr>
            <a:xfrm>
              <a:off x="7192077" y="3440569"/>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28" name="等腰三角形 227"/>
            <p:cNvSpPr/>
            <p:nvPr/>
          </p:nvSpPr>
          <p:spPr>
            <a:xfrm>
              <a:off x="8143490" y="3139582"/>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29" name="等腰三角形 228"/>
            <p:cNvSpPr/>
            <p:nvPr/>
          </p:nvSpPr>
          <p:spPr>
            <a:xfrm>
              <a:off x="7814182" y="2653494"/>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grpSp>
      <p:sp>
        <p:nvSpPr>
          <p:cNvPr id="230" name="文本框 229"/>
          <p:cNvSpPr txBox="1"/>
          <p:nvPr/>
        </p:nvSpPr>
        <p:spPr>
          <a:xfrm>
            <a:off x="1338769" y="4364749"/>
            <a:ext cx="1267495" cy="400110"/>
          </a:xfrm>
          <a:prstGeom prst="rect">
            <a:avLst/>
          </a:prstGeom>
          <a:noFill/>
        </p:spPr>
        <p:txBody>
          <a:bodyPr wrap="square">
            <a:spAutoFit/>
          </a:bodyPr>
          <a:lstStyle/>
          <a:p>
            <a:r>
              <a:rPr lang="zh-CN" altLang="en-US" sz="2000" b="0" i="0" dirty="0">
                <a:solidFill>
                  <a:srgbClr val="333333"/>
                </a:solidFill>
                <a:effectLst/>
                <a:latin typeface="PingFang SC"/>
              </a:rPr>
              <a:t>线性可分</a:t>
            </a:r>
            <a:endParaRPr lang="zh-CN" altLang="en-US" sz="2000" dirty="0"/>
          </a:p>
        </p:txBody>
      </p:sp>
      <p:sp>
        <p:nvSpPr>
          <p:cNvPr id="231" name="椭圆 230"/>
          <p:cNvSpPr/>
          <p:nvPr/>
        </p:nvSpPr>
        <p:spPr>
          <a:xfrm>
            <a:off x="9415586" y="2532586"/>
            <a:ext cx="1404747" cy="1330062"/>
          </a:xfrm>
          <a:prstGeom prst="ellipse">
            <a:avLst/>
          </a:prstGeom>
          <a:ln>
            <a:solidFill>
              <a:srgbClr val="FF99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32" name="Google Shape;3708;p62"/>
          <p:cNvSpPr/>
          <p:nvPr/>
        </p:nvSpPr>
        <p:spPr>
          <a:xfrm rot="8931971">
            <a:off x="9722152" y="3588033"/>
            <a:ext cx="78680" cy="9052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709;p62"/>
          <p:cNvSpPr/>
          <p:nvPr/>
        </p:nvSpPr>
        <p:spPr>
          <a:xfrm rot="8931971">
            <a:off x="10496678" y="3225513"/>
            <a:ext cx="78680" cy="9052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3710;p62"/>
          <p:cNvSpPr/>
          <p:nvPr/>
        </p:nvSpPr>
        <p:spPr>
          <a:xfrm rot="8931971">
            <a:off x="10464490" y="3080780"/>
            <a:ext cx="78680" cy="9052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711;p62"/>
          <p:cNvSpPr/>
          <p:nvPr/>
        </p:nvSpPr>
        <p:spPr>
          <a:xfrm rot="8931971">
            <a:off x="10061800" y="2920934"/>
            <a:ext cx="78680" cy="9052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712;p62"/>
          <p:cNvSpPr/>
          <p:nvPr/>
        </p:nvSpPr>
        <p:spPr>
          <a:xfrm rot="8931971">
            <a:off x="9534445" y="3303541"/>
            <a:ext cx="78680" cy="9052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713;p62"/>
          <p:cNvSpPr/>
          <p:nvPr/>
        </p:nvSpPr>
        <p:spPr>
          <a:xfrm rot="8931971">
            <a:off x="10289282" y="2860850"/>
            <a:ext cx="78680" cy="9052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714;p62"/>
          <p:cNvSpPr/>
          <p:nvPr/>
        </p:nvSpPr>
        <p:spPr>
          <a:xfrm rot="8931971">
            <a:off x="10468333" y="3484522"/>
            <a:ext cx="78680" cy="9052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715;p62"/>
          <p:cNvSpPr/>
          <p:nvPr/>
        </p:nvSpPr>
        <p:spPr>
          <a:xfrm rot="8931971">
            <a:off x="10555950" y="2939122"/>
            <a:ext cx="78680" cy="9052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3720;p62"/>
          <p:cNvSpPr/>
          <p:nvPr/>
        </p:nvSpPr>
        <p:spPr>
          <a:xfrm rot="8931971">
            <a:off x="10189108" y="3269850"/>
            <a:ext cx="78680" cy="9052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3721;p62"/>
          <p:cNvSpPr/>
          <p:nvPr/>
        </p:nvSpPr>
        <p:spPr>
          <a:xfrm rot="8931971">
            <a:off x="10041610" y="3136466"/>
            <a:ext cx="78680" cy="9052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722;p62"/>
          <p:cNvSpPr/>
          <p:nvPr/>
        </p:nvSpPr>
        <p:spPr>
          <a:xfrm rot="8931971">
            <a:off x="10195424" y="3607471"/>
            <a:ext cx="78680" cy="9052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3728;p62"/>
          <p:cNvSpPr/>
          <p:nvPr/>
        </p:nvSpPr>
        <p:spPr>
          <a:xfrm rot="8931971">
            <a:off x="10274813" y="2670677"/>
            <a:ext cx="78680" cy="9052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 name="Google Shape;3734;p62"/>
          <p:cNvSpPr/>
          <p:nvPr/>
        </p:nvSpPr>
        <p:spPr>
          <a:xfrm rot="8931971">
            <a:off x="9847281" y="2629584"/>
            <a:ext cx="78680" cy="9052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735;p62"/>
          <p:cNvSpPr/>
          <p:nvPr/>
        </p:nvSpPr>
        <p:spPr>
          <a:xfrm rot="8931971">
            <a:off x="10309262" y="3093523"/>
            <a:ext cx="78680" cy="9052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3746;p62"/>
          <p:cNvSpPr/>
          <p:nvPr/>
        </p:nvSpPr>
        <p:spPr>
          <a:xfrm rot="8931971">
            <a:off x="9895758" y="3640608"/>
            <a:ext cx="78680" cy="9052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3747;p62"/>
          <p:cNvSpPr/>
          <p:nvPr/>
        </p:nvSpPr>
        <p:spPr>
          <a:xfrm rot="8931971">
            <a:off x="9551166" y="3025726"/>
            <a:ext cx="78680" cy="9052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749;p62"/>
          <p:cNvSpPr/>
          <p:nvPr/>
        </p:nvSpPr>
        <p:spPr>
          <a:xfrm rot="8931971">
            <a:off x="10071208" y="2695620"/>
            <a:ext cx="78680" cy="9052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3761;p62"/>
          <p:cNvSpPr/>
          <p:nvPr/>
        </p:nvSpPr>
        <p:spPr>
          <a:xfrm rot="8931971">
            <a:off x="10045081" y="3390279"/>
            <a:ext cx="78680" cy="9052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3762;p62"/>
          <p:cNvSpPr/>
          <p:nvPr/>
        </p:nvSpPr>
        <p:spPr>
          <a:xfrm rot="8931971">
            <a:off x="9881237" y="2845747"/>
            <a:ext cx="78680" cy="9052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764;p62"/>
          <p:cNvSpPr/>
          <p:nvPr/>
        </p:nvSpPr>
        <p:spPr>
          <a:xfrm rot="8931971">
            <a:off x="10682936" y="3187066"/>
            <a:ext cx="78680" cy="9052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3765;p62"/>
          <p:cNvSpPr/>
          <p:nvPr/>
        </p:nvSpPr>
        <p:spPr>
          <a:xfrm rot="8931971">
            <a:off x="9712047" y="3205451"/>
            <a:ext cx="78680" cy="9052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等腰三角形 252"/>
          <p:cNvSpPr/>
          <p:nvPr/>
        </p:nvSpPr>
        <p:spPr>
          <a:xfrm>
            <a:off x="10415367" y="2208416"/>
            <a:ext cx="89850" cy="879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54" name="等腰三角形 253"/>
          <p:cNvSpPr/>
          <p:nvPr/>
        </p:nvSpPr>
        <p:spPr>
          <a:xfrm>
            <a:off x="10578508" y="2389324"/>
            <a:ext cx="89850" cy="879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55" name="等腰三角形 254"/>
          <p:cNvSpPr/>
          <p:nvPr/>
        </p:nvSpPr>
        <p:spPr>
          <a:xfrm>
            <a:off x="10021141" y="2373770"/>
            <a:ext cx="89850" cy="879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56" name="等腰三角形 255"/>
          <p:cNvSpPr/>
          <p:nvPr/>
        </p:nvSpPr>
        <p:spPr>
          <a:xfrm>
            <a:off x="10891803" y="2923941"/>
            <a:ext cx="89850" cy="879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57" name="等腰三角形 256"/>
          <p:cNvSpPr/>
          <p:nvPr/>
        </p:nvSpPr>
        <p:spPr>
          <a:xfrm>
            <a:off x="9879831" y="3952473"/>
            <a:ext cx="89850" cy="879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58" name="等腰三角形 257"/>
          <p:cNvSpPr/>
          <p:nvPr/>
        </p:nvSpPr>
        <p:spPr>
          <a:xfrm>
            <a:off x="9649385" y="2386013"/>
            <a:ext cx="89850" cy="879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259" name="等腰三角形 258"/>
          <p:cNvSpPr/>
          <p:nvPr/>
        </p:nvSpPr>
        <p:spPr>
          <a:xfrm>
            <a:off x="9642160" y="2205968"/>
            <a:ext cx="89850" cy="879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60" name="等腰三角形 259"/>
          <p:cNvSpPr/>
          <p:nvPr/>
        </p:nvSpPr>
        <p:spPr>
          <a:xfrm>
            <a:off x="9937126" y="2214055"/>
            <a:ext cx="89850" cy="879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61" name="等腰三角形 260"/>
          <p:cNvSpPr/>
          <p:nvPr/>
        </p:nvSpPr>
        <p:spPr>
          <a:xfrm>
            <a:off x="10652367" y="2261885"/>
            <a:ext cx="89850" cy="879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62" name="等腰三角形 261"/>
          <p:cNvSpPr/>
          <p:nvPr/>
        </p:nvSpPr>
        <p:spPr>
          <a:xfrm>
            <a:off x="10996412" y="3557942"/>
            <a:ext cx="89850" cy="879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63" name="等腰三角形 262"/>
          <p:cNvSpPr/>
          <p:nvPr/>
        </p:nvSpPr>
        <p:spPr>
          <a:xfrm>
            <a:off x="10158217" y="2227111"/>
            <a:ext cx="89850" cy="879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64" name="等腰三角形 263"/>
          <p:cNvSpPr/>
          <p:nvPr/>
        </p:nvSpPr>
        <p:spPr>
          <a:xfrm>
            <a:off x="9053320" y="3141171"/>
            <a:ext cx="89850" cy="879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65" name="等腰三角形 264"/>
          <p:cNvSpPr/>
          <p:nvPr/>
        </p:nvSpPr>
        <p:spPr>
          <a:xfrm>
            <a:off x="10463833" y="3830020"/>
            <a:ext cx="89850" cy="879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66" name="等腰三角形 265"/>
          <p:cNvSpPr/>
          <p:nvPr/>
        </p:nvSpPr>
        <p:spPr>
          <a:xfrm>
            <a:off x="9082007" y="2889551"/>
            <a:ext cx="89850" cy="879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67" name="等腰三角形 266"/>
          <p:cNvSpPr/>
          <p:nvPr/>
        </p:nvSpPr>
        <p:spPr>
          <a:xfrm>
            <a:off x="10759553" y="3780364"/>
            <a:ext cx="89850" cy="879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68" name="等腰三角形 267"/>
          <p:cNvSpPr/>
          <p:nvPr/>
        </p:nvSpPr>
        <p:spPr>
          <a:xfrm>
            <a:off x="9355838" y="2629684"/>
            <a:ext cx="89850" cy="879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69" name="等腰三角形 268"/>
          <p:cNvSpPr/>
          <p:nvPr/>
        </p:nvSpPr>
        <p:spPr>
          <a:xfrm>
            <a:off x="9176868" y="3465938"/>
            <a:ext cx="89850" cy="879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70" name="等腰三角形 269"/>
          <p:cNvSpPr/>
          <p:nvPr/>
        </p:nvSpPr>
        <p:spPr>
          <a:xfrm>
            <a:off x="9294898" y="2820492"/>
            <a:ext cx="89850" cy="879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71" name="等腰三角形 270"/>
          <p:cNvSpPr/>
          <p:nvPr/>
        </p:nvSpPr>
        <p:spPr>
          <a:xfrm>
            <a:off x="9339626" y="3597907"/>
            <a:ext cx="89850" cy="879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72" name="等腰三角形 271"/>
          <p:cNvSpPr/>
          <p:nvPr/>
        </p:nvSpPr>
        <p:spPr>
          <a:xfrm>
            <a:off x="9298410" y="2458315"/>
            <a:ext cx="89850" cy="879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73" name="等腰三角形 272"/>
          <p:cNvSpPr/>
          <p:nvPr/>
        </p:nvSpPr>
        <p:spPr>
          <a:xfrm>
            <a:off x="9279041" y="3185775"/>
            <a:ext cx="89850" cy="879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74" name="Google Shape;3714;p62"/>
          <p:cNvSpPr/>
          <p:nvPr/>
        </p:nvSpPr>
        <p:spPr>
          <a:xfrm rot="8931971">
            <a:off x="9660597" y="2800296"/>
            <a:ext cx="78680" cy="9052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720;p62"/>
          <p:cNvSpPr/>
          <p:nvPr/>
        </p:nvSpPr>
        <p:spPr>
          <a:xfrm rot="8931971">
            <a:off x="9778132" y="3421612"/>
            <a:ext cx="78680" cy="9052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734;p62"/>
          <p:cNvSpPr/>
          <p:nvPr/>
        </p:nvSpPr>
        <p:spPr>
          <a:xfrm rot="8931971">
            <a:off x="10370560" y="3325582"/>
            <a:ext cx="78680" cy="9052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文本框 276"/>
          <p:cNvSpPr txBox="1"/>
          <p:nvPr/>
        </p:nvSpPr>
        <p:spPr>
          <a:xfrm>
            <a:off x="9229193" y="4354080"/>
            <a:ext cx="1673746" cy="400110"/>
          </a:xfrm>
          <a:prstGeom prst="rect">
            <a:avLst/>
          </a:prstGeom>
          <a:noFill/>
        </p:spPr>
        <p:txBody>
          <a:bodyPr wrap="square">
            <a:spAutoFit/>
          </a:bodyPr>
          <a:lstStyle/>
          <a:p>
            <a:r>
              <a:rPr lang="zh-CN" altLang="en-US" sz="2000" dirty="0">
                <a:solidFill>
                  <a:srgbClr val="333333"/>
                </a:solidFill>
                <a:latin typeface="PingFang SC"/>
              </a:rPr>
              <a:t>线性不可分</a:t>
            </a:r>
            <a:endParaRPr lang="zh-CN" altLang="en-US" sz="2000" dirty="0"/>
          </a:p>
        </p:txBody>
      </p:sp>
      <p:sp>
        <p:nvSpPr>
          <p:cNvPr id="278" name="Google Shape;3711;p62"/>
          <p:cNvSpPr/>
          <p:nvPr/>
        </p:nvSpPr>
        <p:spPr>
          <a:xfrm rot="8931971">
            <a:off x="10031951" y="3617202"/>
            <a:ext cx="78680" cy="9052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713;p62"/>
          <p:cNvSpPr/>
          <p:nvPr/>
        </p:nvSpPr>
        <p:spPr>
          <a:xfrm rot="8931971">
            <a:off x="10704195" y="3005585"/>
            <a:ext cx="78680" cy="9052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715;p62"/>
          <p:cNvSpPr/>
          <p:nvPr/>
        </p:nvSpPr>
        <p:spPr>
          <a:xfrm rot="8931971">
            <a:off x="10468648" y="2810718"/>
            <a:ext cx="78680" cy="9052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等腰三角形 280"/>
          <p:cNvSpPr/>
          <p:nvPr/>
        </p:nvSpPr>
        <p:spPr>
          <a:xfrm>
            <a:off x="10772886" y="3536647"/>
            <a:ext cx="89850" cy="879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82" name="等腰三角形 281"/>
          <p:cNvSpPr/>
          <p:nvPr/>
        </p:nvSpPr>
        <p:spPr>
          <a:xfrm>
            <a:off x="9585937" y="3729606"/>
            <a:ext cx="89850" cy="879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83" name="等腰三角形 282"/>
          <p:cNvSpPr/>
          <p:nvPr/>
        </p:nvSpPr>
        <p:spPr>
          <a:xfrm>
            <a:off x="11107242" y="2927592"/>
            <a:ext cx="89850" cy="879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84" name="等腰三角形 283"/>
          <p:cNvSpPr/>
          <p:nvPr/>
        </p:nvSpPr>
        <p:spPr>
          <a:xfrm>
            <a:off x="11084061" y="3149875"/>
            <a:ext cx="89850" cy="879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285" name="等腰三角形 284"/>
          <p:cNvSpPr/>
          <p:nvPr/>
        </p:nvSpPr>
        <p:spPr>
          <a:xfrm>
            <a:off x="10962754" y="2684241"/>
            <a:ext cx="89850" cy="879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86" name="等腰三角形 285"/>
          <p:cNvSpPr/>
          <p:nvPr/>
        </p:nvSpPr>
        <p:spPr>
          <a:xfrm>
            <a:off x="10943113" y="3360890"/>
            <a:ext cx="89850" cy="879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87" name="等腰三角形 286"/>
          <p:cNvSpPr/>
          <p:nvPr/>
        </p:nvSpPr>
        <p:spPr>
          <a:xfrm>
            <a:off x="10195675" y="4006987"/>
            <a:ext cx="89850" cy="879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88" name="等腰三角形 287"/>
          <p:cNvSpPr/>
          <p:nvPr/>
        </p:nvSpPr>
        <p:spPr>
          <a:xfrm>
            <a:off x="9426858" y="2389363"/>
            <a:ext cx="89850" cy="879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89" name="等腰三角形 288"/>
          <p:cNvSpPr/>
          <p:nvPr/>
        </p:nvSpPr>
        <p:spPr>
          <a:xfrm>
            <a:off x="10740025" y="2617012"/>
            <a:ext cx="89850" cy="879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0" name="Google Shape;3714;p62"/>
          <p:cNvSpPr/>
          <p:nvPr/>
        </p:nvSpPr>
        <p:spPr>
          <a:xfrm rot="8931971">
            <a:off x="9919420" y="3044110"/>
            <a:ext cx="78680" cy="9052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advTm="8005"/>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03422" y="1443405"/>
                <a:ext cx="11172018" cy="5184576"/>
              </a:xfrm>
            </p:spPr>
            <p:txBody>
              <a:bodyPr>
                <a:normAutofit/>
              </a:bodyPr>
              <a:lstStyle/>
              <a:p>
                <a:pPr marL="0" indent="0">
                  <a:lnSpc>
                    <a:spcPct val="120000"/>
                  </a:lnSpc>
                  <a:buNone/>
                </a:pPr>
                <a:r>
                  <a:rPr lang="zh-CN" altLang="en-US" sz="2400" b="1" dirty="0"/>
                  <a:t>定义（支持向量） </a:t>
                </a:r>
                <a:r>
                  <a:rPr lang="zh-CN" altLang="en-US" sz="2400" dirty="0"/>
                  <a:t>考虑原始最优化问题及对偶最优化问题，将训练数据集中对应于</a:t>
                </a:r>
                <a14:m>
                  <m:oMath xmlns:m="http://schemas.openxmlformats.org/officeDocument/2006/math">
                    <m:sSubSup>
                      <m:sSubSupPr>
                        <m:ctrlPr>
                          <a:rPr lang="en-US" altLang="zh-CN" sz="2400" i="1" smtClean="0">
                            <a:latin typeface="Cambria Math" panose="02040503050406030204" pitchFamily="18" charset="0"/>
                          </a:rPr>
                        </m:ctrlPr>
                      </m:sSubSupPr>
                      <m:e>
                        <m:r>
                          <a:rPr lang="zh-CN" altLang="en-US" sz="2400" b="0" i="1" smtClean="0">
                            <a:latin typeface="Cambria Math" panose="02040503050406030204" pitchFamily="18" charset="0"/>
                          </a:rPr>
                          <m:t>𝛼</m:t>
                        </m:r>
                      </m:e>
                      <m:sub>
                        <m:r>
                          <a:rPr lang="en-US" altLang="zh-CN" sz="2400" b="0" i="1" smtClean="0">
                            <a:latin typeface="Cambria Math" panose="02040503050406030204" pitchFamily="18" charset="0"/>
                          </a:rPr>
                          <m:t>𝑖</m:t>
                        </m:r>
                      </m:sub>
                      <m:sup>
                        <m:r>
                          <a:rPr lang="en-US" altLang="zh-CN" sz="2400" b="0" i="1" smtClean="0">
                            <a:latin typeface="Cambria Math" panose="02040503050406030204" pitchFamily="18" charset="0"/>
                          </a:rPr>
                          <m:t>∗</m:t>
                        </m:r>
                      </m:sup>
                    </m:sSubSup>
                    <m:r>
                      <a:rPr lang="en-US" altLang="zh-CN" sz="2400" b="0" i="1" smtClean="0">
                        <a:latin typeface="Cambria Math" panose="02040503050406030204" pitchFamily="18" charset="0"/>
                      </a:rPr>
                      <m:t>&gt;0</m:t>
                    </m:r>
                  </m:oMath>
                </a14:m>
                <a:r>
                  <a:rPr lang="zh-CN" altLang="en-US" sz="2400" dirty="0"/>
                  <a:t>的样本点</a:t>
                </a:r>
                <a14:m>
                  <m:oMath xmlns:m="http://schemas.openxmlformats.org/officeDocument/2006/math">
                    <m:d>
                      <m:dPr>
                        <m:ctrlPr>
                          <a:rPr lang="en-US" altLang="zh-CN" sz="2400" i="1" smtClean="0">
                            <a:latin typeface="Cambria Math" panose="02040503050406030204" pitchFamily="18" charset="0"/>
                          </a:rPr>
                        </m:ctrlPr>
                      </m:dPr>
                      <m:e>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e>
                    </m:d>
                  </m:oMath>
                </a14:m>
                <a:r>
                  <a:rPr lang="zh-CN" altLang="en-US" sz="2400" dirty="0"/>
                  <a:t>的实例</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r>
                      <a:rPr lang="zh-CN" altLang="en-US" sz="2400" b="0" i="1" smtClean="0">
                        <a:latin typeface="Cambria Math" panose="02040503050406030204" pitchFamily="18" charset="0"/>
                      </a:rPr>
                      <m:t>𝜖</m:t>
                    </m:r>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𝑅</m:t>
                        </m:r>
                      </m:e>
                      <m:sup>
                        <m:r>
                          <a:rPr lang="en-US" altLang="zh-CN" sz="2400" b="0" i="1" smtClean="0">
                            <a:latin typeface="Cambria Math" panose="02040503050406030204" pitchFamily="18" charset="0"/>
                          </a:rPr>
                          <m:t>𝑛</m:t>
                        </m:r>
                      </m:sup>
                    </m:sSup>
                    <m:r>
                      <a:rPr lang="zh-CN" altLang="en-US" sz="2400" b="0" i="1">
                        <a:latin typeface="Cambria Math" panose="02040503050406030204" pitchFamily="18" charset="0"/>
                      </a:rPr>
                      <m:t>称为</m:t>
                    </m:r>
                  </m:oMath>
                </a14:m>
                <a:r>
                  <a:rPr lang="zh-CN" altLang="en-US" sz="2400" dirty="0"/>
                  <a:t>支持向量。</a:t>
                </a:r>
                <a:endParaRPr lang="en-US" altLang="zh-CN" sz="2400" dirty="0"/>
              </a:p>
              <a:p>
                <a:pPr marL="0" indent="0">
                  <a:lnSpc>
                    <a:spcPct val="120000"/>
                  </a:lnSpc>
                  <a:buNone/>
                </a:pPr>
                <a:endParaRPr lang="en-US" altLang="zh-CN" sz="2400" dirty="0"/>
              </a:p>
              <a:p>
                <a:pPr marL="0" indent="0">
                  <a:lnSpc>
                    <a:spcPct val="120000"/>
                  </a:lnSpc>
                  <a:buNone/>
                </a:pPr>
                <a:r>
                  <a:rPr lang="zh-CN" altLang="en-US" sz="2400" dirty="0"/>
                  <a:t>根据这一定义，支持向量一定在间隔边界上。由</a:t>
                </a:r>
                <a:r>
                  <a:rPr lang="en-US" altLang="zh-CN" sz="2400" dirty="0"/>
                  <a:t>KKT</a:t>
                </a:r>
                <a:r>
                  <a:rPr lang="zh-CN" altLang="en-US" sz="2400" dirty="0"/>
                  <a:t>互补条件可知，</a:t>
                </a:r>
                <a:endParaRPr lang="en-US" altLang="zh-CN" sz="2400" dirty="0"/>
              </a:p>
              <a:p>
                <a:pPr marL="0" indent="0">
                  <a:lnSpc>
                    <a:spcPct val="120000"/>
                  </a:lnSpc>
                  <a:buNone/>
                </a:pPr>
                <a14:m>
                  <m:oMathPara xmlns:m="http://schemas.openxmlformats.org/officeDocument/2006/math">
                    <m:oMathParaPr>
                      <m:jc m:val="centerGroup"/>
                    </m:oMathParaPr>
                    <m:oMath xmlns:m="http://schemas.openxmlformats.org/officeDocument/2006/math">
                      <m:sSubSup>
                        <m:sSubSupPr>
                          <m:ctrlPr>
                            <a:rPr lang="en-US" altLang="zh-CN" sz="2400" i="1" smtClean="0">
                              <a:latin typeface="Cambria Math" panose="02040503050406030204" pitchFamily="18" charset="0"/>
                            </a:rPr>
                          </m:ctrlPr>
                        </m:sSubSupPr>
                        <m:e>
                          <m:r>
                            <a:rPr lang="zh-CN" altLang="en-US" sz="2400" b="0" i="1" smtClean="0">
                              <a:latin typeface="Cambria Math" panose="02040503050406030204" pitchFamily="18" charset="0"/>
                            </a:rPr>
                            <m:t>𝛼</m:t>
                          </m:r>
                        </m:e>
                        <m:sub>
                          <m:r>
                            <a:rPr lang="en-US" altLang="zh-CN" sz="2400" b="0" i="1" smtClean="0">
                              <a:latin typeface="Cambria Math" panose="02040503050406030204" pitchFamily="18" charset="0"/>
                            </a:rPr>
                            <m:t>𝑖</m:t>
                          </m:r>
                        </m:sub>
                        <m:sup>
                          <m:r>
                            <a:rPr lang="en-US" altLang="zh-CN" sz="2400" b="0" i="1" smtClean="0">
                              <a:latin typeface="Cambria Math" panose="02040503050406030204" pitchFamily="18" charset="0"/>
                            </a:rPr>
                            <m:t>∗</m:t>
                          </m:r>
                        </m:sup>
                      </m:sSubSup>
                      <m:d>
                        <m:dPr>
                          <m:ctrlPr>
                            <a:rPr lang="en-US" altLang="zh-CN" sz="2400" i="1" smtClean="0">
                              <a:latin typeface="Cambria Math" panose="02040503050406030204" pitchFamily="18" charset="0"/>
                            </a:rPr>
                          </m:ctrlPr>
                        </m:dPr>
                        <m:e>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d>
                            <m:dPr>
                              <m:ctrlPr>
                                <a:rPr lang="en-US" altLang="zh-CN" sz="2400" i="1" smtClean="0">
                                  <a:latin typeface="Cambria Math" panose="02040503050406030204" pitchFamily="18" charset="0"/>
                                </a:rPr>
                              </m:ctrlPr>
                            </m:dPr>
                            <m:e>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𝑤</m:t>
                                  </m:r>
                                </m:e>
                                <m:sup>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m:t>
                              </m:r>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𝑏</m:t>
                                  </m:r>
                                </m:e>
                                <m:sup>
                                  <m:r>
                                    <a:rPr lang="en-US" altLang="zh-CN" sz="2400" b="0" i="1" smtClean="0">
                                      <a:latin typeface="Cambria Math" panose="02040503050406030204" pitchFamily="18" charset="0"/>
                                    </a:rPr>
                                    <m:t>∗</m:t>
                                  </m:r>
                                </m:sup>
                              </m:sSup>
                            </m:e>
                          </m:d>
                          <m:r>
                            <a:rPr lang="en-US" altLang="zh-CN" sz="2400" b="0" i="1" smtClean="0">
                              <a:latin typeface="Cambria Math" panose="02040503050406030204" pitchFamily="18" charset="0"/>
                            </a:rPr>
                            <m:t>−1</m:t>
                          </m:r>
                        </m:e>
                      </m:d>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=1,2,…,</m:t>
                      </m:r>
                      <m:r>
                        <a:rPr lang="en-US" altLang="zh-CN" sz="2400" b="0" i="1" smtClean="0">
                          <a:latin typeface="Cambria Math" panose="02040503050406030204" pitchFamily="18" charset="0"/>
                        </a:rPr>
                        <m:t>𝑁</m:t>
                      </m:r>
                    </m:oMath>
                  </m:oMathPara>
                </a14:m>
                <a:endParaRPr lang="en-US" altLang="zh-CN" sz="2400" dirty="0"/>
              </a:p>
              <a:p>
                <a:pPr marL="0" indent="0">
                  <a:lnSpc>
                    <a:spcPct val="120000"/>
                  </a:lnSpc>
                  <a:buNone/>
                </a:pPr>
                <a:r>
                  <a:rPr lang="zh-CN" altLang="en-US" sz="2400" dirty="0"/>
                  <a:t>对于</a:t>
                </a:r>
                <a14:m>
                  <m:oMath xmlns:m="http://schemas.openxmlformats.org/officeDocument/2006/math">
                    <m:sSubSup>
                      <m:sSubSupPr>
                        <m:ctrlPr>
                          <a:rPr lang="en-US" altLang="zh-CN" sz="2400" i="1" smtClean="0">
                            <a:latin typeface="Cambria Math" panose="02040503050406030204" pitchFamily="18" charset="0"/>
                          </a:rPr>
                        </m:ctrlPr>
                      </m:sSubSupPr>
                      <m:e>
                        <m:r>
                          <a:rPr lang="zh-CN" altLang="en-US" sz="2400" b="0" i="1" smtClean="0">
                            <a:latin typeface="Cambria Math" panose="02040503050406030204" pitchFamily="18" charset="0"/>
                          </a:rPr>
                          <m:t>𝛼</m:t>
                        </m:r>
                      </m:e>
                      <m:sub>
                        <m:r>
                          <a:rPr lang="en-US" altLang="zh-CN" sz="2400" b="0" i="1" smtClean="0">
                            <a:latin typeface="Cambria Math" panose="02040503050406030204" pitchFamily="18" charset="0"/>
                          </a:rPr>
                          <m:t>𝑖</m:t>
                        </m:r>
                      </m:sub>
                      <m:sup>
                        <m:r>
                          <a:rPr lang="en-US" altLang="zh-CN" sz="2400" b="0" i="1" smtClean="0">
                            <a:latin typeface="Cambria Math" panose="02040503050406030204" pitchFamily="18" charset="0"/>
                          </a:rPr>
                          <m:t>∗</m:t>
                        </m:r>
                      </m:sup>
                    </m:sSubSup>
                    <m:r>
                      <a:rPr lang="en-US" altLang="zh-CN" sz="2400" b="0" i="0" smtClean="0">
                        <a:latin typeface="Cambria Math" panose="02040503050406030204" pitchFamily="18" charset="0"/>
                      </a:rPr>
                      <m:t>&gt;0</m:t>
                    </m:r>
                    <m:r>
                      <a:rPr lang="zh-CN" altLang="en-US" sz="2400" b="0" i="1">
                        <a:latin typeface="Cambria Math" panose="02040503050406030204" pitchFamily="18" charset="0"/>
                      </a:rPr>
                      <m:t>的</m:t>
                    </m:r>
                  </m:oMath>
                </a14:m>
                <a:r>
                  <a:rPr lang="zh-CN" altLang="en-US" sz="2400" dirty="0"/>
                  <a:t>实例</a:t>
                </a:r>
                <a14:m>
                  <m:oMath xmlns:m="http://schemas.openxmlformats.org/officeDocument/2006/math">
                    <m:sSub>
                      <m:sSubPr>
                        <m:ctrlPr>
                          <a:rPr lang="en-US" altLang="zh-CN" sz="240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𝑖</m:t>
                        </m:r>
                      </m:sub>
                    </m:sSub>
                  </m:oMath>
                </a14:m>
                <a:r>
                  <a:rPr lang="zh-CN" altLang="en-US" sz="2400" dirty="0"/>
                  <a:t>，有</a:t>
                </a:r>
                <a:endParaRPr lang="en-US" altLang="zh-CN" sz="2400" dirty="0"/>
              </a:p>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b="0" i="1">
                              <a:latin typeface="Cambria Math" panose="02040503050406030204" pitchFamily="18" charset="0"/>
                            </a:rPr>
                            <m:t>𝑦</m:t>
                          </m:r>
                        </m:e>
                        <m:sub>
                          <m:r>
                            <a:rPr lang="en-US" altLang="zh-CN" sz="2400" b="0" i="1">
                              <a:latin typeface="Cambria Math" panose="02040503050406030204" pitchFamily="18" charset="0"/>
                            </a:rPr>
                            <m:t>𝑖</m:t>
                          </m:r>
                        </m:sub>
                      </m:sSub>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b="0" i="1">
                                  <a:latin typeface="Cambria Math" panose="02040503050406030204" pitchFamily="18" charset="0"/>
                                </a:rPr>
                                <m:t>𝑤</m:t>
                              </m:r>
                            </m:e>
                            <m:sup>
                              <m:r>
                                <a:rPr lang="en-US" altLang="zh-CN" sz="2400" b="0" i="1">
                                  <a:latin typeface="Cambria Math" panose="02040503050406030204" pitchFamily="18" charset="0"/>
                                </a:rPr>
                                <m:t>∗</m:t>
                              </m:r>
                            </m:sup>
                          </m:sSup>
                          <m:r>
                            <a:rPr lang="en-US" altLang="zh-CN" sz="2400" b="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𝑖</m:t>
                              </m:r>
                            </m:sub>
                          </m:sSub>
                          <m:r>
                            <a:rPr lang="en-US" altLang="zh-CN" sz="2400" b="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a:latin typeface="Cambria Math" panose="02040503050406030204" pitchFamily="18" charset="0"/>
                                </a:rPr>
                                <m:t>𝑏</m:t>
                              </m:r>
                            </m:e>
                            <m:sup>
                              <m:r>
                                <a:rPr lang="en-US" altLang="zh-CN" sz="2400" b="0" i="1">
                                  <a:latin typeface="Cambria Math" panose="02040503050406030204" pitchFamily="18" charset="0"/>
                                </a:rPr>
                                <m:t>∗</m:t>
                              </m:r>
                            </m:sup>
                          </m:sSup>
                        </m:e>
                      </m:d>
                      <m:r>
                        <a:rPr lang="en-US" altLang="zh-CN" sz="2400" b="0" i="1">
                          <a:latin typeface="Cambria Math" panose="02040503050406030204" pitchFamily="18" charset="0"/>
                        </a:rPr>
                        <m:t>−</m:t>
                      </m:r>
                      <m:r>
                        <a:rPr lang="en-US" altLang="zh-CN" sz="2400" b="0" i="0" smtClean="0">
                          <a:latin typeface="Cambria Math" panose="02040503050406030204" pitchFamily="18" charset="0"/>
                        </a:rPr>
                        <m:t>1=0</m:t>
                      </m:r>
                    </m:oMath>
                  </m:oMathPara>
                </a14:m>
                <a:endParaRPr lang="en-US" altLang="zh-CN" sz="2400" dirty="0"/>
              </a:p>
              <a:p>
                <a:pPr marL="0" indent="0">
                  <a:lnSpc>
                    <a:spcPct val="120000"/>
                  </a:lnSpc>
                  <a:buNone/>
                </a:pPr>
                <a:r>
                  <a:rPr lang="zh-CN" altLang="en-US" sz="2400" dirty="0"/>
                  <a:t>或                                            </a:t>
                </a:r>
                <a14:m>
                  <m:oMath xmlns:m="http://schemas.openxmlformats.org/officeDocument/2006/math">
                    <m:sSup>
                      <m:sSupPr>
                        <m:ctrlPr>
                          <a:rPr lang="en-US" altLang="zh-CN" sz="2400" i="1" smtClean="0">
                            <a:latin typeface="Cambria Math" panose="02040503050406030204" pitchFamily="18" charset="0"/>
                          </a:rPr>
                        </m:ctrlPr>
                      </m:sSupPr>
                      <m:e>
                        <m:r>
                          <a:rPr lang="en-US" altLang="zh-CN" sz="2400" b="0" i="1">
                            <a:latin typeface="Cambria Math" panose="02040503050406030204" pitchFamily="18" charset="0"/>
                          </a:rPr>
                          <m:t>𝑤</m:t>
                        </m:r>
                      </m:e>
                      <m:sup>
                        <m:r>
                          <a:rPr lang="en-US" altLang="zh-CN" sz="2400" b="0" i="1">
                            <a:latin typeface="Cambria Math" panose="02040503050406030204" pitchFamily="18" charset="0"/>
                          </a:rPr>
                          <m:t>∗</m:t>
                        </m:r>
                      </m:sup>
                    </m:sSup>
                    <m:r>
                      <a:rPr lang="en-US" altLang="zh-CN" sz="2400" b="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𝑖</m:t>
                        </m:r>
                      </m:sub>
                    </m:sSub>
                    <m:r>
                      <a:rPr lang="en-US" altLang="zh-CN" sz="2400" b="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a:latin typeface="Cambria Math" panose="02040503050406030204" pitchFamily="18" charset="0"/>
                          </a:rPr>
                          <m:t>𝑏</m:t>
                        </m:r>
                      </m:e>
                      <m:sup>
                        <m:r>
                          <a:rPr lang="en-US" altLang="zh-CN" sz="2400" b="0" i="1">
                            <a:latin typeface="Cambria Math" panose="02040503050406030204" pitchFamily="18" charset="0"/>
                          </a:rPr>
                          <m:t>∗</m:t>
                        </m:r>
                      </m:sup>
                    </m:sSup>
                    <m:r>
                      <a:rPr lang="en-US" altLang="zh-CN" sz="2400" b="0" i="1" smtClean="0">
                        <a:latin typeface="Cambria Math" panose="02040503050406030204" pitchFamily="18" charset="0"/>
                      </a:rPr>
                      <m:t>=±1</m:t>
                    </m:r>
                  </m:oMath>
                </a14:m>
                <a:endParaRPr lang="en-US" altLang="zh-CN" sz="2400" dirty="0"/>
              </a:p>
              <a:p>
                <a:pPr marL="0" indent="0">
                  <a:lnSpc>
                    <a:spcPct val="120000"/>
                  </a:lnSpc>
                  <a:buNone/>
                </a:pPr>
                <a:r>
                  <a:rPr lang="zh-CN" altLang="en-US" sz="2400" dirty="0"/>
                  <a:t>即</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𝑖</m:t>
                        </m:r>
                      </m:sub>
                    </m:sSub>
                  </m:oMath>
                </a14:m>
                <a:r>
                  <a:rPr lang="zh-CN" altLang="en-US" sz="2400" dirty="0"/>
                  <a:t>一定在间隔边界上。</a:t>
                </a:r>
                <a:endParaRPr lang="en-US" altLang="zh-CN" sz="2400" dirty="0"/>
              </a:p>
              <a:p>
                <a:pPr marL="0" indent="0">
                  <a:lnSpc>
                    <a:spcPct val="120000"/>
                  </a:lnSpc>
                  <a:buNone/>
                </a:pPr>
                <a:r>
                  <a:rPr lang="zh-CN" altLang="en-US" sz="2400" dirty="0"/>
                  <a:t>这里的支持向量的定义与前面给出的支持向量的定义是一致的。</a:t>
                </a: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03422" y="1443405"/>
                <a:ext cx="11172018" cy="5184576"/>
              </a:xfrm>
              <a:blipFill>
                <a:blip r:embed="rId3"/>
                <a:stretch>
                  <a:fillRect l="-873" t="-235"/>
                </a:stretch>
              </a:blipFill>
            </p:spPr>
            <p:txBody>
              <a:bodyPr/>
              <a:lstStyle/>
              <a:p>
                <a:r>
                  <a:rPr lang="zh-CN" altLang="en-US">
                    <a:noFill/>
                  </a:rPr>
                  <a:t> </a:t>
                </a:r>
              </a:p>
            </p:txBody>
          </p:sp>
        </mc:Fallback>
      </mc:AlternateContent>
      <p:sp>
        <p:nvSpPr>
          <p:cNvPr id="9" name="标题 1"/>
          <p:cNvSpPr txBox="1"/>
          <p:nvPr/>
        </p:nvSpPr>
        <p:spPr>
          <a:xfrm>
            <a:off x="603422" y="-5087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70000"/>
              </a:lnSpc>
              <a:spcAft>
                <a:spcPct val="0"/>
              </a:spcAft>
            </a:pPr>
            <a:r>
              <a:rPr lang="zh-CN" altLang="en-US" sz="3300" b="1" dirty="0"/>
              <a:t>线性可分支持向量机学习算法</a:t>
            </a:r>
          </a:p>
        </p:txBody>
      </p:sp>
    </p:spTree>
    <p:extLst>
      <p:ext uri="{BB962C8B-B14F-4D97-AF65-F5344CB8AC3E}">
        <p14:creationId xmlns:p14="http://schemas.microsoft.com/office/powerpoint/2010/main" val="6763745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pPr algn="l">
              <a:lnSpc>
                <a:spcPct val="70000"/>
              </a:lnSpc>
            </a:pPr>
            <a:r>
              <a:rPr lang="zh-CN" altLang="en-US" sz="3300" kern="1200" dirty="0">
                <a:solidFill>
                  <a:schemeClr val="tx1"/>
                </a:solidFill>
              </a:rPr>
              <a:t>学习的对偶算法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14375" y="1371600"/>
                <a:ext cx="11191875" cy="5410200"/>
              </a:xfrm>
            </p:spPr>
            <p:txBody>
              <a:bodyPr>
                <a:normAutofit/>
              </a:bodyPr>
              <a:lstStyle/>
              <a:p>
                <a:pPr marL="0" indent="0">
                  <a:lnSpc>
                    <a:spcPct val="150000"/>
                  </a:lnSpc>
                  <a:spcBef>
                    <a:spcPts val="1200"/>
                  </a:spcBef>
                  <a:buNone/>
                </a:pPr>
                <a:r>
                  <a:rPr lang="zh-CN" altLang="en-US" sz="2800" b="1" dirty="0"/>
                  <a:t>例</a:t>
                </a:r>
                <a:r>
                  <a:rPr lang="en-US" altLang="zh-CN" sz="2800" b="1" dirty="0"/>
                  <a:t>2</a:t>
                </a:r>
                <a:r>
                  <a:rPr lang="zh-CN" altLang="en-US" sz="2800" b="1" dirty="0"/>
                  <a:t>    </a:t>
                </a:r>
                <a:r>
                  <a:rPr lang="zh-CN" altLang="en-US" sz="2400" dirty="0"/>
                  <a:t>训练数据如图所示，正例点是</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oMath>
                </a14:m>
                <a:r>
                  <a:rPr lang="en-US" altLang="zh-CN" sz="2400" dirty="0"/>
                  <a:t>=(3,3)</a:t>
                </a:r>
                <a:r>
                  <a:rPr lang="en-US" altLang="zh-CN" sz="2400" baseline="30000" dirty="0"/>
                  <a:t>T</a:t>
                </a:r>
                <a:r>
                  <a:rPr lang="zh-CN" altLang="en-US" sz="2400" dirty="0"/>
                  <a:t>，</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2</m:t>
                        </m:r>
                      </m:sub>
                    </m:sSub>
                  </m:oMath>
                </a14:m>
                <a:r>
                  <a:rPr lang="en-US" altLang="zh-CN" sz="2400" dirty="0"/>
                  <a:t>=(4,3)</a:t>
                </a:r>
                <a:r>
                  <a:rPr lang="en-US" altLang="zh-CN" sz="2400" baseline="30000" dirty="0"/>
                  <a:t>T</a:t>
                </a:r>
                <a:r>
                  <a:rPr lang="zh-CN" altLang="en-US" sz="2400" dirty="0"/>
                  <a:t>，负实例点是</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3</m:t>
                        </m:r>
                      </m:sub>
                    </m:sSub>
                  </m:oMath>
                </a14:m>
                <a:r>
                  <a:rPr lang="en-US" altLang="zh-CN" sz="2400" dirty="0"/>
                  <a:t>=(1,1)</a:t>
                </a:r>
                <a:r>
                  <a:rPr lang="en-US" altLang="zh-CN" sz="2400" baseline="30000" dirty="0"/>
                  <a:t>T</a:t>
                </a:r>
                <a:r>
                  <a:rPr lang="zh-CN" altLang="en-US" sz="2400" dirty="0"/>
                  <a:t>，试用算法</a:t>
                </a:r>
                <a:r>
                  <a:rPr lang="en-US" altLang="zh-CN" sz="2400" dirty="0"/>
                  <a:t>4.2</a:t>
                </a:r>
                <a:r>
                  <a:rPr lang="zh-CN" altLang="en-US" sz="2400" dirty="0"/>
                  <a:t>（线性可分支持向量机学习算法）求线性可分支持向量机。</a:t>
                </a:r>
                <a:endParaRPr lang="en-US" altLang="zh-CN" sz="2800" b="1"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14375" y="1371600"/>
                <a:ext cx="11191875" cy="5410200"/>
              </a:xfrm>
              <a:blipFill>
                <a:blip r:embed="rId2"/>
                <a:stretch>
                  <a:fillRect l="-1089"/>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3207142" y="2834414"/>
            <a:ext cx="5777715" cy="3801336"/>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pPr algn="l">
              <a:lnSpc>
                <a:spcPct val="70000"/>
              </a:lnSpc>
            </a:pPr>
            <a:r>
              <a:rPr lang="zh-CN" altLang="en-US" sz="3300" kern="1200" dirty="0">
                <a:solidFill>
                  <a:schemeClr val="tx1"/>
                </a:solidFill>
              </a:rPr>
              <a:t>学习的对偶算法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16835" y="1371600"/>
                <a:ext cx="10982739" cy="5410200"/>
              </a:xfrm>
            </p:spPr>
            <p:txBody>
              <a:bodyPr>
                <a:normAutofit/>
              </a:bodyPr>
              <a:lstStyle/>
              <a:p>
                <a:pPr marL="0" indent="0">
                  <a:lnSpc>
                    <a:spcPct val="120000"/>
                  </a:lnSpc>
                  <a:spcBef>
                    <a:spcPts val="1200"/>
                  </a:spcBef>
                  <a:buNone/>
                </a:pPr>
                <a:r>
                  <a:rPr lang="zh-CN" altLang="en-US" sz="2800" b="1" dirty="0"/>
                  <a:t>解    </a:t>
                </a:r>
                <a:r>
                  <a:rPr lang="zh-CN" altLang="en-US" sz="2400" dirty="0"/>
                  <a:t>根据所给数据，对偶问题</a:t>
                </a:r>
                <a:endParaRPr lang="en-US" altLang="zh-CN" sz="2400" dirty="0"/>
              </a:p>
              <a:p>
                <a:pPr marL="0" indent="0">
                  <a:lnSpc>
                    <a:spcPct val="120000"/>
                  </a:lnSpc>
                  <a:spcBef>
                    <a:spcPts val="1200"/>
                  </a:spcBef>
                  <a:buNone/>
                </a:pPr>
                <a:r>
                  <a:rPr lang="en-US" altLang="zh-CN" sz="2400" dirty="0"/>
                  <a:t>                    </a:t>
                </a:r>
                <a14:m>
                  <m:oMath xmlns:m="http://schemas.openxmlformats.org/officeDocument/2006/math">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min</m:t>
                            </m:r>
                          </m:e>
                          <m:lim>
                            <m:r>
                              <a:rPr lang="zh-CN" altLang="en-US" sz="2400" i="1">
                                <a:latin typeface="Cambria Math" panose="02040503050406030204" pitchFamily="18" charset="0"/>
                              </a:rPr>
                              <m:t>𝛼</m:t>
                            </m:r>
                          </m:lim>
                        </m:limLow>
                      </m:fName>
                      <m:e>
                        <m:r>
                          <a:rPr lang="en-US" altLang="zh-CN" sz="2400" i="1">
                            <a:latin typeface="Cambria Math" panose="02040503050406030204" pitchFamily="18" charset="0"/>
                          </a:rPr>
                          <m:t>   </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2</m:t>
                            </m:r>
                          </m:den>
                        </m:f>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nary>
                              <m:naryPr>
                                <m:chr m:val="∑"/>
                                <m:ctrlPr>
                                  <a:rPr lang="en-US" altLang="zh-CN" sz="2400" i="1">
                                    <a:latin typeface="Cambria Math" panose="02040503050406030204" pitchFamily="18" charset="0"/>
                                  </a:rPr>
                                </m:ctrlPr>
                              </m:naryPr>
                              <m:sub>
                                <m:r>
                                  <a:rPr lang="en-US" altLang="zh-CN" sz="2400" i="1">
                                    <a:latin typeface="Cambria Math" panose="02040503050406030204" pitchFamily="18" charset="0"/>
                                  </a:rPr>
                                  <m:t>𝑗</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𝑗</m:t>
                                    </m:r>
                                  </m:sub>
                                </m:sSub>
                              </m:e>
                            </m:nary>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𝑗</m:t>
                                </m:r>
                              </m:sub>
                            </m:sSub>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rPr>
                                      <m:t>𝑥</m:t>
                                    </m:r>
                                  </m:e>
                                  <m:sub>
                                    <m:r>
                                      <a:rPr lang="en-US" altLang="zh-CN" sz="2400" i="1">
                                        <a:latin typeface="Cambria Math" panose="02040503050406030204" pitchFamily="18" charset="0"/>
                                      </a:rPr>
                                      <m:t>𝑗</m:t>
                                    </m:r>
                                  </m:sub>
                                </m:sSub>
                              </m:e>
                            </m:d>
                          </m:e>
                        </m:nary>
                        <m:r>
                          <a:rPr lang="en-US" altLang="zh-CN" sz="2400" i="1">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e>
                        </m:nary>
                      </m:e>
                    </m:func>
                  </m:oMath>
                </a14:m>
                <a:endParaRPr lang="en-US" altLang="zh-CN" sz="2400" b="1" dirty="0"/>
              </a:p>
              <a:p>
                <a:pPr marL="0" indent="0">
                  <a:lnSpc>
                    <a:spcPct val="120000"/>
                  </a:lnSpc>
                  <a:spcBef>
                    <a:spcPts val="1200"/>
                  </a:spcBef>
                  <a:buNone/>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2</m:t>
                          </m:r>
                        </m:den>
                      </m:f>
                      <m:d>
                        <m:dPr>
                          <m:ctrlPr>
                            <a:rPr lang="en-US" altLang="zh-CN" sz="2000" i="1">
                              <a:latin typeface="Cambria Math" panose="02040503050406030204" pitchFamily="18" charset="0"/>
                            </a:rPr>
                          </m:ctrlPr>
                        </m:dPr>
                        <m:e>
                          <m:r>
                            <a:rPr lang="en-US" altLang="zh-CN" sz="2000" i="1">
                              <a:latin typeface="Cambria Math" panose="02040503050406030204" pitchFamily="18" charset="0"/>
                            </a:rPr>
                            <m:t>18</m:t>
                          </m:r>
                          <m:sSubSup>
                            <m:sSubSupPr>
                              <m:ctrlPr>
                                <a:rPr lang="en-US" altLang="zh-CN" sz="2000" i="1">
                                  <a:latin typeface="Cambria Math" panose="02040503050406030204" pitchFamily="18" charset="0"/>
                                </a:rPr>
                              </m:ctrlPr>
                            </m:sSubSupPr>
                            <m:e>
                              <m:r>
                                <a:rPr lang="zh-CN" altLang="en-US" sz="2000" i="1">
                                  <a:latin typeface="Cambria Math" panose="02040503050406030204" pitchFamily="18" charset="0"/>
                                </a:rPr>
                                <m:t>𝛼</m:t>
                              </m:r>
                            </m:e>
                            <m:sub>
                              <m:r>
                                <a:rPr lang="en-US" altLang="zh-CN" sz="2000" i="1">
                                  <a:latin typeface="Cambria Math" panose="02040503050406030204" pitchFamily="18" charset="0"/>
                                </a:rPr>
                                <m:t>1</m:t>
                              </m:r>
                            </m:sub>
                            <m:sup>
                              <m:r>
                                <a:rPr lang="en-US" altLang="zh-CN" sz="2000" i="1">
                                  <a:latin typeface="Cambria Math" panose="02040503050406030204" pitchFamily="18" charset="0"/>
                                </a:rPr>
                                <m:t>2</m:t>
                              </m:r>
                            </m:sup>
                          </m:sSubSup>
                          <m:r>
                            <a:rPr lang="en-US" altLang="zh-CN" sz="2000" i="1">
                              <a:latin typeface="Cambria Math" panose="02040503050406030204" pitchFamily="18" charset="0"/>
                            </a:rPr>
                            <m:t>+25</m:t>
                          </m:r>
                          <m:sSubSup>
                            <m:sSubSupPr>
                              <m:ctrlPr>
                                <a:rPr lang="en-US" altLang="zh-CN" sz="2000" i="1">
                                  <a:latin typeface="Cambria Math" panose="02040503050406030204" pitchFamily="18" charset="0"/>
                                </a:rPr>
                              </m:ctrlPr>
                            </m:sSubSupPr>
                            <m:e>
                              <m:r>
                                <a:rPr lang="zh-CN" altLang="en-US" sz="2000" i="1">
                                  <a:latin typeface="Cambria Math" panose="02040503050406030204" pitchFamily="18" charset="0"/>
                                </a:rPr>
                                <m:t>𝛼</m:t>
                              </m:r>
                            </m:e>
                            <m:sub>
                              <m:r>
                                <a:rPr lang="en-US" altLang="zh-CN" sz="2000" i="1">
                                  <a:latin typeface="Cambria Math" panose="02040503050406030204" pitchFamily="18" charset="0"/>
                                </a:rPr>
                                <m:t>2</m:t>
                              </m:r>
                            </m:sub>
                            <m:sup>
                              <m:r>
                                <a:rPr lang="en-US" altLang="zh-CN" sz="2000" i="1">
                                  <a:latin typeface="Cambria Math" panose="02040503050406030204" pitchFamily="18" charset="0"/>
                                </a:rPr>
                                <m:t>2</m:t>
                              </m:r>
                            </m:sup>
                          </m:sSubSup>
                          <m:r>
                            <a:rPr lang="en-US" altLang="zh-CN" sz="2000" i="1">
                              <a:latin typeface="Cambria Math" panose="02040503050406030204" pitchFamily="18" charset="0"/>
                            </a:rPr>
                            <m:t>+2</m:t>
                          </m:r>
                          <m:sSubSup>
                            <m:sSubSupPr>
                              <m:ctrlPr>
                                <a:rPr lang="en-US" altLang="zh-CN" sz="2000" i="1">
                                  <a:latin typeface="Cambria Math" panose="02040503050406030204" pitchFamily="18" charset="0"/>
                                </a:rPr>
                              </m:ctrlPr>
                            </m:sSubSupPr>
                            <m:e>
                              <m:r>
                                <a:rPr lang="zh-CN" altLang="en-US" sz="2000" i="1">
                                  <a:latin typeface="Cambria Math" panose="02040503050406030204" pitchFamily="18" charset="0"/>
                                </a:rPr>
                                <m:t>𝛼</m:t>
                              </m:r>
                            </m:e>
                            <m:sub>
                              <m:r>
                                <a:rPr lang="en-US" altLang="zh-CN" sz="2000" i="1">
                                  <a:latin typeface="Cambria Math" panose="02040503050406030204" pitchFamily="18" charset="0"/>
                                </a:rPr>
                                <m:t>3</m:t>
                              </m:r>
                            </m:sub>
                            <m:sup>
                              <m:r>
                                <a:rPr lang="en-US" altLang="zh-CN" sz="2000" i="1">
                                  <a:latin typeface="Cambria Math" panose="02040503050406030204" pitchFamily="18" charset="0"/>
                                </a:rPr>
                                <m:t>2</m:t>
                              </m:r>
                            </m:sup>
                          </m:sSubSup>
                          <m:r>
                            <a:rPr lang="en-US" altLang="zh-CN" sz="2000" i="1">
                              <a:latin typeface="Cambria Math" panose="02040503050406030204" pitchFamily="18" charset="0"/>
                            </a:rPr>
                            <m:t>+42</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𝛼</m:t>
                              </m:r>
                            </m:e>
                            <m:sub>
                              <m:r>
                                <a:rPr lang="en-US" altLang="zh-CN" sz="2000" i="1">
                                  <a:latin typeface="Cambria Math" panose="02040503050406030204" pitchFamily="18" charset="0"/>
                                </a:rPr>
                                <m:t>1</m:t>
                              </m:r>
                            </m:sub>
                          </m:sSub>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𝛼</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−12</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𝛼</m:t>
                              </m:r>
                            </m:e>
                            <m:sub>
                              <m:r>
                                <a:rPr lang="en-US" altLang="zh-CN" sz="2000" i="1">
                                  <a:latin typeface="Cambria Math" panose="02040503050406030204" pitchFamily="18" charset="0"/>
                                </a:rPr>
                                <m:t>1</m:t>
                              </m:r>
                            </m:sub>
                          </m:sSub>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𝛼</m:t>
                              </m:r>
                            </m:e>
                            <m:sub>
                              <m:r>
                                <a:rPr lang="en-US" altLang="zh-CN" sz="2000" i="1">
                                  <a:latin typeface="Cambria Math" panose="02040503050406030204" pitchFamily="18" charset="0"/>
                                </a:rPr>
                                <m:t>3</m:t>
                              </m:r>
                            </m:sub>
                          </m:sSub>
                          <m:r>
                            <a:rPr lang="en-US" altLang="zh-CN" sz="2000" i="1">
                              <a:latin typeface="Cambria Math" panose="02040503050406030204" pitchFamily="18" charset="0"/>
                            </a:rPr>
                            <m:t>−14</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𝛼</m:t>
                              </m:r>
                            </m:e>
                            <m:sub>
                              <m:r>
                                <a:rPr lang="en-US" altLang="zh-CN" sz="2000" i="1">
                                  <a:latin typeface="Cambria Math" panose="02040503050406030204" pitchFamily="18" charset="0"/>
                                </a:rPr>
                                <m:t>2</m:t>
                              </m:r>
                            </m:sub>
                          </m:sSub>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𝛼</m:t>
                              </m:r>
                            </m:e>
                            <m:sub>
                              <m:r>
                                <a:rPr lang="en-US" altLang="zh-CN" sz="2000" i="1">
                                  <a:latin typeface="Cambria Math" panose="02040503050406030204" pitchFamily="18" charset="0"/>
                                </a:rPr>
                                <m:t>3</m:t>
                              </m:r>
                            </m:sub>
                          </m:sSub>
                        </m:e>
                      </m:d>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𝛼</m:t>
                          </m:r>
                        </m:e>
                        <m:sub>
                          <m:r>
                            <a:rPr lang="en-US" altLang="zh-CN" sz="2000" i="1">
                              <a:latin typeface="Cambria Math" panose="02040503050406030204" pitchFamily="18" charset="0"/>
                            </a:rPr>
                            <m:t>1</m:t>
                          </m:r>
                        </m:sub>
                      </m:sSub>
                      <m:r>
                        <a:rPr lang="en-US" altLang="zh-CN" sz="2000">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𝛼</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𝛼</m:t>
                          </m:r>
                        </m:e>
                        <m:sub>
                          <m:r>
                            <a:rPr lang="en-US" altLang="zh-CN" sz="2000" i="1">
                              <a:latin typeface="Cambria Math" panose="02040503050406030204" pitchFamily="18" charset="0"/>
                            </a:rPr>
                            <m:t>3</m:t>
                          </m:r>
                        </m:sub>
                      </m:sSub>
                    </m:oMath>
                  </m:oMathPara>
                </a14:m>
                <a:endParaRPr lang="en-US" altLang="zh-CN" sz="2800" dirty="0"/>
              </a:p>
              <a:p>
                <a:pPr marL="0" indent="0">
                  <a:lnSpc>
                    <a:spcPct val="120000"/>
                  </a:lnSpc>
                  <a:spcBef>
                    <a:spcPts val="1200"/>
                  </a:spcBef>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𝑠</m:t>
                      </m:r>
                      <m:r>
                        <a:rPr lang="en-US" altLang="zh-CN" sz="2400" i="1">
                          <a:latin typeface="Cambria Math" panose="02040503050406030204" pitchFamily="18" charset="0"/>
                        </a:rPr>
                        <m:t>.</m:t>
                      </m:r>
                      <m:r>
                        <a:rPr lang="en-US" altLang="zh-CN" sz="2400" i="1">
                          <a:latin typeface="Cambria Math" panose="02040503050406030204" pitchFamily="18" charset="0"/>
                        </a:rPr>
                        <m:t>𝑡</m:t>
                      </m:r>
                      <m:r>
                        <a:rPr lang="en-US" altLang="zh-CN" sz="2400" i="1">
                          <a:latin typeface="Cambria Math" panose="02040503050406030204" pitchFamily="18" charset="0"/>
                        </a:rPr>
                        <m:t>.     </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3</m:t>
                          </m:r>
                        </m:sub>
                      </m:sSub>
                      <m:r>
                        <a:rPr lang="en-US" altLang="zh-CN" sz="2400" i="1">
                          <a:latin typeface="Cambria Math" panose="02040503050406030204" pitchFamily="18" charset="0"/>
                        </a:rPr>
                        <m:t>=0</m:t>
                      </m:r>
                    </m:oMath>
                  </m:oMathPara>
                </a14:m>
                <a:endParaRPr lang="en-US" altLang="zh-CN" sz="2400" dirty="0"/>
              </a:p>
              <a:p>
                <a:pPr marL="0" indent="0">
                  <a:lnSpc>
                    <a:spcPct val="120000"/>
                  </a:lnSpc>
                  <a:spcBef>
                    <a:spcPts val="1200"/>
                  </a:spcBef>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≥0,  </m:t>
                      </m:r>
                      <m:r>
                        <a:rPr lang="en-US" altLang="zh-CN" sz="2400" i="1">
                          <a:latin typeface="Cambria Math" panose="02040503050406030204" pitchFamily="18" charset="0"/>
                          <a:ea typeface="Cambria Math" panose="02040503050406030204" pitchFamily="18" charset="0"/>
                        </a:rPr>
                        <m:t>𝑖</m:t>
                      </m:r>
                      <m:r>
                        <a:rPr lang="en-US" altLang="zh-CN" sz="2400" i="1">
                          <a:latin typeface="Cambria Math" panose="02040503050406030204" pitchFamily="18" charset="0"/>
                          <a:ea typeface="Cambria Math" panose="02040503050406030204" pitchFamily="18" charset="0"/>
                        </a:rPr>
                        <m:t>=1,2,3</m:t>
                      </m:r>
                    </m:oMath>
                  </m:oMathPara>
                </a14:m>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16835" y="1371600"/>
                <a:ext cx="10982739" cy="5410200"/>
              </a:xfrm>
              <a:blipFill>
                <a:blip r:embed="rId2"/>
                <a:stretch>
                  <a:fillRect l="-1166" t="-338"/>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52</a:t>
            </a:fld>
            <a:endParaRPr lang="en-US" sz="1200">
              <a:solidFill>
                <a:prstClr val="black">
                  <a:tint val="75000"/>
                </a:prstClr>
              </a:solidFill>
              <a:latin typeface="Calibri" panose="020F0502020204030204"/>
            </a:endParaRPr>
          </a:p>
        </p:txBody>
      </p:sp>
      <p:pic>
        <p:nvPicPr>
          <p:cNvPr id="5" name="图片 4">
            <a:extLst>
              <a:ext uri="{FF2B5EF4-FFF2-40B4-BE49-F238E27FC236}">
                <a16:creationId xmlns:a16="http://schemas.microsoft.com/office/drawing/2014/main" id="{4A0FEB24-985D-4453-A3E3-4B32AF952BA5}"/>
              </a:ext>
            </a:extLst>
          </p:cNvPr>
          <p:cNvPicPr>
            <a:picLocks noChangeAspect="1"/>
          </p:cNvPicPr>
          <p:nvPr/>
        </p:nvPicPr>
        <p:blipFill>
          <a:blip r:embed="rId3"/>
          <a:stretch>
            <a:fillRect/>
          </a:stretch>
        </p:blipFill>
        <p:spPr>
          <a:xfrm>
            <a:off x="7537233" y="3780357"/>
            <a:ext cx="4561944" cy="3001443"/>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pPr algn="l">
              <a:lnSpc>
                <a:spcPct val="70000"/>
              </a:lnSpc>
            </a:pPr>
            <a:r>
              <a:rPr lang="zh-CN" altLang="en-US" sz="3300" kern="1200" dirty="0">
                <a:solidFill>
                  <a:schemeClr val="tx1"/>
                </a:solidFill>
              </a:rPr>
              <a:t>学习的对偶算法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77078" y="1371600"/>
                <a:ext cx="11340272" cy="5410200"/>
              </a:xfrm>
            </p:spPr>
            <p:txBody>
              <a:bodyPr>
                <a:normAutofit/>
              </a:bodyPr>
              <a:lstStyle/>
              <a:p>
                <a:pPr marL="0" indent="0">
                  <a:lnSpc>
                    <a:spcPct val="120000"/>
                  </a:lnSpc>
                  <a:spcBef>
                    <a:spcPts val="1200"/>
                  </a:spcBef>
                  <a:buNone/>
                </a:pPr>
                <a:r>
                  <a:rPr lang="zh-CN" altLang="en-US" sz="2400" dirty="0"/>
                  <a:t>解这一最优化问题。</a:t>
                </a:r>
                <a:endParaRPr lang="en-US" altLang="zh-CN" sz="2400" dirty="0"/>
              </a:p>
              <a:p>
                <a:pPr marL="0" indent="0">
                  <a:lnSpc>
                    <a:spcPct val="120000"/>
                  </a:lnSpc>
                  <a:spcBef>
                    <a:spcPts val="1200"/>
                  </a:spcBef>
                  <a:buNone/>
                </a:pPr>
                <a:r>
                  <a:rPr lang="zh-CN" altLang="en-US" sz="2400" dirty="0"/>
                  <a:t>将</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3</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Sub>
                  </m:oMath>
                </a14:m>
                <a:r>
                  <a:rPr lang="zh-CN" altLang="en-US" sz="2400" dirty="0"/>
                  <a:t>代入目标函数并记为</a:t>
                </a:r>
                <a:endParaRPr lang="en-US" altLang="zh-CN" sz="2400" dirty="0"/>
              </a:p>
              <a:p>
                <a:pPr marL="0" indent="0">
                  <a:lnSpc>
                    <a:spcPct val="120000"/>
                  </a:lnSpc>
                  <a:spcBef>
                    <a:spcPts val="1200"/>
                  </a:spcBef>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𝑠</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Sub>
                        </m:e>
                      </m:d>
                      <m:r>
                        <a:rPr lang="en-US" altLang="zh-CN" sz="2400" i="1">
                          <a:latin typeface="Cambria Math" panose="02040503050406030204" pitchFamily="18" charset="0"/>
                        </a:rPr>
                        <m:t>=4</m:t>
                      </m:r>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up>
                          <m:r>
                            <a:rPr lang="en-US" altLang="zh-CN" sz="2400" i="1">
                              <a:latin typeface="Cambria Math" panose="02040503050406030204" pitchFamily="18" charset="0"/>
                            </a:rPr>
                            <m:t>2</m:t>
                          </m:r>
                        </m:sup>
                      </m:sSubSup>
                      <m:r>
                        <a:rPr lang="en-US" altLang="zh-CN" sz="2400">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13</m:t>
                          </m:r>
                        </m:num>
                        <m:den>
                          <m:r>
                            <a:rPr lang="en-US" altLang="zh-CN" sz="2400" i="1">
                              <a:latin typeface="Cambria Math" panose="02040503050406030204" pitchFamily="18" charset="0"/>
                            </a:rPr>
                            <m:t>2</m:t>
                          </m:r>
                        </m:den>
                      </m:f>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up>
                          <m:r>
                            <a:rPr lang="en-US" altLang="zh-CN" sz="2400" i="1">
                              <a:latin typeface="Cambria Math" panose="02040503050406030204" pitchFamily="18" charset="0"/>
                            </a:rPr>
                            <m:t>2</m:t>
                          </m:r>
                        </m:sup>
                      </m:sSubSup>
                      <m:r>
                        <a:rPr lang="en-US" altLang="zh-CN" sz="2400" i="1">
                          <a:latin typeface="Cambria Math" panose="02040503050406030204" pitchFamily="18" charset="0"/>
                        </a:rPr>
                        <m:t>+10</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Sub>
                      <m:r>
                        <a:rPr lang="en-US" altLang="zh-CN" sz="2400">
                          <a:latin typeface="Cambria Math" panose="02040503050406030204" pitchFamily="18" charset="0"/>
                        </a:rPr>
                        <m:t>−2</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−2</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Sub>
                    </m:oMath>
                  </m:oMathPara>
                </a14:m>
                <a:endParaRPr lang="en-US" altLang="zh-CN" sz="2400" dirty="0"/>
              </a:p>
              <a:p>
                <a:pPr marL="0" indent="0">
                  <a:lnSpc>
                    <a:spcPct val="120000"/>
                  </a:lnSpc>
                  <a:spcBef>
                    <a:spcPts val="1200"/>
                  </a:spcBef>
                  <a:buNone/>
                </a:pPr>
                <a:r>
                  <a:rPr lang="zh-CN" altLang="en-US" sz="2400" dirty="0"/>
                  <a:t>对</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Sub>
                  </m:oMath>
                </a14:m>
                <a:r>
                  <a:rPr lang="zh-CN" altLang="en-US" sz="2400" dirty="0"/>
                  <a:t>，</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Sub>
                    <m:r>
                      <a:rPr lang="zh-CN" altLang="en-US" sz="2400" i="1">
                        <a:latin typeface="Cambria Math" panose="02040503050406030204" pitchFamily="18" charset="0"/>
                      </a:rPr>
                      <m:t>求</m:t>
                    </m:r>
                  </m:oMath>
                </a14:m>
                <a:r>
                  <a:rPr lang="zh-CN" altLang="en-US" sz="2400" dirty="0"/>
                  <a:t>偏导数并令其为</a:t>
                </a:r>
                <a:r>
                  <a:rPr lang="en-US" altLang="zh-CN" sz="2400" dirty="0"/>
                  <a:t>0</a:t>
                </a:r>
                <a:r>
                  <a:rPr lang="zh-CN" altLang="en-US" sz="2400" dirty="0"/>
                  <a:t>，易知</a:t>
                </a:r>
                <a14:m>
                  <m:oMath xmlns:m="http://schemas.openxmlformats.org/officeDocument/2006/math">
                    <m:r>
                      <a:rPr lang="en-US" altLang="zh-CN" sz="2400" i="1">
                        <a:latin typeface="Cambria Math" panose="02040503050406030204" pitchFamily="18" charset="0"/>
                      </a:rPr>
                      <m:t>𝑠</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Sub>
                      </m:e>
                    </m:d>
                  </m:oMath>
                </a14:m>
                <a:r>
                  <a:rPr lang="zh-CN" altLang="en-US" sz="2400" dirty="0"/>
                  <a:t>在点</a:t>
                </a:r>
                <a14:m>
                  <m:oMath xmlns:m="http://schemas.openxmlformats.org/officeDocument/2006/math">
                    <m:r>
                      <a:rPr lang="en-US" altLang="zh-CN" sz="2400" i="1" dirty="0">
                        <a:latin typeface="Cambria Math" panose="02040503050406030204" pitchFamily="18" charset="0"/>
                      </a:rPr>
                      <m:t>(</m:t>
                    </m:r>
                    <m:f>
                      <m:fPr>
                        <m:ctrlPr>
                          <a:rPr lang="en-US" altLang="zh-CN" sz="2400" i="1" dirty="0">
                            <a:latin typeface="Cambria Math" panose="02040503050406030204" pitchFamily="18" charset="0"/>
                          </a:rPr>
                        </m:ctrlPr>
                      </m:fPr>
                      <m:num>
                        <m:r>
                          <a:rPr lang="en-US" altLang="zh-CN" sz="2400" i="1" dirty="0">
                            <a:latin typeface="Cambria Math" panose="02040503050406030204" pitchFamily="18" charset="0"/>
                          </a:rPr>
                          <m:t>3</m:t>
                        </m:r>
                      </m:num>
                      <m:den>
                        <m:r>
                          <a:rPr lang="en-US" altLang="zh-CN" sz="2400" i="1" dirty="0">
                            <a:latin typeface="Cambria Math" panose="02040503050406030204" pitchFamily="18" charset="0"/>
                          </a:rPr>
                          <m:t>2</m:t>
                        </m:r>
                      </m:den>
                    </m:f>
                    <m:r>
                      <a:rPr lang="en-US" altLang="zh-CN" sz="2400" i="1" dirty="0">
                        <a:latin typeface="Cambria Math" panose="02040503050406030204" pitchFamily="18" charset="0"/>
                      </a:rPr>
                      <m:t>,−1)</m:t>
                    </m:r>
                    <m:r>
                      <a:rPr lang="en-US" altLang="zh-CN" sz="2400" i="1" baseline="30000" dirty="0">
                        <a:latin typeface="Cambria Math" panose="02040503050406030204" pitchFamily="18" charset="0"/>
                      </a:rPr>
                      <m:t>𝑇</m:t>
                    </m:r>
                  </m:oMath>
                </a14:m>
                <a:r>
                  <a:rPr lang="zh-CN" altLang="en-US" sz="2400" dirty="0"/>
                  <a:t>取极值，但该点不满足约束条件</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Sub>
                    <m:r>
                      <a:rPr lang="en-US" altLang="zh-CN" sz="2400" i="1">
                        <a:latin typeface="Cambria Math" panose="02040503050406030204" pitchFamily="18" charset="0"/>
                        <a:ea typeface="Cambria Math" panose="02040503050406030204" pitchFamily="18" charset="0"/>
                      </a:rPr>
                      <m:t>≥0</m:t>
                    </m:r>
                    <m:r>
                      <a:rPr lang="zh-CN" altLang="en-US" sz="2400" i="1">
                        <a:latin typeface="Cambria Math" panose="02040503050406030204" pitchFamily="18" charset="0"/>
                        <a:ea typeface="Cambria Math" panose="02040503050406030204" pitchFamily="18" charset="0"/>
                      </a:rPr>
                      <m:t>，</m:t>
                    </m:r>
                  </m:oMath>
                </a14:m>
                <a:r>
                  <a:rPr lang="zh-CN" altLang="en-US" sz="2400" dirty="0"/>
                  <a:t>所以最小值在边界上达到。</a:t>
                </a:r>
                <a:endParaRPr lang="en-US" altLang="zh-CN" sz="2400" dirty="0"/>
              </a:p>
              <a:p>
                <a:pPr marL="0" indent="0">
                  <a:lnSpc>
                    <a:spcPct val="120000"/>
                  </a:lnSpc>
                  <a:spcBef>
                    <a:spcPts val="1200"/>
                  </a:spcBef>
                  <a:buNone/>
                </a:pPr>
                <a:r>
                  <a:rPr lang="zh-CN" altLang="en-US" sz="2400" dirty="0"/>
                  <a:t> 当</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=0</m:t>
                    </m:r>
                    <m:r>
                      <a:rPr lang="zh-CN" altLang="en-US" sz="2400" i="1">
                        <a:latin typeface="Cambria Math" panose="02040503050406030204" pitchFamily="18" charset="0"/>
                      </a:rPr>
                      <m:t>时</m:t>
                    </m:r>
                  </m:oMath>
                </a14:m>
                <a:r>
                  <a:rPr lang="zh-CN" altLang="en-US" sz="2400" dirty="0"/>
                  <a:t>，最小值</a:t>
                </a:r>
                <a14:m>
                  <m:oMath xmlns:m="http://schemas.openxmlformats.org/officeDocument/2006/math">
                    <m:r>
                      <a:rPr lang="en-US" altLang="zh-CN" sz="2400" i="1">
                        <a:latin typeface="Cambria Math" panose="02040503050406030204" pitchFamily="18" charset="0"/>
                      </a:rPr>
                      <m:t>𝑠</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0,</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2</m:t>
                            </m:r>
                          </m:num>
                          <m:den>
                            <m:r>
                              <a:rPr lang="en-US" altLang="zh-CN" sz="2400" i="1">
                                <a:latin typeface="Cambria Math" panose="02040503050406030204" pitchFamily="18" charset="0"/>
                              </a:rPr>
                              <m:t>13</m:t>
                            </m:r>
                          </m:den>
                        </m:f>
                      </m:e>
                    </m:d>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2</m:t>
                        </m:r>
                      </m:num>
                      <m:den>
                        <m:r>
                          <a:rPr lang="en-US" altLang="zh-CN" sz="2400" i="1">
                            <a:latin typeface="Cambria Math" panose="02040503050406030204" pitchFamily="18" charset="0"/>
                          </a:rPr>
                          <m:t>13</m:t>
                        </m:r>
                      </m:den>
                    </m:f>
                  </m:oMath>
                </a14:m>
                <a:r>
                  <a:rPr lang="zh-CN" altLang="en-US" sz="2400" dirty="0"/>
                  <a:t>；当</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=0</m:t>
                    </m:r>
                  </m:oMath>
                </a14:m>
                <a:r>
                  <a:rPr lang="zh-CN" altLang="en-US" sz="2400" dirty="0"/>
                  <a:t>时，最小值</a:t>
                </a:r>
                <a14:m>
                  <m:oMath xmlns:m="http://schemas.openxmlformats.org/officeDocument/2006/math">
                    <m:r>
                      <a:rPr lang="en-US" altLang="zh-CN" sz="2400" i="1">
                        <a:latin typeface="Cambria Math" panose="02040503050406030204" pitchFamily="18" charset="0"/>
                      </a:rPr>
                      <m:t>𝑠</m:t>
                    </m:r>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4</m:t>
                            </m:r>
                          </m:den>
                        </m:f>
                        <m:r>
                          <a:rPr lang="en-US" altLang="zh-CN" sz="2400" i="1">
                            <a:latin typeface="Cambria Math" panose="02040503050406030204" pitchFamily="18" charset="0"/>
                          </a:rPr>
                          <m:t>,0</m:t>
                        </m:r>
                      </m:e>
                    </m:d>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4</m:t>
                        </m:r>
                      </m:den>
                    </m:f>
                  </m:oMath>
                </a14:m>
                <a:r>
                  <a:rPr lang="zh-CN" altLang="en-US" sz="2400" dirty="0"/>
                  <a:t>。于是</a:t>
                </a:r>
                <a14:m>
                  <m:oMath xmlns:m="http://schemas.openxmlformats.org/officeDocument/2006/math">
                    <m:r>
                      <a:rPr lang="en-US" altLang="zh-CN" sz="2400" i="1">
                        <a:latin typeface="Cambria Math" panose="02040503050406030204" pitchFamily="18" charset="0"/>
                      </a:rPr>
                      <m:t>𝑠</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Sub>
                      </m:e>
                    </m:d>
                  </m:oMath>
                </a14:m>
                <a:r>
                  <a:rPr lang="zh-CN" altLang="en-US" sz="2400" dirty="0"/>
                  <a:t>在</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4</m:t>
                        </m:r>
                      </m:den>
                    </m:f>
                  </m:oMath>
                </a14:m>
                <a:r>
                  <a:rPr lang="zh-CN" altLang="en-US" sz="2400" dirty="0"/>
                  <a:t>，</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=0</m:t>
                    </m:r>
                  </m:oMath>
                </a14:m>
                <a:r>
                  <a:rPr lang="zh-CN" altLang="en-US" sz="2400" dirty="0"/>
                  <a:t>达到最小，此时</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3</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4</m:t>
                        </m:r>
                      </m:den>
                    </m:f>
                  </m:oMath>
                </a14:m>
                <a:r>
                  <a:rPr lang="zh-CN" altLang="en-US" sz="2400" dirty="0"/>
                  <a:t>。</a:t>
                </a:r>
                <a:endParaRPr lang="en-US" altLang="zh-CN" sz="2400" dirty="0"/>
              </a:p>
              <a:p>
                <a:pPr marL="0" indent="0">
                  <a:lnSpc>
                    <a:spcPct val="120000"/>
                  </a:lnSpc>
                  <a:spcBef>
                    <a:spcPts val="1200"/>
                  </a:spcBef>
                  <a:buNone/>
                </a:pPr>
                <a:r>
                  <a:rPr lang="en-US" altLang="zh-CN" sz="2400" dirty="0"/>
                  <a:t>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77078" y="1371600"/>
                <a:ext cx="11340272" cy="5410200"/>
              </a:xfrm>
              <a:blipFill>
                <a:blip r:embed="rId3"/>
                <a:stretch>
                  <a:fillRect l="-806" t="-225"/>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53</a:t>
            </a:fld>
            <a:endParaRPr lang="en-US" sz="1200">
              <a:solidFill>
                <a:prstClr val="black">
                  <a:tint val="75000"/>
                </a:prstClr>
              </a:solidFill>
              <a:latin typeface="Calibri" panose="020F0502020204030204"/>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pPr algn="l">
              <a:lnSpc>
                <a:spcPct val="70000"/>
              </a:lnSpc>
            </a:pPr>
            <a:r>
              <a:rPr lang="zh-CN" altLang="en-US" sz="3300" kern="1200" dirty="0">
                <a:solidFill>
                  <a:schemeClr val="tx1"/>
                </a:solidFill>
              </a:rPr>
              <a:t>学习的对偶算法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38693" y="1225550"/>
                <a:ext cx="10833652" cy="5410200"/>
              </a:xfrm>
            </p:spPr>
            <p:txBody>
              <a:bodyPr>
                <a:normAutofit fontScale="92500"/>
              </a:bodyPr>
              <a:lstStyle/>
              <a:p>
                <a:pPr marL="0" indent="0">
                  <a:lnSpc>
                    <a:spcPct val="120000"/>
                  </a:lnSpc>
                  <a:spcBef>
                    <a:spcPts val="600"/>
                  </a:spcBef>
                  <a:buNone/>
                </a:pPr>
                <a:r>
                  <a:rPr lang="zh-CN" altLang="en-US" sz="2400" dirty="0"/>
                  <a:t>这样，</a:t>
                </a:r>
                <a14:m>
                  <m:oMath xmlns:m="http://schemas.openxmlformats.org/officeDocument/2006/math">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up>
                        <m:r>
                          <a:rPr lang="en-US" altLang="zh-CN" sz="2400" i="1">
                            <a:latin typeface="Cambria Math" panose="02040503050406030204" pitchFamily="18" charset="0"/>
                          </a:rPr>
                          <m:t>∗</m:t>
                        </m:r>
                      </m:sup>
                    </m:sSubSup>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3</m:t>
                        </m:r>
                      </m:sub>
                      <m:sup>
                        <m:r>
                          <a:rPr lang="en-US" altLang="zh-CN" sz="2400" i="1">
                            <a:latin typeface="Cambria Math" panose="02040503050406030204" pitchFamily="18" charset="0"/>
                          </a:rPr>
                          <m:t>∗</m:t>
                        </m:r>
                      </m:sup>
                    </m:sSubSup>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4</m:t>
                        </m:r>
                      </m:den>
                    </m:f>
                    <m:r>
                      <a:rPr lang="zh-CN" altLang="en-US" sz="2400" i="1">
                        <a:latin typeface="Cambria Math" panose="02040503050406030204" pitchFamily="18" charset="0"/>
                      </a:rPr>
                      <m:t>对应</m:t>
                    </m:r>
                  </m:oMath>
                </a14:m>
                <a:r>
                  <a:rPr lang="zh-CN" altLang="en-US" sz="2400" dirty="0"/>
                  <a:t>的实例点</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oMath>
                </a14:m>
                <a:r>
                  <a:rPr lang="zh-CN" altLang="en-US" sz="2400" dirty="0"/>
                  <a:t>，</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3</m:t>
                        </m:r>
                      </m:sub>
                    </m:sSub>
                  </m:oMath>
                </a14:m>
                <a:r>
                  <a:rPr lang="zh-CN" altLang="en-US" sz="2400" dirty="0"/>
                  <a:t>是支持向量。根据式（</a:t>
                </a:r>
                <a:r>
                  <a:rPr lang="en-US" altLang="zh-CN" sz="2400" dirty="0"/>
                  <a:t>7.25</a:t>
                </a:r>
                <a:r>
                  <a:rPr lang="zh-CN" altLang="en-US" sz="2400" dirty="0"/>
                  <a:t>）和式（</a:t>
                </a:r>
                <a:r>
                  <a:rPr lang="en-US" altLang="zh-CN" sz="2400" dirty="0"/>
                  <a:t>7.26</a:t>
                </a:r>
                <a:r>
                  <a:rPr lang="zh-CN" altLang="en-US" sz="2400" dirty="0"/>
                  <a:t>）计算得</a:t>
                </a:r>
                <a:endParaRPr lang="en-US" altLang="zh-CN" sz="2400" dirty="0"/>
              </a:p>
              <a:p>
                <a:pPr marL="0" indent="0">
                  <a:lnSpc>
                    <a:spcPct val="120000"/>
                  </a:lnSpc>
                  <a:spcBef>
                    <a:spcPts val="600"/>
                  </a:spcBef>
                  <a:buNone/>
                </a:pPr>
                <a14:m>
                  <m:oMathPara xmlns:m="http://schemas.openxmlformats.org/officeDocument/2006/math">
                    <m:oMathParaPr>
                      <m:jc m:val="centerGroup"/>
                    </m:oMathParaPr>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𝑤</m:t>
                          </m:r>
                        </m:e>
                        <m:sub>
                          <m:r>
                            <a:rPr lang="en-US" altLang="zh-CN" sz="2400" i="1">
                              <a:latin typeface="Cambria Math" panose="02040503050406030204" pitchFamily="18" charset="0"/>
                            </a:rPr>
                            <m:t>1</m:t>
                          </m:r>
                        </m:sub>
                        <m:sup>
                          <m:r>
                            <a:rPr lang="en-US" altLang="zh-CN" sz="2400" i="1">
                              <a:latin typeface="Cambria Math" panose="02040503050406030204" pitchFamily="18" charset="0"/>
                            </a:rPr>
                            <m:t>∗</m:t>
                          </m:r>
                        </m:sup>
                      </m:sSubSup>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𝑤</m:t>
                          </m:r>
                        </m:e>
                        <m:sub>
                          <m:r>
                            <a:rPr lang="en-US" altLang="zh-CN" sz="2400" i="1">
                              <a:latin typeface="Cambria Math" panose="02040503050406030204" pitchFamily="18" charset="0"/>
                            </a:rPr>
                            <m:t>2</m:t>
                          </m:r>
                        </m:sub>
                        <m:sup>
                          <m:r>
                            <a:rPr lang="en-US" altLang="zh-CN" sz="2400" i="1">
                              <a:latin typeface="Cambria Math" panose="02040503050406030204" pitchFamily="18" charset="0"/>
                            </a:rPr>
                            <m:t>∗</m:t>
                          </m:r>
                        </m:sup>
                      </m:sSubSup>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2</m:t>
                          </m:r>
                        </m:den>
                      </m:f>
                    </m:oMath>
                  </m:oMathPara>
                </a14:m>
                <a:endParaRPr lang="en-US" altLang="zh-CN" sz="2400" dirty="0"/>
              </a:p>
              <a:p>
                <a:pPr marL="0" indent="0">
                  <a:lnSpc>
                    <a:spcPct val="150000"/>
                  </a:lnSpc>
                  <a:spcBef>
                    <a:spcPts val="1200"/>
                  </a:spcBef>
                  <a:buNone/>
                </a:pPr>
                <a14:m>
                  <m:oMathPara xmlns:m="http://schemas.openxmlformats.org/officeDocument/2006/math">
                    <m:oMathParaPr>
                      <m:jc m:val="centerGroup"/>
                    </m:oMathParaPr>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i="1">
                              <a:latin typeface="Cambria Math" panose="02040503050406030204" pitchFamily="18" charset="0"/>
                            </a:rPr>
                            <m:t>𝑏</m:t>
                          </m:r>
                        </m:e>
                        <m:sub>
                          <m:r>
                            <a:rPr lang="en-US" altLang="zh-CN" sz="2400" i="1">
                              <a:latin typeface="Cambria Math" panose="02040503050406030204" pitchFamily="18" charset="0"/>
                            </a:rPr>
                            <m:t>1</m:t>
                          </m:r>
                        </m:sub>
                        <m:sup>
                          <m:r>
                            <a:rPr lang="en-US" altLang="zh-CN" sz="2400" i="1">
                              <a:latin typeface="Cambria Math" panose="02040503050406030204" pitchFamily="18" charset="0"/>
                            </a:rPr>
                            <m:t>∗</m:t>
                          </m:r>
                        </m:sup>
                      </m:sSubSup>
                      <m:r>
                        <a:rPr lang="en-US" altLang="zh-CN" sz="2400" i="1">
                          <a:latin typeface="Cambria Math" panose="02040503050406030204" pitchFamily="18" charset="0"/>
                        </a:rPr>
                        <m:t>=−2</m:t>
                      </m:r>
                    </m:oMath>
                  </m:oMathPara>
                </a14:m>
                <a:endParaRPr lang="en-US" altLang="zh-CN" sz="2400" dirty="0"/>
              </a:p>
              <a:p>
                <a:pPr marL="0" indent="0">
                  <a:lnSpc>
                    <a:spcPct val="140000"/>
                  </a:lnSpc>
                  <a:spcBef>
                    <a:spcPts val="600"/>
                  </a:spcBef>
                  <a:buNone/>
                </a:pPr>
                <a:r>
                  <a:rPr lang="zh-CN" altLang="en-US" sz="2400" dirty="0"/>
                  <a:t>分离超平面为</a:t>
                </a:r>
                <a:endParaRPr lang="en-US" altLang="zh-CN" sz="2400" dirty="0"/>
              </a:p>
              <a:p>
                <a:pPr marL="0" indent="0">
                  <a:lnSpc>
                    <a:spcPct val="140000"/>
                  </a:lnSpc>
                  <a:spcBef>
                    <a:spcPts val="600"/>
                  </a:spcBef>
                  <a:buNone/>
                </a:pPr>
                <a14:m>
                  <m:oMathPara xmlns:m="http://schemas.openxmlformats.org/officeDocument/2006/math">
                    <m:oMathParaPr>
                      <m:jc m:val="centerGroup"/>
                    </m:oMathParaPr>
                    <m:oMath xmlns:m="http://schemas.openxmlformats.org/officeDocument/2006/math">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2</m:t>
                          </m:r>
                        </m:den>
                      </m:f>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1</m:t>
                              </m:r>
                            </m:e>
                          </m:d>
                        </m:sup>
                      </m:sSup>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2</m:t>
                          </m:r>
                        </m:den>
                      </m:f>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2</m:t>
                              </m:r>
                            </m:e>
                          </m:d>
                        </m:sup>
                      </m:sSup>
                      <m:r>
                        <a:rPr lang="en-US" altLang="zh-CN" sz="2400" i="1">
                          <a:latin typeface="Cambria Math" panose="02040503050406030204" pitchFamily="18" charset="0"/>
                        </a:rPr>
                        <m:t>−2=0</m:t>
                      </m:r>
                    </m:oMath>
                  </m:oMathPara>
                </a14:m>
                <a:endParaRPr lang="en-US" altLang="zh-CN" sz="2400" dirty="0"/>
              </a:p>
              <a:p>
                <a:pPr marL="0" indent="0">
                  <a:lnSpc>
                    <a:spcPct val="140000"/>
                  </a:lnSpc>
                  <a:spcBef>
                    <a:spcPts val="600"/>
                  </a:spcBef>
                  <a:buNone/>
                </a:pPr>
                <a:r>
                  <a:rPr lang="zh-CN" altLang="en-US" sz="2400" dirty="0"/>
                  <a:t>分离决策函数为</a:t>
                </a:r>
                <a:endParaRPr lang="en-US" altLang="zh-CN" sz="2400" dirty="0"/>
              </a:p>
              <a:p>
                <a:pPr marL="0" indent="0">
                  <a:lnSpc>
                    <a:spcPct val="140000"/>
                  </a:lnSpc>
                  <a:spcBef>
                    <a:spcPts val="600"/>
                  </a:spcBef>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𝑓</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rPr>
                        <m:t>=</m:t>
                      </m:r>
                      <m:r>
                        <a:rPr lang="en-US" altLang="zh-CN" sz="2400" i="1">
                          <a:latin typeface="Cambria Math" panose="02040503050406030204" pitchFamily="18" charset="0"/>
                        </a:rPr>
                        <m:t>𝑠𝑖𝑔𝑛</m:t>
                      </m:r>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2</m:t>
                              </m:r>
                            </m:den>
                          </m:f>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1</m:t>
                                  </m:r>
                                </m:e>
                              </m:d>
                            </m:sup>
                          </m:sSup>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2</m:t>
                              </m:r>
                            </m:den>
                          </m:f>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2</m:t>
                                  </m:r>
                                </m:e>
                              </m:d>
                            </m:sup>
                          </m:sSup>
                          <m:r>
                            <a:rPr lang="en-US" altLang="zh-CN" sz="2400" i="1">
                              <a:latin typeface="Cambria Math" panose="02040503050406030204" pitchFamily="18" charset="0"/>
                            </a:rPr>
                            <m:t>−2</m:t>
                          </m:r>
                        </m:e>
                      </m:d>
                    </m:oMath>
                  </m:oMathPara>
                </a14:m>
                <a:endParaRPr lang="en-US" altLang="zh-CN" sz="2400" dirty="0"/>
              </a:p>
              <a:p>
                <a:pPr marL="0" indent="0">
                  <a:lnSpc>
                    <a:spcPct val="120000"/>
                  </a:lnSpc>
                  <a:spcBef>
                    <a:spcPts val="600"/>
                  </a:spcBef>
                  <a:buNone/>
                </a:pP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38693" y="1225550"/>
                <a:ext cx="10833652" cy="5410200"/>
              </a:xfrm>
              <a:blipFill>
                <a:blip r:embed="rId2"/>
                <a:stretch>
                  <a:fillRect l="-732"/>
                </a:stretch>
              </a:blipFill>
            </p:spPr>
            <p:txBody>
              <a:bodyPr/>
              <a:lstStyle/>
              <a:p>
                <a:r>
                  <a:rPr lang="zh-CN" altLang="en-US">
                    <a:noFill/>
                  </a:rPr>
                  <a:t> </a:t>
                </a:r>
              </a:p>
            </p:txBody>
          </p:sp>
        </mc:Fallback>
      </mc:AlternateContent>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1040" y="222250"/>
            <a:ext cx="11116310" cy="677863"/>
          </a:xfrm>
        </p:spPr>
        <p:txBody>
          <a:bodyPr/>
          <a:lstStyle/>
          <a:p>
            <a:pPr algn="l"/>
            <a:r>
              <a:rPr lang="zh-CN" altLang="en-US" dirty="0">
                <a:solidFill>
                  <a:schemeClr val="tx1"/>
                </a:solidFill>
              </a:rPr>
              <a:t>对偶问题</a:t>
            </a:r>
          </a:p>
        </p:txBody>
      </p:sp>
      <p:sp>
        <p:nvSpPr>
          <p:cNvPr id="3" name="内容占位符 2"/>
          <p:cNvSpPr>
            <a:spLocks noGrp="1"/>
          </p:cNvSpPr>
          <p:nvPr>
            <p:ph idx="1"/>
          </p:nvPr>
        </p:nvSpPr>
        <p:spPr/>
        <p:txBody>
          <a:bodyPr/>
          <a:lstStyle/>
          <a:p>
            <a:r>
              <a:rPr lang="zh-CN" altLang="en-US" sz="2800" dirty="0"/>
              <a:t>拉格朗日乘子法</a:t>
            </a:r>
            <a:endParaRPr lang="en-US" altLang="zh-CN" sz="2800" dirty="0"/>
          </a:p>
          <a:p>
            <a:pPr lvl="1"/>
            <a:r>
              <a:rPr lang="zh-CN" altLang="en-US" sz="2400" dirty="0"/>
              <a:t>第一步：引入拉格朗日乘子          得到拉格朗日函数</a:t>
            </a:r>
            <a:endParaRPr lang="en-US" altLang="zh-CN" sz="2400" dirty="0"/>
          </a:p>
          <a:p>
            <a:pPr lvl="1"/>
            <a:endParaRPr lang="en-US" altLang="zh-CN" sz="2400" dirty="0"/>
          </a:p>
          <a:p>
            <a:pPr marL="325755" lvl="1" indent="0">
              <a:buNone/>
            </a:pPr>
            <a:endParaRPr lang="en-US" altLang="zh-CN" sz="2400" dirty="0"/>
          </a:p>
          <a:p>
            <a:pPr lvl="1"/>
            <a:r>
              <a:rPr lang="zh-CN" altLang="en-US" sz="2400" dirty="0"/>
              <a:t>第二步：令                对</a:t>
            </a:r>
            <a:r>
              <a:rPr lang="en-US" altLang="zh-CN" sz="2400" b="1" i="1" dirty="0"/>
              <a:t>     </a:t>
            </a:r>
            <a:r>
              <a:rPr lang="zh-CN" altLang="en-US" sz="2400" dirty="0"/>
              <a:t>和</a:t>
            </a:r>
            <a:r>
              <a:rPr lang="en-US" altLang="zh-CN" sz="2400" i="1" dirty="0"/>
              <a:t>   </a:t>
            </a:r>
            <a:r>
              <a:rPr lang="zh-CN" altLang="en-US" sz="2400" dirty="0"/>
              <a:t>的偏导为零可得</a:t>
            </a:r>
            <a:endParaRPr lang="en-US" altLang="zh-CN" sz="2400" dirty="0"/>
          </a:p>
          <a:p>
            <a:pPr lvl="1"/>
            <a:endParaRPr lang="en-US" altLang="zh-CN" sz="2400" dirty="0"/>
          </a:p>
          <a:p>
            <a:pPr lvl="1"/>
            <a:endParaRPr lang="en-US" altLang="zh-CN" sz="2400" dirty="0"/>
          </a:p>
          <a:p>
            <a:pPr lvl="1"/>
            <a:endParaRPr lang="en-US" altLang="zh-CN" sz="2400" dirty="0"/>
          </a:p>
          <a:p>
            <a:pPr lvl="1"/>
            <a:r>
              <a:rPr lang="zh-CN" altLang="en-US" sz="2400" dirty="0"/>
              <a:t>第三步：回代</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1039" y="2087746"/>
            <a:ext cx="786452" cy="286537"/>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1673" y="3359067"/>
            <a:ext cx="1310754" cy="353599"/>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7518" y="3433373"/>
            <a:ext cx="310923" cy="286537"/>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4667" y="3367110"/>
            <a:ext cx="156157" cy="352800"/>
          </a:xfrm>
          <a:prstGeom prst="rect">
            <a:avLst/>
          </a:prstGeom>
        </p:spPr>
      </p:pic>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77850" y="2496820"/>
            <a:ext cx="5145470" cy="719390"/>
          </a:xfrm>
          <a:prstGeom prst="rect">
            <a:avLst/>
          </a:prstGeom>
        </p:spPr>
      </p:pic>
      <p:pic>
        <p:nvPicPr>
          <p:cNvPr id="14" name="图片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37437" y="3931416"/>
            <a:ext cx="3534824" cy="792983"/>
          </a:xfrm>
          <a:prstGeom prst="rect">
            <a:avLst/>
          </a:prstGeom>
        </p:spPr>
      </p:pic>
      <p:pic>
        <p:nvPicPr>
          <p:cNvPr id="15" name="图片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37437" y="5160390"/>
            <a:ext cx="4304149" cy="14753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fade">
                                      <p:cBhvr>
                                        <p:cTn id="38" dur="500"/>
                                        <p:tgtEl>
                                          <p:spTgt spid="3">
                                            <p:txEl>
                                              <p:pRg st="8" end="8"/>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9061" y="2205500"/>
            <a:ext cx="5112568" cy="4077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2911" y="1488091"/>
            <a:ext cx="5112568" cy="717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标题 1">
            <a:extLst>
              <a:ext uri="{FF2B5EF4-FFF2-40B4-BE49-F238E27FC236}">
                <a16:creationId xmlns:a16="http://schemas.microsoft.com/office/drawing/2014/main" id="{1DC6D04C-D88D-4D5B-933D-550FF7E24FAB}"/>
              </a:ext>
            </a:extLst>
          </p:cNvPr>
          <p:cNvSpPr>
            <a:spLocks noGrp="1"/>
          </p:cNvSpPr>
          <p:nvPr>
            <p:ph type="title"/>
          </p:nvPr>
        </p:nvSpPr>
        <p:spPr>
          <a:xfrm>
            <a:off x="701040" y="222250"/>
            <a:ext cx="11116310" cy="677863"/>
          </a:xfrm>
        </p:spPr>
        <p:txBody>
          <a:bodyPr/>
          <a:lstStyle/>
          <a:p>
            <a:pPr algn="l"/>
            <a:r>
              <a:rPr lang="zh-CN" altLang="en-US" dirty="0">
                <a:solidFill>
                  <a:schemeClr val="tx1"/>
                </a:solidFill>
              </a:rPr>
              <a:t>对偶问题</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8">
            <a:extLst>
              <a:ext uri="{FF2B5EF4-FFF2-40B4-BE49-F238E27FC236}">
                <a16:creationId xmlns:a16="http://schemas.microsoft.com/office/drawing/2014/main" id="{FDAAF300-73DA-D80C-EABF-1141DBA6B78F}"/>
              </a:ext>
            </a:extLst>
          </p:cNvPr>
          <p:cNvSpPr/>
          <p:nvPr/>
        </p:nvSpPr>
        <p:spPr>
          <a:xfrm>
            <a:off x="2501482" y="3363369"/>
            <a:ext cx="8552180"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目录</a:t>
            </a:r>
          </a:p>
        </p:txBody>
      </p:sp>
      <p:grpSp>
        <p:nvGrpSpPr>
          <p:cNvPr id="4" name="组合 3"/>
          <p:cNvGrpSpPr/>
          <p:nvPr/>
        </p:nvGrpSpPr>
        <p:grpSpPr>
          <a:xfrm>
            <a:off x="2621584" y="1987117"/>
            <a:ext cx="8879840" cy="3335230"/>
            <a:chOff x="4728" y="2779"/>
            <a:chExt cx="13984" cy="5505"/>
          </a:xfrm>
        </p:grpSpPr>
        <p:sp>
          <p:nvSpPr>
            <p:cNvPr id="3" name="TextBox 6"/>
            <p:cNvSpPr txBox="1">
              <a:spLocks noChangeArrowheads="1"/>
            </p:cNvSpPr>
            <p:nvPr/>
          </p:nvSpPr>
          <p:spPr bwMode="auto">
            <a:xfrm>
              <a:off x="4771" y="2779"/>
              <a:ext cx="8040"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Impact" panose="020B0806030902050204" pitchFamily="34" charset="0"/>
                  <a:ea typeface="微软雅黑" panose="020B0503020204020204" charset="-122"/>
                  <a:cs typeface="+mn-cs"/>
                </a:rPr>
                <a:t>01    </a:t>
              </a:r>
              <a:r>
                <a:rPr kumimoji="0" lang="zh-CN" altLang="en-US" sz="3600" b="0" i="0" u="none" strike="noStrike" kern="1200" cap="none" spc="0" normalizeH="0" baseline="0" noProof="0" dirty="0">
                  <a:ln>
                    <a:noFill/>
                  </a:ln>
                  <a:effectLst/>
                  <a:uLnTx/>
                  <a:uFillTx/>
                  <a:latin typeface="Impact" panose="020B0806030902050204" pitchFamily="34" charset="0"/>
                  <a:ea typeface="微软雅黑" panose="020B0503020204020204" charset="-122"/>
                  <a:cs typeface="+mn-cs"/>
                </a:rPr>
                <a:t>支持向量机相关概念</a:t>
              </a:r>
              <a:r>
                <a:rPr kumimoji="0" lang="en-US" altLang="zh-CN" sz="4000" b="0" i="0" u="none" strike="noStrike" kern="1200" cap="none" spc="0" normalizeH="0" baseline="0" noProof="0" dirty="0">
                  <a:ln>
                    <a:noFill/>
                  </a:ln>
                  <a:effectLst/>
                  <a:uLnTx/>
                  <a:uFillTx/>
                  <a:latin typeface="Impact" panose="020B0806030902050204" pitchFamily="34" charset="0"/>
                  <a:ea typeface="微软雅黑" panose="020B0503020204020204" charset="-122"/>
                  <a:cs typeface="+mn-cs"/>
                </a:rPr>
                <a:t> </a:t>
              </a:r>
              <a:r>
                <a:rPr kumimoji="0" lang="en-US" altLang="zh-CN" sz="3600" b="0" i="0" u="none" strike="noStrike" kern="1200" cap="none" spc="0" normalizeH="0" baseline="0" noProof="0" dirty="0">
                  <a:ln>
                    <a:noFill/>
                  </a:ln>
                  <a:effectLst/>
                  <a:uLnTx/>
                  <a:uFillTx/>
                  <a:latin typeface="Impact" panose="020B0806030902050204" pitchFamily="34" charset="0"/>
                  <a:ea typeface="微软雅黑" panose="020B0503020204020204" charset="-122"/>
                  <a:cs typeface="+mn-cs"/>
                </a:rPr>
                <a:t>  </a:t>
              </a:r>
            </a:p>
          </p:txBody>
        </p:sp>
        <p:sp>
          <p:nvSpPr>
            <p:cNvPr id="5" name="TextBox 10"/>
            <p:cNvSpPr txBox="1">
              <a:spLocks noChangeArrowheads="1"/>
            </p:cNvSpPr>
            <p:nvPr/>
          </p:nvSpPr>
          <p:spPr bwMode="auto">
            <a:xfrm>
              <a:off x="4728" y="3958"/>
              <a:ext cx="13468"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Impact" panose="020B0806030902050204" pitchFamily="34" charset="0"/>
                  <a:ea typeface="微软雅黑" panose="020B0503020204020204" charset="-122"/>
                  <a:cs typeface="+mn-cs"/>
                </a:rPr>
                <a:t>02    </a:t>
              </a:r>
              <a:r>
                <a:rPr lang="zh-CN" altLang="en-US" sz="3600" dirty="0">
                  <a:latin typeface="Impact" panose="020B0806030902050204" pitchFamily="34" charset="0"/>
                  <a:ea typeface="微软雅黑" panose="020B0503020204020204" charset="-122"/>
                </a:rPr>
                <a:t>线性可分支持向量机与硬间隔最大化</a:t>
              </a:r>
              <a:endParaRPr kumimoji="0" lang="zh-CN" altLang="en-US" sz="3600" b="0" i="0" u="none" strike="noStrike" kern="1200" cap="none" spc="0" normalizeH="0" baseline="0" noProof="0" dirty="0">
                <a:ln>
                  <a:noFill/>
                </a:ln>
                <a:effectLst/>
                <a:uLnTx/>
                <a:uFillTx/>
                <a:latin typeface="Impact" panose="020B0806030902050204" pitchFamily="34" charset="0"/>
                <a:ea typeface="微软雅黑" panose="020B0503020204020204" charset="-122"/>
                <a:cs typeface="+mn-cs"/>
              </a:endParaRPr>
            </a:p>
          </p:txBody>
        </p:sp>
        <p:sp>
          <p:nvSpPr>
            <p:cNvPr id="6" name="TextBox 11"/>
            <p:cNvSpPr txBox="1">
              <a:spLocks noChangeArrowheads="1"/>
            </p:cNvSpPr>
            <p:nvPr/>
          </p:nvSpPr>
          <p:spPr bwMode="auto">
            <a:xfrm>
              <a:off x="4728" y="5115"/>
              <a:ext cx="13984"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chemeClr val="bg1"/>
                  </a:solidFill>
                  <a:effectLst/>
                  <a:uLnTx/>
                  <a:uFillTx/>
                  <a:latin typeface="Impact" panose="020B0806030902050204" pitchFamily="34" charset="0"/>
                  <a:ea typeface="微软雅黑" panose="020B0503020204020204" charset="-122"/>
                  <a:cs typeface="+mn-cs"/>
                </a:rPr>
                <a:t>03    </a:t>
              </a:r>
              <a:r>
                <a:rPr lang="zh-CN" altLang="en-US" sz="3600" dirty="0">
                  <a:solidFill>
                    <a:schemeClr val="bg1"/>
                  </a:solidFill>
                  <a:latin typeface="Impact" panose="020B0806030902050204" pitchFamily="34" charset="0"/>
                  <a:ea typeface="微软雅黑" panose="020B0503020204020204" charset="-122"/>
                </a:rPr>
                <a:t>线性支持向量机与软间隔最大化</a:t>
              </a:r>
              <a:r>
                <a:rPr kumimoji="0" lang="en-US" altLang="zh-CN" sz="3600" b="0" i="0" u="none" strike="noStrike" kern="1200" cap="none" spc="0" normalizeH="0" baseline="0" noProof="0" dirty="0">
                  <a:ln>
                    <a:noFill/>
                  </a:ln>
                  <a:solidFill>
                    <a:schemeClr val="bg1"/>
                  </a:solidFill>
                  <a:effectLst/>
                  <a:uLnTx/>
                  <a:uFillTx/>
                  <a:latin typeface="Impact" panose="020B0806030902050204" pitchFamily="34" charset="0"/>
                  <a:ea typeface="微软雅黑" panose="020B0503020204020204" charset="-122"/>
                  <a:cs typeface="+mn-cs"/>
                </a:rPr>
                <a:t>    </a:t>
              </a:r>
              <a:endParaRPr kumimoji="0" lang="zh-CN" altLang="en-US" sz="3600" b="0" i="0" u="none" strike="noStrike" kern="1200" cap="none" spc="0" normalizeH="0" baseline="0" noProof="0" dirty="0">
                <a:ln>
                  <a:noFill/>
                </a:ln>
                <a:solidFill>
                  <a:schemeClr val="bg1"/>
                </a:solidFill>
                <a:effectLst/>
                <a:uLnTx/>
                <a:uFillTx/>
                <a:latin typeface="Impact" panose="020B0806030902050204" pitchFamily="34" charset="0"/>
                <a:ea typeface="微软雅黑" panose="020B0503020204020204" charset="-122"/>
                <a:cs typeface="+mn-cs"/>
              </a:endParaRPr>
            </a:p>
          </p:txBody>
        </p:sp>
        <p:sp>
          <p:nvSpPr>
            <p:cNvPr id="7" name="TextBox 10"/>
            <p:cNvSpPr txBox="1">
              <a:spLocks noChangeArrowheads="1"/>
            </p:cNvSpPr>
            <p:nvPr/>
          </p:nvSpPr>
          <p:spPr bwMode="auto">
            <a:xfrm>
              <a:off x="4771" y="6272"/>
              <a:ext cx="11491"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rPr>
                <a:t>04    </a:t>
              </a:r>
              <a:r>
                <a:rPr lang="zh-CN" altLang="en-US" sz="3600" dirty="0">
                  <a:solidFill>
                    <a:srgbClr val="000000"/>
                  </a:solidFill>
                  <a:latin typeface="Impact" panose="020B0806030902050204" pitchFamily="34" charset="0"/>
                  <a:ea typeface="微软雅黑" panose="020B0503020204020204" charset="-122"/>
                </a:rPr>
                <a:t>非线性支持向量机与核函数</a:t>
              </a:r>
              <a:endParaRPr kumimoji="0" lang="zh-CN" altLang="en-US"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endParaRPr>
            </a:p>
          </p:txBody>
        </p:sp>
        <p:sp>
          <p:nvSpPr>
            <p:cNvPr id="8" name="TextBox 11"/>
            <p:cNvSpPr txBox="1">
              <a:spLocks noChangeArrowheads="1"/>
            </p:cNvSpPr>
            <p:nvPr/>
          </p:nvSpPr>
          <p:spPr bwMode="auto">
            <a:xfrm>
              <a:off x="4771" y="7370"/>
              <a:ext cx="9917"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rPr>
                <a:t>05    </a:t>
              </a:r>
              <a:r>
                <a:rPr kumimoji="0" lang="zh-CN" altLang="en-US"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rPr>
                <a:t>序列最小最优化算法</a:t>
              </a:r>
            </a:p>
          </p:txBody>
        </p:sp>
      </p:grpSp>
    </p:spTree>
    <p:extLst>
      <p:ext uri="{BB962C8B-B14F-4D97-AF65-F5344CB8AC3E}">
        <p14:creationId xmlns:p14="http://schemas.microsoft.com/office/powerpoint/2010/main" val="1538027917"/>
      </p:ext>
    </p:extLst>
  </p:cSld>
  <p:clrMapOvr>
    <a:masterClrMapping/>
  </p:clrMapOvr>
  <p:transition advTm="8005"/>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603422" y="-5087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70000"/>
              </a:lnSpc>
              <a:spcAft>
                <a:spcPct val="0"/>
              </a:spcAft>
            </a:pPr>
            <a:r>
              <a:rPr lang="zh-CN" altLang="en-US" sz="3300" b="1" dirty="0"/>
              <a:t>线性支持向量机</a:t>
            </a:r>
          </a:p>
        </p:txBody>
      </p:sp>
      <p:sp>
        <p:nvSpPr>
          <p:cNvPr id="2" name="文本框 1">
            <a:extLst>
              <a:ext uri="{FF2B5EF4-FFF2-40B4-BE49-F238E27FC236}">
                <a16:creationId xmlns:a16="http://schemas.microsoft.com/office/drawing/2014/main" id="{CAE74F37-9BD9-2F56-4C28-6338BB2342A8}"/>
              </a:ext>
            </a:extLst>
          </p:cNvPr>
          <p:cNvSpPr txBox="1"/>
          <p:nvPr/>
        </p:nvSpPr>
        <p:spPr>
          <a:xfrm>
            <a:off x="603422" y="1395961"/>
            <a:ext cx="10991678" cy="3240311"/>
          </a:xfrm>
          <a:prstGeom prst="rect">
            <a:avLst/>
          </a:prstGeom>
          <a:noFill/>
        </p:spPr>
        <p:txBody>
          <a:bodyPr wrap="square" rtlCol="0">
            <a:spAutoFit/>
          </a:bodyPr>
          <a:lstStyle/>
          <a:p>
            <a:pPr>
              <a:lnSpc>
                <a:spcPct val="150000"/>
              </a:lnSpc>
            </a:pPr>
            <a:r>
              <a:rPr lang="zh-CN" altLang="en-US" sz="2800" dirty="0">
                <a:latin typeface="+mj-ea"/>
                <a:ea typeface="+mj-ea"/>
              </a:rPr>
              <a:t>线性可分问题的支持向量机学习方法，对线性不可分训练数据是不适用的，因为这时上述方法中的不等式约束并不能都成立。怎么才能将它扩展到线性不可分问题呢</a:t>
            </a:r>
            <a:r>
              <a:rPr lang="en-US" altLang="zh-CN" sz="2800" dirty="0">
                <a:latin typeface="+mj-ea"/>
                <a:ea typeface="+mj-ea"/>
              </a:rPr>
              <a:t>?</a:t>
            </a:r>
          </a:p>
          <a:p>
            <a:pPr marL="285750" indent="-285750">
              <a:lnSpc>
                <a:spcPct val="150000"/>
              </a:lnSpc>
              <a:buFont typeface="Arial" panose="020B0604020202020204" pitchFamily="34" charset="0"/>
              <a:buChar char="•"/>
            </a:pPr>
            <a:endParaRPr lang="en-US" altLang="zh-CN" sz="2800" dirty="0">
              <a:latin typeface="+mj-ea"/>
              <a:ea typeface="+mj-ea"/>
            </a:endParaRPr>
          </a:p>
          <a:p>
            <a:pPr>
              <a:lnSpc>
                <a:spcPct val="150000"/>
              </a:lnSpc>
            </a:pPr>
            <a:r>
              <a:rPr lang="zh-CN" altLang="en-US" sz="2800" dirty="0">
                <a:solidFill>
                  <a:srgbClr val="FF0000"/>
                </a:solidFill>
                <a:latin typeface="+mj-ea"/>
                <a:ea typeface="+mj-ea"/>
              </a:rPr>
              <a:t>这就需要修改硬间隔最大化，使其成为软间隔最大化</a:t>
            </a:r>
          </a:p>
        </p:txBody>
      </p:sp>
    </p:spTree>
    <p:extLst>
      <p:ext uri="{BB962C8B-B14F-4D97-AF65-F5344CB8AC3E}">
        <p14:creationId xmlns:p14="http://schemas.microsoft.com/office/powerpoint/2010/main" val="8324160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EE746A6C-144C-DD87-7477-5F4B0763EF1D}"/>
              </a:ext>
            </a:extLst>
          </p:cNvPr>
          <p:cNvSpPr txBox="1"/>
          <p:nvPr/>
        </p:nvSpPr>
        <p:spPr>
          <a:xfrm>
            <a:off x="603422" y="-5087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70000"/>
              </a:lnSpc>
              <a:spcAft>
                <a:spcPct val="0"/>
              </a:spcAft>
            </a:pPr>
            <a:r>
              <a:rPr lang="zh-CN" altLang="en-US" sz="3300" b="1" dirty="0"/>
              <a:t>线性支持向量机</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65E11302-3CF1-64FB-7C86-F406EEE5E8B5}"/>
                  </a:ext>
                </a:extLst>
              </p:cNvPr>
              <p:cNvSpPr txBox="1"/>
              <p:nvPr/>
            </p:nvSpPr>
            <p:spPr>
              <a:xfrm>
                <a:off x="411745" y="1747174"/>
                <a:ext cx="11493209" cy="4929939"/>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zh-CN" altLang="en-US" sz="2400" dirty="0">
                    <a:latin typeface="+mj-ea"/>
                    <a:ea typeface="+mj-ea"/>
                  </a:rPr>
                  <a:t>假设给定一个特征空间上的训练数据集</a:t>
                </a:r>
                <a14:m>
                  <m:oMath xmlns:m="http://schemas.openxmlformats.org/officeDocument/2006/math">
                    <m:r>
                      <a:rPr lang="en-US" altLang="zh-CN" sz="2400" smtClean="0">
                        <a:latin typeface="Cambria Math" panose="02040503050406030204" pitchFamily="18" charset="0"/>
                        <a:ea typeface="+mj-ea"/>
                      </a:rPr>
                      <m:t>𝑇</m:t>
                    </m:r>
                    <m:r>
                      <a:rPr lang="en-US" altLang="zh-CN" sz="2400" smtClean="0">
                        <a:latin typeface="Cambria Math" panose="02040503050406030204" pitchFamily="18" charset="0"/>
                        <a:ea typeface="+mj-ea"/>
                      </a:rPr>
                      <m:t>={</m:t>
                    </m:r>
                    <m:d>
                      <m:dPr>
                        <m:ctrlPr>
                          <a:rPr lang="en-US" altLang="zh-CN" sz="2400" i="1">
                            <a:latin typeface="Cambria Math" panose="02040503050406030204" pitchFamily="18" charset="0"/>
                            <a:ea typeface="+mj-ea"/>
                          </a:rPr>
                        </m:ctrlPr>
                      </m:dPr>
                      <m:e>
                        <m:sSub>
                          <m:sSubPr>
                            <m:ctrlPr>
                              <a:rPr lang="en-US" altLang="zh-CN" sz="2400" i="1">
                                <a:latin typeface="Cambria Math" panose="02040503050406030204" pitchFamily="18" charset="0"/>
                                <a:ea typeface="+mj-ea"/>
                              </a:rPr>
                            </m:ctrlPr>
                          </m:sSubPr>
                          <m:e>
                            <m:r>
                              <a:rPr lang="en-US" altLang="zh-CN" sz="2400">
                                <a:latin typeface="Cambria Math" panose="02040503050406030204" pitchFamily="18" charset="0"/>
                                <a:ea typeface="+mj-ea"/>
                              </a:rPr>
                              <m:t>𝑥</m:t>
                            </m:r>
                          </m:e>
                          <m:sub>
                            <m:r>
                              <a:rPr lang="en-US" altLang="zh-CN" sz="2400">
                                <a:latin typeface="Cambria Math" panose="02040503050406030204" pitchFamily="18" charset="0"/>
                                <a:ea typeface="+mj-ea"/>
                              </a:rPr>
                              <m:t>1</m:t>
                            </m:r>
                          </m:sub>
                        </m:sSub>
                        <m:r>
                          <a:rPr lang="en-US" altLang="zh-CN" sz="2400">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a:latin typeface="Cambria Math" panose="02040503050406030204" pitchFamily="18" charset="0"/>
                                <a:ea typeface="+mj-ea"/>
                              </a:rPr>
                              <m:t>𝑦</m:t>
                            </m:r>
                          </m:e>
                          <m:sub>
                            <m:r>
                              <a:rPr lang="en-US" altLang="zh-CN" sz="2400">
                                <a:latin typeface="Cambria Math" panose="02040503050406030204" pitchFamily="18" charset="0"/>
                                <a:ea typeface="+mj-ea"/>
                              </a:rPr>
                              <m:t>1</m:t>
                            </m:r>
                          </m:sub>
                        </m:sSub>
                      </m:e>
                    </m:d>
                    <m:r>
                      <a:rPr lang="en-US" altLang="zh-CN" sz="2400">
                        <a:latin typeface="Cambria Math" panose="02040503050406030204" pitchFamily="18" charset="0"/>
                        <a:ea typeface="+mj-ea"/>
                      </a:rPr>
                      <m:t>,</m:t>
                    </m:r>
                    <m:d>
                      <m:dPr>
                        <m:ctrlPr>
                          <a:rPr lang="en-US" altLang="zh-CN" sz="2400" i="1">
                            <a:latin typeface="Cambria Math" panose="02040503050406030204" pitchFamily="18" charset="0"/>
                            <a:ea typeface="+mj-ea"/>
                          </a:rPr>
                        </m:ctrlPr>
                      </m:dPr>
                      <m:e>
                        <m:sSub>
                          <m:sSubPr>
                            <m:ctrlPr>
                              <a:rPr lang="en-US" altLang="zh-CN" sz="2400" i="1">
                                <a:latin typeface="Cambria Math" panose="02040503050406030204" pitchFamily="18" charset="0"/>
                                <a:ea typeface="+mj-ea"/>
                              </a:rPr>
                            </m:ctrlPr>
                          </m:sSubPr>
                          <m:e>
                            <m:r>
                              <a:rPr lang="en-US" altLang="zh-CN" sz="2400">
                                <a:latin typeface="Cambria Math" panose="02040503050406030204" pitchFamily="18" charset="0"/>
                                <a:ea typeface="+mj-ea"/>
                              </a:rPr>
                              <m:t>𝑥</m:t>
                            </m:r>
                          </m:e>
                          <m:sub>
                            <m:r>
                              <a:rPr lang="en-US" altLang="zh-CN" sz="2400">
                                <a:latin typeface="Cambria Math" panose="02040503050406030204" pitchFamily="18" charset="0"/>
                                <a:ea typeface="+mj-ea"/>
                              </a:rPr>
                              <m:t>2</m:t>
                            </m:r>
                          </m:sub>
                        </m:sSub>
                        <m:r>
                          <a:rPr lang="en-US" altLang="zh-CN" sz="2400">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a:latin typeface="Cambria Math" panose="02040503050406030204" pitchFamily="18" charset="0"/>
                                <a:ea typeface="+mj-ea"/>
                              </a:rPr>
                              <m:t>𝑦</m:t>
                            </m:r>
                          </m:e>
                          <m:sub>
                            <m:r>
                              <a:rPr lang="en-US" altLang="zh-CN" sz="2400">
                                <a:latin typeface="Cambria Math" panose="02040503050406030204" pitchFamily="18" charset="0"/>
                                <a:ea typeface="+mj-ea"/>
                              </a:rPr>
                              <m:t>2</m:t>
                            </m:r>
                          </m:sub>
                        </m:sSub>
                      </m:e>
                    </m:d>
                    <m:r>
                      <a:rPr lang="en-US" altLang="zh-CN" sz="2400">
                        <a:latin typeface="Cambria Math" panose="02040503050406030204" pitchFamily="18" charset="0"/>
                        <a:ea typeface="+mj-ea"/>
                      </a:rPr>
                      <m:t>,…,</m:t>
                    </m:r>
                    <m:d>
                      <m:dPr>
                        <m:ctrlPr>
                          <a:rPr lang="en-US" altLang="zh-CN" sz="2400" i="1">
                            <a:latin typeface="Cambria Math" panose="02040503050406030204" pitchFamily="18" charset="0"/>
                            <a:ea typeface="+mj-ea"/>
                          </a:rPr>
                        </m:ctrlPr>
                      </m:dPr>
                      <m:e>
                        <m:sSub>
                          <m:sSubPr>
                            <m:ctrlPr>
                              <a:rPr lang="en-US" altLang="zh-CN" sz="2400" i="1">
                                <a:latin typeface="Cambria Math" panose="02040503050406030204" pitchFamily="18" charset="0"/>
                                <a:ea typeface="+mj-ea"/>
                              </a:rPr>
                            </m:ctrlPr>
                          </m:sSubPr>
                          <m:e>
                            <m:r>
                              <a:rPr lang="en-US" altLang="zh-CN" sz="2400">
                                <a:latin typeface="Cambria Math" panose="02040503050406030204" pitchFamily="18" charset="0"/>
                                <a:ea typeface="+mj-ea"/>
                              </a:rPr>
                              <m:t>𝑥</m:t>
                            </m:r>
                          </m:e>
                          <m:sub>
                            <m:r>
                              <a:rPr lang="en-US" altLang="zh-CN" sz="2400">
                                <a:latin typeface="Cambria Math" panose="02040503050406030204" pitchFamily="18" charset="0"/>
                                <a:ea typeface="+mj-ea"/>
                              </a:rPr>
                              <m:t>𝑁</m:t>
                            </m:r>
                          </m:sub>
                        </m:sSub>
                        <m:r>
                          <a:rPr lang="en-US" altLang="zh-CN" sz="2400">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a:latin typeface="Cambria Math" panose="02040503050406030204" pitchFamily="18" charset="0"/>
                                <a:ea typeface="+mj-ea"/>
                              </a:rPr>
                              <m:t>𝑦</m:t>
                            </m:r>
                          </m:e>
                          <m:sub>
                            <m:r>
                              <a:rPr lang="en-US" altLang="zh-CN" sz="2400">
                                <a:latin typeface="Cambria Math" panose="02040503050406030204" pitchFamily="18" charset="0"/>
                                <a:ea typeface="+mj-ea"/>
                              </a:rPr>
                              <m:t>𝑁</m:t>
                            </m:r>
                          </m:sub>
                        </m:sSub>
                      </m:e>
                    </m:d>
                  </m:oMath>
                </a14:m>
                <a:r>
                  <a:rPr lang="en-US" altLang="zh-CN" sz="2400" dirty="0">
                    <a:latin typeface="+mj-ea"/>
                    <a:ea typeface="+mj-ea"/>
                  </a:rPr>
                  <a:t>,</a:t>
                </a:r>
                <a:r>
                  <a:rPr lang="zh-CN" altLang="en-US" sz="2400" dirty="0">
                    <a:latin typeface="+mj-ea"/>
                    <a:ea typeface="+mj-ea"/>
                  </a:rPr>
                  <a:t>其中，</a:t>
                </a:r>
                <a14:m>
                  <m:oMath xmlns:m="http://schemas.openxmlformats.org/officeDocument/2006/math">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𝑥</m:t>
                        </m:r>
                      </m:e>
                      <m:sub>
                        <m:r>
                          <a:rPr lang="en-US" altLang="zh-CN" sz="2400" i="1">
                            <a:latin typeface="Cambria Math" panose="02040503050406030204" pitchFamily="18" charset="0"/>
                            <a:ea typeface="+mj-ea"/>
                          </a:rPr>
                          <m:t>𝑖</m:t>
                        </m:r>
                      </m:sub>
                    </m:sSub>
                    <m:r>
                      <a:rPr lang="en-US" altLang="zh-CN" sz="2400" i="1">
                        <a:latin typeface="Cambria Math" panose="02040503050406030204" pitchFamily="18" charset="0"/>
                        <a:ea typeface="+mj-ea"/>
                      </a:rPr>
                      <m:t>∈</m:t>
                    </m:r>
                    <m:sSup>
                      <m:sSupPr>
                        <m:ctrlPr>
                          <a:rPr lang="en-US" altLang="zh-CN" sz="2400" i="1">
                            <a:latin typeface="Cambria Math" panose="02040503050406030204" pitchFamily="18" charset="0"/>
                            <a:ea typeface="+mj-ea"/>
                          </a:rPr>
                        </m:ctrlPr>
                      </m:sSupPr>
                      <m:e>
                        <m:r>
                          <a:rPr lang="en-US" altLang="zh-CN" sz="2400" i="1">
                            <a:latin typeface="Cambria Math" panose="02040503050406030204" pitchFamily="18" charset="0"/>
                            <a:ea typeface="+mj-ea"/>
                          </a:rPr>
                          <m:t>𝑅</m:t>
                        </m:r>
                      </m:e>
                      <m:sup>
                        <m:r>
                          <a:rPr lang="en-US" altLang="zh-CN" sz="2400" i="1">
                            <a:latin typeface="Cambria Math" panose="02040503050406030204" pitchFamily="18" charset="0"/>
                            <a:ea typeface="+mj-ea"/>
                          </a:rPr>
                          <m:t>𝑛</m:t>
                        </m:r>
                      </m:sup>
                    </m:sSup>
                    <m:r>
                      <a:rPr lang="en-US" altLang="zh-CN" sz="2400" i="1">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𝑦</m:t>
                        </m:r>
                      </m:e>
                      <m:sub>
                        <m:r>
                          <a:rPr lang="en-US" altLang="zh-CN" sz="2400" i="1">
                            <a:latin typeface="Cambria Math" panose="02040503050406030204" pitchFamily="18" charset="0"/>
                            <a:ea typeface="+mj-ea"/>
                          </a:rPr>
                          <m:t>𝑖</m:t>
                        </m:r>
                      </m:sub>
                    </m:sSub>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𝑌</m:t>
                    </m:r>
                    <m:r>
                      <a:rPr lang="en-US" altLang="zh-CN" sz="2400" i="1">
                        <a:latin typeface="Cambria Math" panose="02040503050406030204" pitchFamily="18" charset="0"/>
                        <a:ea typeface="+mj-ea"/>
                      </a:rPr>
                      <m:t>=</m:t>
                    </m:r>
                    <m:d>
                      <m:dPr>
                        <m:begChr m:val="{"/>
                        <m:endChr m:val="}"/>
                        <m:ctrlPr>
                          <a:rPr lang="en-US" altLang="zh-CN" sz="2400" i="1">
                            <a:latin typeface="Cambria Math" panose="02040503050406030204" pitchFamily="18" charset="0"/>
                            <a:ea typeface="+mj-ea"/>
                          </a:rPr>
                        </m:ctrlPr>
                      </m:dPr>
                      <m:e>
                        <m:r>
                          <a:rPr lang="en-US" altLang="zh-CN" sz="2400" i="1">
                            <a:latin typeface="Cambria Math" panose="02040503050406030204" pitchFamily="18" charset="0"/>
                            <a:ea typeface="+mj-ea"/>
                          </a:rPr>
                          <m:t>+1,−1</m:t>
                        </m:r>
                      </m:e>
                    </m:d>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𝑖</m:t>
                    </m:r>
                    <m:r>
                      <a:rPr lang="en-US" altLang="zh-CN" sz="2400" i="1">
                        <a:latin typeface="Cambria Math" panose="02040503050406030204" pitchFamily="18" charset="0"/>
                        <a:ea typeface="+mj-ea"/>
                      </a:rPr>
                      <m:t>=1,2,…,</m:t>
                    </m:r>
                    <m:r>
                      <a:rPr lang="en-US" altLang="zh-CN" sz="2400" i="1">
                        <a:latin typeface="Cambria Math" panose="02040503050406030204" pitchFamily="18" charset="0"/>
                        <a:ea typeface="+mj-ea"/>
                      </a:rPr>
                      <m:t>𝑁</m:t>
                    </m:r>
                  </m:oMath>
                </a14:m>
                <a:r>
                  <a:rPr lang="en-US" altLang="zh-CN" sz="2400" dirty="0">
                    <a:latin typeface="+mj-ea"/>
                    <a:ea typeface="+mj-ea"/>
                  </a:rPr>
                  <a:t>, </a:t>
                </a:r>
                <a14:m>
                  <m:oMath xmlns:m="http://schemas.openxmlformats.org/officeDocument/2006/math">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𝑥</m:t>
                        </m:r>
                      </m:e>
                      <m:sub>
                        <m:r>
                          <a:rPr lang="en-US" altLang="zh-CN" sz="2400" i="1">
                            <a:latin typeface="Cambria Math" panose="02040503050406030204" pitchFamily="18" charset="0"/>
                            <a:ea typeface="+mj-ea"/>
                          </a:rPr>
                          <m:t>𝑖</m:t>
                        </m:r>
                      </m:sub>
                    </m:sSub>
                  </m:oMath>
                </a14:m>
                <a:r>
                  <a:rPr lang="zh-CN" altLang="en-US" sz="2400" dirty="0">
                    <a:latin typeface="+mj-ea"/>
                    <a:ea typeface="+mj-ea"/>
                  </a:rPr>
                  <a:t>为第</a:t>
                </a:r>
                <a:r>
                  <a:rPr lang="en-US" altLang="zh-CN" sz="2400" dirty="0" err="1">
                    <a:latin typeface="+mj-ea"/>
                    <a:ea typeface="+mj-ea"/>
                  </a:rPr>
                  <a:t>i</a:t>
                </a:r>
                <a:r>
                  <a:rPr lang="zh-CN" altLang="en-US" sz="2400" dirty="0">
                    <a:latin typeface="+mj-ea"/>
                    <a:ea typeface="+mj-ea"/>
                  </a:rPr>
                  <a:t>个特征向量，</a:t>
                </a:r>
                <a:r>
                  <a:rPr lang="en-US" altLang="zh-CN" sz="2400" dirty="0">
                    <a:latin typeface="+mj-ea"/>
                    <a:ea typeface="+mj-ea"/>
                  </a:rPr>
                  <a:t> </a:t>
                </a:r>
                <a14:m>
                  <m:oMath xmlns:m="http://schemas.openxmlformats.org/officeDocument/2006/math">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𝑦</m:t>
                        </m:r>
                      </m:e>
                      <m:sub>
                        <m:r>
                          <a:rPr lang="en-US" altLang="zh-CN" sz="2400" i="1">
                            <a:latin typeface="Cambria Math" panose="02040503050406030204" pitchFamily="18" charset="0"/>
                            <a:ea typeface="+mj-ea"/>
                          </a:rPr>
                          <m:t>𝑖</m:t>
                        </m:r>
                      </m:sub>
                    </m:sSub>
                  </m:oMath>
                </a14:m>
                <a:r>
                  <a:rPr lang="zh-CN" altLang="en-US" sz="2400" dirty="0">
                    <a:latin typeface="+mj-ea"/>
                    <a:ea typeface="+mj-ea"/>
                  </a:rPr>
                  <a:t>为</a:t>
                </a:r>
                <a14:m>
                  <m:oMath xmlns:m="http://schemas.openxmlformats.org/officeDocument/2006/math">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𝑥</m:t>
                        </m:r>
                      </m:e>
                      <m:sub>
                        <m:r>
                          <a:rPr lang="en-US" altLang="zh-CN" sz="2400" i="1">
                            <a:latin typeface="Cambria Math" panose="02040503050406030204" pitchFamily="18" charset="0"/>
                            <a:ea typeface="+mj-ea"/>
                          </a:rPr>
                          <m:t>𝑖</m:t>
                        </m:r>
                      </m:sub>
                    </m:sSub>
                  </m:oMath>
                </a14:m>
                <a:r>
                  <a:rPr lang="zh-CN" altLang="en-US" sz="2400" dirty="0">
                    <a:latin typeface="+mj-ea"/>
                    <a:ea typeface="+mj-ea"/>
                  </a:rPr>
                  <a:t>的类标记。</a:t>
                </a:r>
                <a:endParaRPr lang="en-US" altLang="zh-CN" sz="2400" dirty="0">
                  <a:latin typeface="+mj-ea"/>
                  <a:ea typeface="+mj-ea"/>
                </a:endParaRPr>
              </a:p>
              <a:p>
                <a:pPr marL="285750" indent="-285750">
                  <a:lnSpc>
                    <a:spcPct val="120000"/>
                  </a:lnSpc>
                  <a:buFont typeface="Arial" panose="020B0604020202020204" pitchFamily="34" charset="0"/>
                  <a:buChar char="•"/>
                </a:pPr>
                <a:endParaRPr lang="en-US" altLang="zh-CN" sz="2400" dirty="0">
                  <a:latin typeface="+mj-ea"/>
                  <a:ea typeface="+mj-ea"/>
                </a:endParaRPr>
              </a:p>
              <a:p>
                <a:pPr marL="285750" indent="-285750">
                  <a:lnSpc>
                    <a:spcPct val="120000"/>
                  </a:lnSpc>
                  <a:buFont typeface="Arial" panose="020B0604020202020204" pitchFamily="34" charset="0"/>
                  <a:buChar char="•"/>
                </a:pPr>
                <a:r>
                  <a:rPr lang="zh-CN" altLang="en-US" sz="2400" dirty="0">
                    <a:latin typeface="+mj-ea"/>
                    <a:ea typeface="+mj-ea"/>
                  </a:rPr>
                  <a:t>再假设训练数据集不是线性可分的。通常情况是，训练数据中有一些特异点</a:t>
                </a:r>
                <a:r>
                  <a:rPr lang="en-US" altLang="zh-CN" sz="2400" dirty="0">
                    <a:latin typeface="+mj-ea"/>
                    <a:ea typeface="+mj-ea"/>
                  </a:rPr>
                  <a:t>(outlier)</a:t>
                </a:r>
                <a:r>
                  <a:rPr lang="zh-CN" altLang="en-US" sz="2400" dirty="0">
                    <a:latin typeface="+mj-ea"/>
                    <a:ea typeface="+mj-ea"/>
                  </a:rPr>
                  <a:t>，将这些特异点除去后，剩下大部分的样本点组成的集合是线性可分的。</a:t>
                </a:r>
                <a:endParaRPr lang="en-US" altLang="zh-CN" sz="2400" dirty="0">
                  <a:latin typeface="+mj-ea"/>
                  <a:ea typeface="+mj-ea"/>
                </a:endParaRPr>
              </a:p>
              <a:p>
                <a:pPr marL="285750" indent="-285750">
                  <a:lnSpc>
                    <a:spcPct val="120000"/>
                  </a:lnSpc>
                  <a:buFont typeface="Arial" panose="020B0604020202020204" pitchFamily="34" charset="0"/>
                  <a:buChar char="•"/>
                </a:pPr>
                <a:endParaRPr lang="en-US" altLang="zh-CN" sz="2400" dirty="0">
                  <a:latin typeface="+mj-ea"/>
                  <a:ea typeface="+mj-ea"/>
                </a:endParaRPr>
              </a:p>
              <a:p>
                <a:pPr marL="285750" indent="-285750">
                  <a:lnSpc>
                    <a:spcPct val="120000"/>
                  </a:lnSpc>
                  <a:buFont typeface="Arial" panose="020B0604020202020204" pitchFamily="34" charset="0"/>
                  <a:buChar char="•"/>
                </a:pPr>
                <a:r>
                  <a:rPr lang="zh-CN" altLang="en-US" sz="2400" dirty="0">
                    <a:latin typeface="+mj-ea"/>
                    <a:ea typeface="+mj-ea"/>
                  </a:rPr>
                  <a:t>线性不可分意味着某些样本点</a:t>
                </a:r>
                <a14:m>
                  <m:oMath xmlns:m="http://schemas.openxmlformats.org/officeDocument/2006/math">
                    <m:d>
                      <m:dPr>
                        <m:ctrlPr>
                          <a:rPr lang="en-US" altLang="zh-CN" sz="2400" i="1" smtClean="0">
                            <a:latin typeface="Cambria Math" panose="02040503050406030204" pitchFamily="18" charset="0"/>
                            <a:ea typeface="+mj-ea"/>
                          </a:rPr>
                        </m:ctrlPr>
                      </m:dPr>
                      <m:e>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𝑥</m:t>
                            </m:r>
                          </m:e>
                          <m:sub>
                            <m:r>
                              <a:rPr lang="en-US" altLang="zh-CN" sz="2400" b="0" i="1" smtClean="0">
                                <a:latin typeface="Cambria Math" panose="02040503050406030204" pitchFamily="18" charset="0"/>
                                <a:ea typeface="+mj-ea"/>
                              </a:rPr>
                              <m:t>𝑖</m:t>
                            </m:r>
                          </m:sub>
                        </m:sSub>
                        <m:r>
                          <a:rPr lang="en-US" altLang="zh-CN" sz="2400" b="0" i="1" smtClean="0">
                            <a:latin typeface="Cambria Math" panose="02040503050406030204" pitchFamily="18" charset="0"/>
                            <a:ea typeface="+mj-ea"/>
                          </a:rPr>
                          <m:t>,</m:t>
                        </m:r>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𝑦</m:t>
                            </m:r>
                          </m:e>
                          <m:sub>
                            <m:r>
                              <a:rPr lang="en-US" altLang="zh-CN" sz="2400" b="0" i="1" smtClean="0">
                                <a:latin typeface="Cambria Math" panose="02040503050406030204" pitchFamily="18" charset="0"/>
                                <a:ea typeface="+mj-ea"/>
                              </a:rPr>
                              <m:t>𝑖</m:t>
                            </m:r>
                          </m:sub>
                        </m:sSub>
                      </m:e>
                    </m:d>
                  </m:oMath>
                </a14:m>
                <a:r>
                  <a:rPr lang="zh-CN" altLang="en-US" sz="2400" dirty="0">
                    <a:latin typeface="+mj-ea"/>
                    <a:ea typeface="+mj-ea"/>
                  </a:rPr>
                  <a:t>不能满足函数间隔大于等于</a:t>
                </a:r>
                <a:r>
                  <a:rPr lang="en-US" altLang="zh-CN" sz="2400" dirty="0">
                    <a:latin typeface="+mj-ea"/>
                    <a:ea typeface="+mj-ea"/>
                  </a:rPr>
                  <a:t>1</a:t>
                </a:r>
                <a:r>
                  <a:rPr lang="zh-CN" altLang="en-US" sz="2400" dirty="0">
                    <a:latin typeface="+mj-ea"/>
                    <a:ea typeface="+mj-ea"/>
                  </a:rPr>
                  <a:t>的约束条件。为了解决这个问题，可以对每个样本点</a:t>
                </a:r>
                <a14:m>
                  <m:oMath xmlns:m="http://schemas.openxmlformats.org/officeDocument/2006/math">
                    <m:d>
                      <m:dPr>
                        <m:ctrlPr>
                          <a:rPr lang="en-US" altLang="zh-CN" sz="2400" i="1">
                            <a:latin typeface="Cambria Math" panose="02040503050406030204" pitchFamily="18" charset="0"/>
                            <a:ea typeface="+mj-ea"/>
                          </a:rPr>
                        </m:ctrlPr>
                      </m:dPr>
                      <m:e>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𝑥</m:t>
                            </m:r>
                          </m:e>
                          <m:sub>
                            <m:r>
                              <a:rPr lang="en-US" altLang="zh-CN" sz="2400" i="1">
                                <a:latin typeface="Cambria Math" panose="02040503050406030204" pitchFamily="18" charset="0"/>
                                <a:ea typeface="+mj-ea"/>
                              </a:rPr>
                              <m:t>𝑖</m:t>
                            </m:r>
                          </m:sub>
                        </m:sSub>
                        <m:r>
                          <a:rPr lang="en-US" altLang="zh-CN" sz="2400" i="1">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𝑦</m:t>
                            </m:r>
                          </m:e>
                          <m:sub>
                            <m:r>
                              <a:rPr lang="en-US" altLang="zh-CN" sz="2400" i="1">
                                <a:latin typeface="Cambria Math" panose="02040503050406030204" pitchFamily="18" charset="0"/>
                                <a:ea typeface="+mj-ea"/>
                              </a:rPr>
                              <m:t>𝑖</m:t>
                            </m:r>
                          </m:sub>
                        </m:sSub>
                      </m:e>
                    </m:d>
                  </m:oMath>
                </a14:m>
                <a:r>
                  <a:rPr lang="zh-CN" altLang="en-US" sz="2400" dirty="0">
                    <a:latin typeface="+mj-ea"/>
                    <a:ea typeface="+mj-ea"/>
                  </a:rPr>
                  <a:t>引进一个松弛变量</a:t>
                </a:r>
                <a14:m>
                  <m:oMath xmlns:m="http://schemas.openxmlformats.org/officeDocument/2006/math">
                    <m:sSub>
                      <m:sSubPr>
                        <m:ctrlPr>
                          <a:rPr lang="en-US" altLang="zh-CN" sz="2400" i="1" smtClean="0">
                            <a:latin typeface="Cambria Math" panose="02040503050406030204" pitchFamily="18" charset="0"/>
                            <a:ea typeface="+mj-ea"/>
                          </a:rPr>
                        </m:ctrlPr>
                      </m:sSubPr>
                      <m:e>
                        <m:r>
                          <a:rPr lang="zh-CN" altLang="en-US" sz="2400" i="1" smtClean="0">
                            <a:latin typeface="Cambria Math" panose="02040503050406030204" pitchFamily="18" charset="0"/>
                            <a:ea typeface="+mj-ea"/>
                          </a:rPr>
                          <m:t>𝜉</m:t>
                        </m:r>
                      </m:e>
                      <m:sub>
                        <m:r>
                          <a:rPr lang="en-US" altLang="zh-CN" sz="2400" b="0" i="1" smtClean="0">
                            <a:latin typeface="Cambria Math" panose="02040503050406030204" pitchFamily="18" charset="0"/>
                            <a:ea typeface="+mj-ea"/>
                          </a:rPr>
                          <m:t>𝑖</m:t>
                        </m:r>
                      </m:sub>
                    </m:sSub>
                  </m:oMath>
                </a14:m>
                <a:r>
                  <a:rPr lang="en-US" altLang="zh-CN" sz="2400" dirty="0">
                    <a:latin typeface="+mj-ea"/>
                    <a:ea typeface="+mj-ea"/>
                  </a:rPr>
                  <a:t>≥0</a:t>
                </a:r>
                <a:r>
                  <a:rPr lang="zh-CN" altLang="en-US" sz="2400" dirty="0">
                    <a:latin typeface="+mj-ea"/>
                    <a:ea typeface="+mj-ea"/>
                  </a:rPr>
                  <a:t>，使函数间隔加上松弛变量大于等于</a:t>
                </a:r>
                <a:r>
                  <a:rPr lang="en-US" altLang="zh-CN" sz="2400" dirty="0">
                    <a:latin typeface="+mj-ea"/>
                    <a:ea typeface="+mj-ea"/>
                  </a:rPr>
                  <a:t>1</a:t>
                </a:r>
                <a:r>
                  <a:rPr lang="zh-CN" altLang="en-US" sz="2400" dirty="0">
                    <a:latin typeface="+mj-ea"/>
                    <a:ea typeface="+mj-ea"/>
                  </a:rPr>
                  <a:t>。这样，约束条件变为</a:t>
                </a:r>
                <a:endParaRPr lang="en-US" altLang="zh-CN" sz="2400" i="1" dirty="0">
                  <a:latin typeface="Cambria Math" panose="02040503050406030204" pitchFamily="18" charset="0"/>
                </a:endParaRPr>
              </a:p>
              <a:p>
                <a:pPr>
                  <a:lnSpc>
                    <a:spcPct val="120000"/>
                  </a:lnSpc>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d>
                        <m:dPr>
                          <m:ctrlPr>
                            <a:rPr lang="en-US" altLang="zh-CN" sz="2400" i="1" smtClean="0">
                              <a:latin typeface="Cambria Math" panose="02040503050406030204" pitchFamily="18" charset="0"/>
                            </a:rPr>
                          </m:ctrlPr>
                        </m:dPr>
                        <m:e>
                          <m:r>
                            <a:rPr lang="en-US" altLang="zh-CN" sz="2400" b="0" i="1" smtClean="0">
                              <a:latin typeface="Cambria Math" panose="02040503050406030204" pitchFamily="18" charset="0"/>
                            </a:rPr>
                            <m:t>𝑤</m:t>
                          </m:r>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e>
                      </m:d>
                      <m:r>
                        <a:rPr lang="en-US" altLang="zh-CN"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1−</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𝜉</m:t>
                          </m:r>
                        </m:e>
                        <m:sub>
                          <m:r>
                            <a:rPr lang="en-US" altLang="zh-CN" sz="2400" i="1">
                              <a:latin typeface="Cambria Math" panose="02040503050406030204" pitchFamily="18" charset="0"/>
                            </a:rPr>
                            <m:t>𝑖</m:t>
                          </m:r>
                        </m:sub>
                      </m:sSub>
                    </m:oMath>
                  </m:oMathPara>
                </a14:m>
                <a:endParaRPr lang="en-US" altLang="zh-CN" sz="2400" dirty="0"/>
              </a:p>
              <a:p>
                <a:pPr marL="285750" indent="-285750">
                  <a:lnSpc>
                    <a:spcPct val="120000"/>
                  </a:lnSpc>
                  <a:buFont typeface="Arial" panose="020B0604020202020204" pitchFamily="34" charset="0"/>
                  <a:buChar char="•"/>
                </a:pPr>
                <a:endParaRPr lang="zh-CN" altLang="en-US" sz="2400" dirty="0">
                  <a:latin typeface="+mj-ea"/>
                  <a:ea typeface="+mj-ea"/>
                </a:endParaRPr>
              </a:p>
            </p:txBody>
          </p:sp>
        </mc:Choice>
        <mc:Fallback xmlns="">
          <p:sp>
            <p:nvSpPr>
              <p:cNvPr id="2" name="文本框 1">
                <a:extLst>
                  <a:ext uri="{FF2B5EF4-FFF2-40B4-BE49-F238E27FC236}">
                    <a16:creationId xmlns:a16="http://schemas.microsoft.com/office/drawing/2014/main" id="{65E11302-3CF1-64FB-7C86-F406EEE5E8B5}"/>
                  </a:ext>
                </a:extLst>
              </p:cNvPr>
              <p:cNvSpPr txBox="1">
                <a:spLocks noRot="1" noChangeAspect="1" noMove="1" noResize="1" noEditPoints="1" noAdjustHandles="1" noChangeArrowheads="1" noChangeShapeType="1" noTextEdit="1"/>
              </p:cNvSpPr>
              <p:nvPr/>
            </p:nvSpPr>
            <p:spPr>
              <a:xfrm>
                <a:off x="411745" y="1747174"/>
                <a:ext cx="11493209" cy="4929939"/>
              </a:xfrm>
              <a:prstGeom prst="rect">
                <a:avLst/>
              </a:prstGeom>
              <a:blipFill>
                <a:blip r:embed="rId2"/>
                <a:stretch>
                  <a:fillRect l="-743" t="-248" r="-1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55404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6188" y="1471163"/>
            <a:ext cx="11378666" cy="4765770"/>
          </a:xfrm>
        </p:spPr>
        <p:txBody>
          <a:bodyPr>
            <a:normAutofit lnSpcReduction="10000"/>
          </a:bodyPr>
          <a:lstStyle/>
          <a:p>
            <a:r>
              <a:rPr lang="zh-CN" altLang="en-US" sz="2400" b="1" dirty="0"/>
              <a:t>线性可分支持向量机</a:t>
            </a:r>
            <a:r>
              <a:rPr lang="en-US" altLang="zh-CN" sz="2400" dirty="0"/>
              <a:t>(linear support vector machine in linearly separable case ).</a:t>
            </a:r>
          </a:p>
          <a:p>
            <a:pPr lvl="1"/>
            <a:r>
              <a:rPr lang="zh-CN" altLang="en-US" sz="2400" b="0" dirty="0">
                <a:latin typeface="+mj-ea"/>
                <a:ea typeface="+mj-ea"/>
              </a:rPr>
              <a:t>当训练数据线性可分时，通过硬间隔最大化</a:t>
            </a:r>
            <a:r>
              <a:rPr lang="en-US" altLang="zh-CN" sz="2400" b="0" dirty="0">
                <a:latin typeface="+mj-ea"/>
                <a:ea typeface="+mj-ea"/>
              </a:rPr>
              <a:t>(hard margin maximization)</a:t>
            </a:r>
            <a:r>
              <a:rPr lang="zh-CN" altLang="en-US" sz="2400" b="0" dirty="0">
                <a:latin typeface="+mj-ea"/>
                <a:ea typeface="+mj-ea"/>
              </a:rPr>
              <a:t>，学习一个线性的分类器，即线性可分支持向量机，又称为硬间隔支持向量机；</a:t>
            </a:r>
            <a:endParaRPr lang="en-US" altLang="zh-CN" sz="2400" b="0" dirty="0">
              <a:latin typeface="+mj-ea"/>
              <a:ea typeface="+mj-ea"/>
            </a:endParaRPr>
          </a:p>
          <a:p>
            <a:pPr lvl="1"/>
            <a:endParaRPr lang="en-US" altLang="zh-CN" sz="2400" b="0" dirty="0">
              <a:latin typeface="+mj-ea"/>
              <a:ea typeface="+mj-ea"/>
            </a:endParaRPr>
          </a:p>
          <a:p>
            <a:r>
              <a:rPr lang="zh-CN" altLang="en-US" sz="2400" b="1" dirty="0"/>
              <a:t>线性支持向量机</a:t>
            </a:r>
            <a:r>
              <a:rPr lang="en-US" altLang="zh-CN" sz="2400" dirty="0"/>
              <a:t>(linear support vector machine)</a:t>
            </a:r>
          </a:p>
          <a:p>
            <a:pPr lvl="1"/>
            <a:r>
              <a:rPr lang="zh-CN" altLang="en-US" sz="2400" b="0" dirty="0">
                <a:latin typeface="+mj-ea"/>
                <a:ea typeface="+mj-ea"/>
              </a:rPr>
              <a:t>当训练数据近似线性可分时，通过软间隔最大化</a:t>
            </a:r>
            <a:r>
              <a:rPr lang="en-US" altLang="zh-CN" sz="2400" b="0" dirty="0">
                <a:latin typeface="+mj-ea"/>
                <a:ea typeface="+mj-ea"/>
              </a:rPr>
              <a:t>(soft margin maximization)</a:t>
            </a:r>
            <a:r>
              <a:rPr lang="zh-CN" altLang="en-US" sz="2400" b="0" dirty="0">
                <a:latin typeface="+mj-ea"/>
                <a:ea typeface="+mj-ea"/>
              </a:rPr>
              <a:t>，学习一个线性的分类器，即线性支持向量机，又称为软间隔支持向量机；</a:t>
            </a:r>
            <a:endParaRPr lang="en-US" altLang="zh-CN" sz="2400" b="0" dirty="0">
              <a:latin typeface="+mj-ea"/>
              <a:ea typeface="+mj-ea"/>
            </a:endParaRPr>
          </a:p>
          <a:p>
            <a:pPr lvl="1"/>
            <a:endParaRPr lang="en-US" altLang="zh-CN" sz="2400" b="0" dirty="0">
              <a:latin typeface="+mj-ea"/>
              <a:ea typeface="+mj-ea"/>
            </a:endParaRPr>
          </a:p>
          <a:p>
            <a:r>
              <a:rPr lang="zh-CN" altLang="en-US" sz="2400" b="1" dirty="0"/>
              <a:t>非线性支持向量机</a:t>
            </a:r>
            <a:r>
              <a:rPr lang="en-US" altLang="zh-CN" sz="2400" dirty="0"/>
              <a:t>(non-linear support vector machine)</a:t>
            </a:r>
          </a:p>
          <a:p>
            <a:pPr lvl="1"/>
            <a:r>
              <a:rPr lang="zh-CN" altLang="en-US" sz="2400" b="0" dirty="0">
                <a:latin typeface="+mj-ea"/>
                <a:ea typeface="+mj-ea"/>
              </a:rPr>
              <a:t>当训练数据线性不可分时，通过使用核技巧</a:t>
            </a:r>
            <a:r>
              <a:rPr lang="en-US" altLang="zh-CN" sz="2400" b="0" dirty="0">
                <a:latin typeface="+mj-ea"/>
                <a:ea typeface="+mj-ea"/>
              </a:rPr>
              <a:t>(kernel trick)</a:t>
            </a:r>
            <a:r>
              <a:rPr lang="zh-CN" altLang="en-US" sz="2400" b="0" dirty="0">
                <a:latin typeface="+mj-ea"/>
                <a:ea typeface="+mj-ea"/>
              </a:rPr>
              <a:t>及软间隔最大化，学习非线性支持向量机。</a:t>
            </a:r>
          </a:p>
        </p:txBody>
      </p:sp>
      <p:sp>
        <p:nvSpPr>
          <p:cNvPr id="5" name="标题 1"/>
          <p:cNvSpPr txBox="1"/>
          <p:nvPr/>
        </p:nvSpPr>
        <p:spPr>
          <a:xfrm>
            <a:off x="606188"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Aft>
                <a:spcPct val="0"/>
              </a:spcAft>
            </a:pPr>
            <a:r>
              <a:rPr lang="zh-CN" altLang="en-US" sz="3600" b="1" dirty="0"/>
              <a:t>支持向量机分类</a:t>
            </a:r>
          </a:p>
        </p:txBody>
      </p:sp>
    </p:spTree>
    <p:extLst>
      <p:ext uri="{BB962C8B-B14F-4D97-AF65-F5344CB8AC3E}">
        <p14:creationId xmlns:p14="http://schemas.microsoft.com/office/powerpoint/2010/main" val="2427701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EE746A6C-144C-DD87-7477-5F4B0763EF1D}"/>
              </a:ext>
            </a:extLst>
          </p:cNvPr>
          <p:cNvSpPr txBox="1"/>
          <p:nvPr/>
        </p:nvSpPr>
        <p:spPr>
          <a:xfrm>
            <a:off x="603422" y="-5087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70000"/>
              </a:lnSpc>
              <a:spcAft>
                <a:spcPct val="0"/>
              </a:spcAft>
            </a:pPr>
            <a:r>
              <a:rPr lang="zh-CN" altLang="en-US" sz="3300" b="1" dirty="0"/>
              <a:t>线性支持向量机</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65E11302-3CF1-64FB-7C86-F406EEE5E8B5}"/>
                  </a:ext>
                </a:extLst>
              </p:cNvPr>
              <p:cNvSpPr txBox="1"/>
              <p:nvPr/>
            </p:nvSpPr>
            <p:spPr>
              <a:xfrm>
                <a:off x="603423" y="1446406"/>
                <a:ext cx="10864678" cy="4607030"/>
              </a:xfrm>
              <a:prstGeom prst="rect">
                <a:avLst/>
              </a:prstGeom>
              <a:noFill/>
            </p:spPr>
            <p:txBody>
              <a:bodyPr wrap="square" rtlCol="0">
                <a:spAutoFit/>
              </a:bodyPr>
              <a:lstStyle/>
              <a:p>
                <a:pPr marL="285750" indent="-285750">
                  <a:buFont typeface="Arial" panose="020B0604020202020204" pitchFamily="34" charset="0"/>
                  <a:buChar char="•"/>
                </a:pPr>
                <a:r>
                  <a:rPr lang="zh-CN" altLang="en-US" sz="2400" dirty="0">
                    <a:latin typeface="+mj-ea"/>
                    <a:ea typeface="+mj-ea"/>
                  </a:rPr>
                  <a:t>对每个松弛变量</a:t>
                </a:r>
                <a14:m>
                  <m:oMath xmlns:m="http://schemas.openxmlformats.org/officeDocument/2006/math">
                    <m:sSub>
                      <m:sSubPr>
                        <m:ctrlPr>
                          <a:rPr lang="en-US" altLang="zh-CN" sz="2400" i="1" smtClean="0">
                            <a:latin typeface="Cambria Math" panose="02040503050406030204" pitchFamily="18" charset="0"/>
                            <a:ea typeface="+mj-ea"/>
                          </a:rPr>
                        </m:ctrlPr>
                      </m:sSubPr>
                      <m:e>
                        <m:r>
                          <a:rPr lang="zh-CN" altLang="en-US" sz="2400" i="1" smtClean="0">
                            <a:latin typeface="Cambria Math" panose="02040503050406030204" pitchFamily="18" charset="0"/>
                            <a:ea typeface="+mj-ea"/>
                          </a:rPr>
                          <m:t>𝜉</m:t>
                        </m:r>
                      </m:e>
                      <m:sub>
                        <m:r>
                          <a:rPr lang="en-US" altLang="zh-CN" sz="2400" b="0" i="1" smtClean="0">
                            <a:latin typeface="Cambria Math" panose="02040503050406030204" pitchFamily="18" charset="0"/>
                            <a:ea typeface="+mj-ea"/>
                          </a:rPr>
                          <m:t>𝑖</m:t>
                        </m:r>
                      </m:sub>
                    </m:sSub>
                    <m:r>
                      <a:rPr lang="en-US" altLang="zh-CN" sz="2400" b="0" i="1" smtClean="0">
                        <a:latin typeface="Cambria Math" panose="02040503050406030204" pitchFamily="18" charset="0"/>
                        <a:ea typeface="+mj-ea"/>
                      </a:rPr>
                      <m:t> </m:t>
                    </m:r>
                  </m:oMath>
                </a14:m>
                <a:r>
                  <a:rPr lang="zh-CN" altLang="en-US" sz="2400" dirty="0">
                    <a:latin typeface="+mj-ea"/>
                    <a:ea typeface="+mj-ea"/>
                  </a:rPr>
                  <a:t>，支付一个代价</a:t>
                </a:r>
                <a14:m>
                  <m:oMath xmlns:m="http://schemas.openxmlformats.org/officeDocument/2006/math">
                    <m:sSub>
                      <m:sSubPr>
                        <m:ctrlPr>
                          <a:rPr lang="en-US" altLang="zh-CN" sz="2400" i="1">
                            <a:latin typeface="Cambria Math" panose="02040503050406030204" pitchFamily="18" charset="0"/>
                            <a:ea typeface="+mj-ea"/>
                          </a:rPr>
                        </m:ctrlPr>
                      </m:sSubPr>
                      <m:e>
                        <m:r>
                          <a:rPr lang="zh-CN" altLang="en-US" sz="2400" i="1">
                            <a:latin typeface="Cambria Math" panose="02040503050406030204" pitchFamily="18" charset="0"/>
                            <a:ea typeface="+mj-ea"/>
                          </a:rPr>
                          <m:t>𝜉</m:t>
                        </m:r>
                      </m:e>
                      <m:sub>
                        <m:r>
                          <a:rPr lang="en-US" altLang="zh-CN" sz="2400" i="1">
                            <a:latin typeface="Cambria Math" panose="02040503050406030204" pitchFamily="18" charset="0"/>
                            <a:ea typeface="+mj-ea"/>
                          </a:rPr>
                          <m:t>𝑖</m:t>
                        </m:r>
                      </m:sub>
                    </m:sSub>
                    <m:r>
                      <a:rPr lang="en-US" altLang="zh-CN" sz="2400" i="1">
                        <a:latin typeface="Cambria Math" panose="02040503050406030204" pitchFamily="18" charset="0"/>
                        <a:ea typeface="+mj-ea"/>
                      </a:rPr>
                      <m:t> </m:t>
                    </m:r>
                  </m:oMath>
                </a14:m>
                <a:r>
                  <a:rPr lang="zh-CN" altLang="en-US" sz="2400" dirty="0">
                    <a:latin typeface="+mj-ea"/>
                    <a:ea typeface="+mj-ea"/>
                  </a:rPr>
                  <a:t>。目标函数变成</a:t>
                </a:r>
                <a:r>
                  <a:rPr lang="en-US" altLang="zh-CN" sz="2400" dirty="0">
                    <a:latin typeface="+mj-ea"/>
                    <a:ea typeface="+mj-ea"/>
                  </a:rPr>
                  <a:t>:</a:t>
                </a:r>
              </a:p>
              <a:p>
                <a:pPr/>
                <a14:m>
                  <m:oMathPara xmlns:m="http://schemas.openxmlformats.org/officeDocument/2006/math">
                    <m:oMathParaPr>
                      <m:jc m:val="centerGroup"/>
                    </m:oMathParaPr>
                    <m:oMath xmlns:m="http://schemas.openxmlformats.org/officeDocument/2006/math">
                      <m:func>
                        <m:funcPr>
                          <m:ctrlPr>
                            <a:rPr lang="en-US" altLang="zh-CN" sz="2400" i="1" smtClean="0">
                              <a:latin typeface="Cambria Math" panose="02040503050406030204" pitchFamily="18" charset="0"/>
                              <a:ea typeface="+mj-ea"/>
                            </a:rPr>
                          </m:ctrlPr>
                        </m:funcPr>
                        <m:fName>
                          <m:limLow>
                            <m:limLowPr>
                              <m:ctrlPr>
                                <a:rPr lang="en-US" altLang="zh-CN" sz="2400" i="1">
                                  <a:latin typeface="Cambria Math" panose="02040503050406030204" pitchFamily="18" charset="0"/>
                                  <a:ea typeface="+mj-ea"/>
                                </a:rPr>
                              </m:ctrlPr>
                            </m:limLowPr>
                            <m:e>
                              <m:r>
                                <m:rPr>
                                  <m:sty m:val="p"/>
                                </m:rPr>
                                <a:rPr lang="en-US" altLang="zh-CN" sz="2400">
                                  <a:latin typeface="Cambria Math" panose="02040503050406030204" pitchFamily="18" charset="0"/>
                                  <a:ea typeface="+mj-ea"/>
                                </a:rPr>
                                <m:t>min</m:t>
                              </m:r>
                            </m:e>
                            <m:lim>
                              <m:r>
                                <a:rPr lang="en-US" altLang="zh-CN" sz="2400" i="1">
                                  <a:latin typeface="Cambria Math" panose="02040503050406030204" pitchFamily="18" charset="0"/>
                                  <a:ea typeface="+mj-ea"/>
                                </a:rPr>
                                <m:t>𝑤</m:t>
                              </m:r>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𝑏</m:t>
                              </m:r>
                              <m:r>
                                <a:rPr lang="en-US" altLang="zh-CN" sz="2400" i="1">
                                  <a:latin typeface="Cambria Math" panose="02040503050406030204" pitchFamily="18" charset="0"/>
                                  <a:ea typeface="+mj-ea"/>
                                </a:rPr>
                                <m:t>,</m:t>
                              </m:r>
                              <m:r>
                                <a:rPr lang="zh-CN" altLang="en-US" sz="2400" i="1">
                                  <a:latin typeface="Cambria Math" panose="02040503050406030204" pitchFamily="18" charset="0"/>
                                  <a:ea typeface="+mj-ea"/>
                                </a:rPr>
                                <m:t>𝜉</m:t>
                              </m:r>
                            </m:lim>
                          </m:limLow>
                        </m:fName>
                        <m:e>
                          <m:r>
                            <a:rPr lang="en-US" altLang="zh-CN" sz="2400" i="1">
                              <a:latin typeface="Cambria Math" panose="02040503050406030204" pitchFamily="18" charset="0"/>
                              <a:ea typeface="+mj-ea"/>
                            </a:rPr>
                            <m:t>   </m:t>
                          </m:r>
                          <m:f>
                            <m:fPr>
                              <m:ctrlPr>
                                <a:rPr lang="en-US" altLang="zh-CN" sz="2400" i="1">
                                  <a:latin typeface="Cambria Math" panose="02040503050406030204" pitchFamily="18" charset="0"/>
                                  <a:ea typeface="+mj-ea"/>
                                </a:rPr>
                              </m:ctrlPr>
                            </m:fPr>
                            <m:num>
                              <m:r>
                                <a:rPr lang="en-US" altLang="zh-CN" sz="2400" i="1">
                                  <a:latin typeface="Cambria Math" panose="02040503050406030204" pitchFamily="18" charset="0"/>
                                  <a:ea typeface="+mj-ea"/>
                                </a:rPr>
                                <m:t>1</m:t>
                              </m:r>
                            </m:num>
                            <m:den>
                              <m:r>
                                <a:rPr lang="en-US" altLang="zh-CN" sz="2400" i="1">
                                  <a:latin typeface="Cambria Math" panose="02040503050406030204" pitchFamily="18" charset="0"/>
                                  <a:ea typeface="+mj-ea"/>
                                </a:rPr>
                                <m:t>2</m:t>
                              </m:r>
                            </m:den>
                          </m:f>
                          <m:sSup>
                            <m:sSupPr>
                              <m:ctrlPr>
                                <a:rPr lang="en-US" altLang="zh-CN" sz="2400" i="1">
                                  <a:latin typeface="Cambria Math" panose="02040503050406030204" pitchFamily="18" charset="0"/>
                                  <a:ea typeface="+mj-ea"/>
                                </a:rPr>
                              </m:ctrlPr>
                            </m:sSupPr>
                            <m:e>
                              <m:d>
                                <m:dPr>
                                  <m:begChr m:val="‖"/>
                                  <m:endChr m:val="‖"/>
                                  <m:ctrlPr>
                                    <a:rPr lang="en-US" altLang="zh-CN" sz="2400" i="1">
                                      <a:latin typeface="Cambria Math" panose="02040503050406030204" pitchFamily="18" charset="0"/>
                                      <a:ea typeface="+mj-ea"/>
                                    </a:rPr>
                                  </m:ctrlPr>
                                </m:dPr>
                                <m:e>
                                  <m:r>
                                    <a:rPr lang="en-US" altLang="zh-CN" sz="2400" i="1">
                                      <a:latin typeface="Cambria Math" panose="02040503050406030204" pitchFamily="18" charset="0"/>
                                      <a:ea typeface="+mj-ea"/>
                                    </a:rPr>
                                    <m:t>𝑤</m:t>
                                  </m:r>
                                </m:e>
                              </m:d>
                            </m:e>
                            <m:sup>
                              <m:r>
                                <a:rPr lang="en-US" altLang="zh-CN" sz="2400" i="1">
                                  <a:latin typeface="Cambria Math" panose="02040503050406030204" pitchFamily="18" charset="0"/>
                                  <a:ea typeface="+mj-ea"/>
                                </a:rPr>
                                <m:t>2</m:t>
                              </m:r>
                            </m:sup>
                          </m:sSup>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𝐶</m:t>
                          </m:r>
                          <m:nary>
                            <m:naryPr>
                              <m:chr m:val="∑"/>
                              <m:ctrlPr>
                                <a:rPr lang="en-US" altLang="zh-CN" sz="2400" i="1">
                                  <a:latin typeface="Cambria Math" panose="02040503050406030204" pitchFamily="18" charset="0"/>
                                  <a:ea typeface="+mj-ea"/>
                                </a:rPr>
                              </m:ctrlPr>
                            </m:naryPr>
                            <m:sub>
                              <m:r>
                                <m:rPr>
                                  <m:brk m:alnAt="23"/>
                                </m:rPr>
                                <a:rPr lang="en-US" altLang="zh-CN" sz="2400" i="1">
                                  <a:latin typeface="Cambria Math" panose="02040503050406030204" pitchFamily="18" charset="0"/>
                                  <a:ea typeface="+mj-ea"/>
                                </a:rPr>
                                <m:t>𝑖</m:t>
                              </m:r>
                              <m:r>
                                <a:rPr lang="en-US" altLang="zh-CN" sz="2400" i="1">
                                  <a:latin typeface="Cambria Math" panose="02040503050406030204" pitchFamily="18" charset="0"/>
                                  <a:ea typeface="+mj-ea"/>
                                </a:rPr>
                                <m:t>=1</m:t>
                              </m:r>
                            </m:sub>
                            <m:sup>
                              <m:r>
                                <a:rPr lang="en-US" altLang="zh-CN" sz="2400" i="1">
                                  <a:latin typeface="Cambria Math" panose="02040503050406030204" pitchFamily="18" charset="0"/>
                                  <a:ea typeface="+mj-ea"/>
                                </a:rPr>
                                <m:t>𝑁</m:t>
                              </m:r>
                            </m:sup>
                            <m:e>
                              <m:sSub>
                                <m:sSubPr>
                                  <m:ctrlPr>
                                    <a:rPr lang="en-US" altLang="zh-CN" sz="2400" i="1">
                                      <a:latin typeface="Cambria Math" panose="02040503050406030204" pitchFamily="18" charset="0"/>
                                      <a:ea typeface="+mj-ea"/>
                                    </a:rPr>
                                  </m:ctrlPr>
                                </m:sSubPr>
                                <m:e>
                                  <m:r>
                                    <a:rPr lang="zh-CN" altLang="en-US" sz="2400" i="1">
                                      <a:latin typeface="Cambria Math" panose="02040503050406030204" pitchFamily="18" charset="0"/>
                                      <a:ea typeface="+mj-ea"/>
                                    </a:rPr>
                                    <m:t>𝜉</m:t>
                                  </m:r>
                                </m:e>
                                <m:sub>
                                  <m:r>
                                    <a:rPr lang="en-US" altLang="zh-CN" sz="2400" i="1">
                                      <a:latin typeface="Cambria Math" panose="02040503050406030204" pitchFamily="18" charset="0"/>
                                      <a:ea typeface="+mj-ea"/>
                                    </a:rPr>
                                    <m:t>𝑖</m:t>
                                  </m:r>
                                </m:sub>
                              </m:sSub>
                            </m:e>
                          </m:nary>
                        </m:e>
                      </m:func>
                    </m:oMath>
                  </m:oMathPara>
                </a14:m>
                <a:endParaRPr lang="zh-CN" altLang="en-US" sz="2400" dirty="0">
                  <a:latin typeface="+mj-ea"/>
                  <a:ea typeface="+mj-ea"/>
                </a:endParaRPr>
              </a:p>
              <a:p>
                <a:pPr marL="285750" indent="-285750">
                  <a:buFont typeface="Arial" panose="020B0604020202020204" pitchFamily="34" charset="0"/>
                  <a:buChar char="•"/>
                </a:pPr>
                <a:endParaRPr lang="en-US" altLang="zh-CN" sz="2400" dirty="0">
                  <a:latin typeface="+mj-ea"/>
                  <a:ea typeface="+mj-ea"/>
                </a:endParaRPr>
              </a:p>
              <a:p>
                <a:pPr marL="285750" indent="-285750">
                  <a:buFont typeface="Arial" panose="020B0604020202020204" pitchFamily="34" charset="0"/>
                  <a:buChar char="•"/>
                </a:pPr>
                <a:endParaRPr lang="en-US" altLang="zh-CN" sz="2400" dirty="0">
                  <a:latin typeface="+mj-ea"/>
                  <a:ea typeface="+mj-ea"/>
                </a:endParaRPr>
              </a:p>
              <a:p>
                <a:pPr marL="285750" indent="-285750">
                  <a:buFont typeface="Arial" panose="020B0604020202020204" pitchFamily="34" charset="0"/>
                  <a:buChar char="•"/>
                </a:pPr>
                <a:r>
                  <a:rPr lang="zh-CN" altLang="en-US" sz="2400" dirty="0">
                    <a:latin typeface="+mj-ea"/>
                    <a:ea typeface="+mj-ea"/>
                  </a:rPr>
                  <a:t>这里, C&gt;0称为惩罚参数，一般由应用问题决定，C值大时对误分类的惩罚增大，C值小时对误分类的惩罚减小。</a:t>
                </a:r>
                <a:endParaRPr lang="en-US" altLang="zh-CN" sz="2400" dirty="0">
                  <a:latin typeface="+mj-ea"/>
                  <a:ea typeface="+mj-ea"/>
                </a:endParaRPr>
              </a:p>
              <a:p>
                <a:pPr marL="285750" indent="-285750">
                  <a:buFont typeface="Arial" panose="020B0604020202020204" pitchFamily="34" charset="0"/>
                  <a:buChar char="•"/>
                </a:pPr>
                <a:endParaRPr lang="en-US" altLang="zh-CN" sz="2400" dirty="0">
                  <a:latin typeface="+mj-ea"/>
                  <a:ea typeface="+mj-ea"/>
                </a:endParaRPr>
              </a:p>
              <a:p>
                <a:pPr marL="342900" indent="-342900">
                  <a:buFont typeface="Wingdings" panose="05000000000000000000" pitchFamily="2" charset="2"/>
                  <a:buChar char="p"/>
                </a:pPr>
                <a:r>
                  <a:rPr lang="zh-CN" altLang="en-US" sz="2400" dirty="0">
                    <a:solidFill>
                      <a:srgbClr val="FF0000"/>
                    </a:solidFill>
                    <a:latin typeface="+mj-ea"/>
                    <a:ea typeface="+mj-ea"/>
                  </a:rPr>
                  <a:t>最小化目标函数包含两层含义:使</a:t>
                </a:r>
                <a:r>
                  <a:rPr lang="en-US" altLang="zh-CN" sz="2400" dirty="0">
                    <a:solidFill>
                      <a:srgbClr val="FF0000"/>
                    </a:solidFill>
                    <a:latin typeface="+mj-ea"/>
                    <a:ea typeface="+mj-ea"/>
                  </a:rPr>
                  <a:t> </a:t>
                </a:r>
                <a14:m>
                  <m:oMath xmlns:m="http://schemas.openxmlformats.org/officeDocument/2006/math">
                    <m:sSup>
                      <m:sSupPr>
                        <m:ctrlPr>
                          <a:rPr lang="en-US" altLang="zh-CN" sz="2400" i="1">
                            <a:solidFill>
                              <a:srgbClr val="FF0000"/>
                            </a:solidFill>
                            <a:latin typeface="Cambria Math" panose="02040503050406030204" pitchFamily="18" charset="0"/>
                            <a:ea typeface="+mj-ea"/>
                          </a:rPr>
                        </m:ctrlPr>
                      </m:sSupPr>
                      <m:e>
                        <m:f>
                          <m:fPr>
                            <m:ctrlPr>
                              <a:rPr lang="en-US" altLang="zh-CN" sz="2400" i="1">
                                <a:solidFill>
                                  <a:srgbClr val="FF0000"/>
                                </a:solidFill>
                                <a:latin typeface="Cambria Math" panose="02040503050406030204" pitchFamily="18" charset="0"/>
                                <a:ea typeface="+mj-ea"/>
                              </a:rPr>
                            </m:ctrlPr>
                          </m:fPr>
                          <m:num>
                            <m:r>
                              <a:rPr lang="en-US" altLang="zh-CN" sz="2400" i="1">
                                <a:solidFill>
                                  <a:srgbClr val="FF0000"/>
                                </a:solidFill>
                                <a:latin typeface="Cambria Math" panose="02040503050406030204" pitchFamily="18" charset="0"/>
                                <a:ea typeface="+mj-ea"/>
                              </a:rPr>
                              <m:t>1</m:t>
                            </m:r>
                          </m:num>
                          <m:den>
                            <m:r>
                              <a:rPr lang="en-US" altLang="zh-CN" sz="2400" i="1">
                                <a:solidFill>
                                  <a:srgbClr val="FF0000"/>
                                </a:solidFill>
                                <a:latin typeface="Cambria Math" panose="02040503050406030204" pitchFamily="18" charset="0"/>
                                <a:ea typeface="+mj-ea"/>
                              </a:rPr>
                              <m:t>2</m:t>
                            </m:r>
                          </m:den>
                        </m:f>
                        <m:d>
                          <m:dPr>
                            <m:begChr m:val="‖"/>
                            <m:endChr m:val="‖"/>
                            <m:ctrlPr>
                              <a:rPr lang="en-US" altLang="zh-CN" sz="2400" i="1">
                                <a:solidFill>
                                  <a:srgbClr val="FF0000"/>
                                </a:solidFill>
                                <a:latin typeface="Cambria Math" panose="02040503050406030204" pitchFamily="18" charset="0"/>
                                <a:ea typeface="+mj-ea"/>
                              </a:rPr>
                            </m:ctrlPr>
                          </m:dPr>
                          <m:e>
                            <m:r>
                              <a:rPr lang="en-US" altLang="zh-CN" sz="2400" i="1">
                                <a:solidFill>
                                  <a:srgbClr val="FF0000"/>
                                </a:solidFill>
                                <a:latin typeface="Cambria Math" panose="02040503050406030204" pitchFamily="18" charset="0"/>
                                <a:ea typeface="+mj-ea"/>
                              </a:rPr>
                              <m:t>𝑤</m:t>
                            </m:r>
                          </m:e>
                        </m:d>
                      </m:e>
                      <m:sup>
                        <m:r>
                          <a:rPr lang="en-US" altLang="zh-CN" sz="2400" i="1">
                            <a:solidFill>
                              <a:srgbClr val="FF0000"/>
                            </a:solidFill>
                            <a:latin typeface="Cambria Math" panose="02040503050406030204" pitchFamily="18" charset="0"/>
                            <a:ea typeface="+mj-ea"/>
                          </a:rPr>
                          <m:t>2</m:t>
                        </m:r>
                      </m:sup>
                    </m:sSup>
                  </m:oMath>
                </a14:m>
                <a:r>
                  <a:rPr lang="zh-CN" altLang="en-US" sz="2400" dirty="0">
                    <a:solidFill>
                      <a:srgbClr val="FF0000"/>
                    </a:solidFill>
                    <a:latin typeface="+mj-ea"/>
                    <a:ea typeface="+mj-ea"/>
                  </a:rPr>
                  <a:t>尽量小即间隔尽量大，同时使误分类点的个数尽量小，C是调和二者的系数。</a:t>
                </a:r>
              </a:p>
              <a:p>
                <a:endParaRPr lang="zh-CN" altLang="en-US" sz="2400" dirty="0"/>
              </a:p>
            </p:txBody>
          </p:sp>
        </mc:Choice>
        <mc:Fallback xmlns="">
          <p:sp>
            <p:nvSpPr>
              <p:cNvPr id="2" name="文本框 1">
                <a:extLst>
                  <a:ext uri="{FF2B5EF4-FFF2-40B4-BE49-F238E27FC236}">
                    <a16:creationId xmlns:a16="http://schemas.microsoft.com/office/drawing/2014/main" id="{65E11302-3CF1-64FB-7C86-F406EEE5E8B5}"/>
                  </a:ext>
                </a:extLst>
              </p:cNvPr>
              <p:cNvSpPr txBox="1">
                <a:spLocks noRot="1" noChangeAspect="1" noMove="1" noResize="1" noEditPoints="1" noAdjustHandles="1" noChangeArrowheads="1" noChangeShapeType="1" noTextEdit="1"/>
              </p:cNvSpPr>
              <p:nvPr/>
            </p:nvSpPr>
            <p:spPr>
              <a:xfrm>
                <a:off x="603423" y="1446406"/>
                <a:ext cx="10864678" cy="4607030"/>
              </a:xfrm>
              <a:prstGeom prst="rect">
                <a:avLst/>
              </a:prstGeom>
              <a:blipFill>
                <a:blip r:embed="rId2"/>
                <a:stretch>
                  <a:fillRect l="-786" t="-10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179128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603422" y="-5087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70000"/>
              </a:lnSpc>
              <a:spcAft>
                <a:spcPct val="0"/>
              </a:spcAft>
            </a:pPr>
            <a:r>
              <a:rPr lang="zh-CN" altLang="en-US" sz="3300" b="1" dirty="0"/>
              <a:t>线性支持向量机</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EA9AEA0D-7AB2-07D2-B988-24139E3481EF}"/>
                  </a:ext>
                </a:extLst>
              </p:cNvPr>
              <p:cNvSpPr txBox="1"/>
              <p:nvPr/>
            </p:nvSpPr>
            <p:spPr>
              <a:xfrm>
                <a:off x="186185" y="1574157"/>
                <a:ext cx="11350074" cy="3888629"/>
              </a:xfrm>
              <a:prstGeom prst="rect">
                <a:avLst/>
              </a:prstGeom>
              <a:noFill/>
            </p:spPr>
            <p:txBody>
              <a:bodyPr wrap="square" rtlCol="0">
                <a:spAutoFit/>
              </a:bodyPr>
              <a:lstStyle/>
              <a:p>
                <a:pPr marL="285750" indent="-285750" algn="just">
                  <a:lnSpc>
                    <a:spcPct val="120000"/>
                  </a:lnSpc>
                  <a:buFont typeface="Arial" panose="020B0604020202020204" pitchFamily="34" charset="0"/>
                  <a:buChar char="•"/>
                </a:pPr>
                <a:r>
                  <a:rPr lang="zh-CN" altLang="en-US" sz="2400" dirty="0">
                    <a:latin typeface="+mj-ea"/>
                    <a:ea typeface="+mj-ea"/>
                  </a:rPr>
                  <a:t>有了上面的思路，可以和训练数据集线性可分时一样来考虑训练数据集线性不可分时的线性支持向量机学习问题。相应于硬间隔最大化，它称为软间隔最大化。</a:t>
                </a:r>
                <a:endParaRPr lang="en-US" altLang="zh-CN" sz="2400" dirty="0">
                  <a:latin typeface="+mj-ea"/>
                  <a:ea typeface="+mj-ea"/>
                </a:endParaRPr>
              </a:p>
              <a:p>
                <a:pPr marL="285750" indent="-285750" algn="just">
                  <a:lnSpc>
                    <a:spcPct val="120000"/>
                  </a:lnSpc>
                  <a:buFont typeface="Arial" panose="020B0604020202020204" pitchFamily="34" charset="0"/>
                  <a:buChar char="•"/>
                </a:pPr>
                <a:r>
                  <a:rPr lang="zh-CN" altLang="en-US" sz="2400" dirty="0">
                    <a:latin typeface="+mj-ea"/>
                    <a:ea typeface="+mj-ea"/>
                  </a:rPr>
                  <a:t>线性不可分的线性支持向量机的学习问题变成如下凸二次规划问题</a:t>
                </a:r>
                <a:r>
                  <a:rPr lang="en-US" altLang="zh-CN" sz="2400" dirty="0">
                    <a:latin typeface="+mj-ea"/>
                    <a:ea typeface="+mj-ea"/>
                  </a:rPr>
                  <a:t>(</a:t>
                </a:r>
                <a:r>
                  <a:rPr lang="zh-CN" altLang="en-US" sz="2400" dirty="0">
                    <a:latin typeface="+mj-ea"/>
                    <a:ea typeface="+mj-ea"/>
                  </a:rPr>
                  <a:t>原始问题</a:t>
                </a:r>
                <a:r>
                  <a:rPr lang="en-US" altLang="zh-CN" sz="2400" dirty="0">
                    <a:latin typeface="+mj-ea"/>
                    <a:ea typeface="+mj-ea"/>
                  </a:rPr>
                  <a:t>):</a:t>
                </a:r>
              </a:p>
              <a:p>
                <a:pPr algn="ctr">
                  <a:lnSpc>
                    <a:spcPct val="120000"/>
                  </a:lnSpc>
                </a:pPr>
                <a14:m>
                  <m:oMath xmlns:m="http://schemas.openxmlformats.org/officeDocument/2006/math">
                    <m:func>
                      <m:funcPr>
                        <m:ctrlPr>
                          <a:rPr lang="en-US" altLang="zh-CN" sz="2400" i="1" smtClean="0">
                            <a:latin typeface="Cambria Math" panose="02040503050406030204" pitchFamily="18" charset="0"/>
                            <a:ea typeface="+mj-ea"/>
                          </a:rPr>
                        </m:ctrlPr>
                      </m:funcPr>
                      <m:fName>
                        <m:limLow>
                          <m:limLowPr>
                            <m:ctrlPr>
                              <a:rPr lang="en-US" altLang="zh-CN" sz="2400" i="1" smtClean="0">
                                <a:latin typeface="Cambria Math" panose="02040503050406030204" pitchFamily="18" charset="0"/>
                                <a:ea typeface="+mj-ea"/>
                              </a:rPr>
                            </m:ctrlPr>
                          </m:limLowPr>
                          <m:e>
                            <m:r>
                              <m:rPr>
                                <m:sty m:val="p"/>
                              </m:rPr>
                              <a:rPr lang="en-US" altLang="zh-CN" sz="2400" i="0" smtClean="0">
                                <a:latin typeface="Cambria Math" panose="02040503050406030204" pitchFamily="18" charset="0"/>
                                <a:ea typeface="+mj-ea"/>
                              </a:rPr>
                              <m:t>min</m:t>
                            </m:r>
                          </m:e>
                          <m:lim>
                            <m:r>
                              <a:rPr lang="en-US" altLang="zh-CN" sz="2400" b="0" i="1" smtClean="0">
                                <a:latin typeface="Cambria Math" panose="02040503050406030204" pitchFamily="18" charset="0"/>
                                <a:ea typeface="+mj-ea"/>
                              </a:rPr>
                              <m:t>𝑤</m:t>
                            </m:r>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𝑏</m:t>
                            </m:r>
                            <m:r>
                              <a:rPr lang="en-US" altLang="zh-CN" sz="2400" b="0" i="1" smtClean="0">
                                <a:latin typeface="Cambria Math" panose="02040503050406030204" pitchFamily="18" charset="0"/>
                                <a:ea typeface="+mj-ea"/>
                              </a:rPr>
                              <m:t>,</m:t>
                            </m:r>
                            <m:r>
                              <a:rPr lang="zh-CN" altLang="en-US" sz="2400" b="0" i="1" smtClean="0">
                                <a:latin typeface="Cambria Math" panose="02040503050406030204" pitchFamily="18" charset="0"/>
                                <a:ea typeface="+mj-ea"/>
                              </a:rPr>
                              <m:t>𝜉</m:t>
                            </m:r>
                          </m:lim>
                        </m:limLow>
                      </m:fName>
                      <m:e>
                        <m:f>
                          <m:fPr>
                            <m:ctrlPr>
                              <a:rPr lang="en-US" altLang="zh-CN" sz="2400" i="1" smtClean="0">
                                <a:latin typeface="Cambria Math" panose="02040503050406030204" pitchFamily="18" charset="0"/>
                                <a:ea typeface="+mj-ea"/>
                              </a:rPr>
                            </m:ctrlPr>
                          </m:fPr>
                          <m:num>
                            <m:r>
                              <a:rPr lang="en-US" altLang="zh-CN" sz="2400" b="0" i="1" smtClean="0">
                                <a:latin typeface="Cambria Math" panose="02040503050406030204" pitchFamily="18" charset="0"/>
                                <a:ea typeface="+mj-ea"/>
                              </a:rPr>
                              <m:t>1</m:t>
                            </m:r>
                          </m:num>
                          <m:den>
                            <m:r>
                              <a:rPr lang="en-US" altLang="zh-CN" sz="2400" b="0" i="1" smtClean="0">
                                <a:latin typeface="Cambria Math" panose="02040503050406030204" pitchFamily="18" charset="0"/>
                                <a:ea typeface="+mj-ea"/>
                              </a:rPr>
                              <m:t>2</m:t>
                            </m:r>
                          </m:den>
                        </m:f>
                      </m:e>
                    </m:func>
                    <m:sSup>
                      <m:sSupPr>
                        <m:ctrlPr>
                          <a:rPr lang="en-US" altLang="zh-CN" sz="2400" i="1" smtClean="0">
                            <a:latin typeface="Cambria Math" panose="02040503050406030204" pitchFamily="18" charset="0"/>
                            <a:ea typeface="+mj-ea"/>
                          </a:rPr>
                        </m:ctrlPr>
                      </m:sSupPr>
                      <m:e>
                        <m:d>
                          <m:dPr>
                            <m:begChr m:val="‖"/>
                            <m:endChr m:val="‖"/>
                            <m:ctrlPr>
                              <a:rPr lang="en-US" altLang="zh-CN" sz="2400" i="1" smtClean="0">
                                <a:latin typeface="Cambria Math" panose="02040503050406030204" pitchFamily="18" charset="0"/>
                                <a:ea typeface="+mj-ea"/>
                              </a:rPr>
                            </m:ctrlPr>
                          </m:dPr>
                          <m:e>
                            <m:r>
                              <a:rPr lang="en-US" altLang="zh-CN" sz="2400" b="0" i="1" smtClean="0">
                                <a:latin typeface="Cambria Math" panose="02040503050406030204" pitchFamily="18" charset="0"/>
                                <a:ea typeface="+mj-ea"/>
                              </a:rPr>
                              <m:t>𝑤</m:t>
                            </m:r>
                          </m:e>
                        </m:d>
                      </m:e>
                      <m:sup>
                        <m:r>
                          <a:rPr lang="en-US" altLang="zh-CN" sz="2400" b="0" i="1" smtClean="0">
                            <a:latin typeface="Cambria Math" panose="02040503050406030204" pitchFamily="18" charset="0"/>
                            <a:ea typeface="+mj-ea"/>
                          </a:rPr>
                          <m:t>2</m:t>
                        </m:r>
                      </m:sup>
                    </m:sSup>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𝐶</m:t>
                    </m:r>
                    <m:nary>
                      <m:naryPr>
                        <m:chr m:val="∑"/>
                        <m:ctrlPr>
                          <a:rPr lang="en-US" altLang="zh-CN" sz="2400" b="0" i="1" smtClean="0">
                            <a:latin typeface="Cambria Math" panose="02040503050406030204" pitchFamily="18" charset="0"/>
                            <a:ea typeface="+mj-ea"/>
                          </a:rPr>
                        </m:ctrlPr>
                      </m:naryPr>
                      <m:sub>
                        <m:r>
                          <m:rPr>
                            <m:brk m:alnAt="23"/>
                          </m:rPr>
                          <a:rPr lang="en-US" altLang="zh-CN" sz="2400" b="0" i="1" smtClean="0">
                            <a:latin typeface="Cambria Math" panose="02040503050406030204" pitchFamily="18" charset="0"/>
                            <a:ea typeface="+mj-ea"/>
                          </a:rPr>
                          <m:t>𝑖</m:t>
                        </m:r>
                        <m:r>
                          <a:rPr lang="en-US" altLang="zh-CN" sz="2400" b="0" i="1" smtClean="0">
                            <a:latin typeface="Cambria Math" panose="02040503050406030204" pitchFamily="18" charset="0"/>
                            <a:ea typeface="+mj-ea"/>
                          </a:rPr>
                          <m:t>=1</m:t>
                        </m:r>
                      </m:sub>
                      <m:sup>
                        <m:r>
                          <a:rPr lang="en-US" altLang="zh-CN" sz="2400" b="0" i="1" smtClean="0">
                            <a:latin typeface="Cambria Math" panose="02040503050406030204" pitchFamily="18" charset="0"/>
                            <a:ea typeface="+mj-ea"/>
                          </a:rPr>
                          <m:t>𝑁</m:t>
                        </m:r>
                      </m:sup>
                      <m:e>
                        <m:sSub>
                          <m:sSubPr>
                            <m:ctrlPr>
                              <a:rPr lang="en-US" altLang="zh-CN" sz="2400" b="0" i="1" smtClean="0">
                                <a:latin typeface="Cambria Math" panose="02040503050406030204" pitchFamily="18" charset="0"/>
                                <a:ea typeface="+mj-ea"/>
                              </a:rPr>
                            </m:ctrlPr>
                          </m:sSubPr>
                          <m:e>
                            <m:r>
                              <a:rPr lang="zh-CN" altLang="en-US" sz="2400" b="0" i="1" smtClean="0">
                                <a:latin typeface="Cambria Math" panose="02040503050406030204" pitchFamily="18" charset="0"/>
                                <a:ea typeface="+mj-ea"/>
                              </a:rPr>
                              <m:t>𝜉</m:t>
                            </m:r>
                          </m:e>
                          <m:sub>
                            <m:r>
                              <a:rPr lang="en-US" altLang="zh-CN" sz="2400" b="0" i="1" smtClean="0">
                                <a:latin typeface="Cambria Math" panose="02040503050406030204" pitchFamily="18" charset="0"/>
                                <a:ea typeface="+mj-ea"/>
                              </a:rPr>
                              <m:t>𝑖</m:t>
                            </m:r>
                          </m:sub>
                        </m:sSub>
                      </m:e>
                    </m:nary>
                    <m:r>
                      <a:rPr lang="en-US" altLang="zh-CN" sz="2400" b="0" i="1" smtClean="0">
                        <a:latin typeface="Cambria Math" panose="02040503050406030204" pitchFamily="18" charset="0"/>
                        <a:ea typeface="+mj-ea"/>
                      </a:rPr>
                      <m:t>     (4.28)</m:t>
                    </m:r>
                  </m:oMath>
                </a14:m>
                <a:r>
                  <a:rPr lang="en-US" altLang="zh-CN" sz="2400" b="0" dirty="0">
                    <a:latin typeface="+mj-ea"/>
                    <a:ea typeface="+mj-ea"/>
                  </a:rPr>
                  <a:t>  </a:t>
                </a:r>
              </a:p>
              <a:p>
                <a:pPr algn="ctr">
                  <a:lnSpc>
                    <a:spcPct val="120000"/>
                  </a:lnSpc>
                </a:pPr>
                <a14:m>
                  <m:oMath xmlns:m="http://schemas.openxmlformats.org/officeDocument/2006/math">
                    <m:r>
                      <a:rPr lang="en-US" altLang="zh-CN" sz="2400" b="0" i="1" smtClean="0">
                        <a:latin typeface="Cambria Math" panose="02040503050406030204" pitchFamily="18" charset="0"/>
                        <a:ea typeface="+mj-ea"/>
                      </a:rPr>
                      <m:t>𝑠</m:t>
                    </m:r>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𝑡</m:t>
                    </m:r>
                    <m:r>
                      <a:rPr lang="en-US" altLang="zh-CN" sz="2400" b="0" i="1" smtClean="0">
                        <a:latin typeface="Cambria Math" panose="02040503050406030204" pitchFamily="18" charset="0"/>
                        <a:ea typeface="+mj-ea"/>
                      </a:rPr>
                      <m:t>.        </m:t>
                    </m:r>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𝑦</m:t>
                        </m:r>
                      </m:e>
                      <m:sub>
                        <m:r>
                          <a:rPr lang="en-US" altLang="zh-CN" sz="2400" b="0" i="1" smtClean="0">
                            <a:latin typeface="Cambria Math" panose="02040503050406030204" pitchFamily="18" charset="0"/>
                            <a:ea typeface="+mj-ea"/>
                          </a:rPr>
                          <m:t>𝑖</m:t>
                        </m:r>
                      </m:sub>
                    </m:sSub>
                    <m:d>
                      <m:dPr>
                        <m:ctrlPr>
                          <a:rPr lang="en-US" altLang="zh-CN" sz="2400" b="0" i="1" smtClean="0">
                            <a:latin typeface="Cambria Math" panose="02040503050406030204" pitchFamily="18" charset="0"/>
                            <a:ea typeface="+mj-ea"/>
                          </a:rPr>
                        </m:ctrlPr>
                      </m:dPr>
                      <m:e>
                        <m:r>
                          <a:rPr lang="en-US" altLang="zh-CN" sz="2400" b="0" i="1" smtClean="0">
                            <a:latin typeface="Cambria Math" panose="02040503050406030204" pitchFamily="18" charset="0"/>
                            <a:ea typeface="+mj-ea"/>
                          </a:rPr>
                          <m:t>𝑤</m:t>
                        </m:r>
                        <m:r>
                          <a:rPr lang="en-US" altLang="zh-CN" sz="2400" b="0" i="1" smtClean="0">
                            <a:latin typeface="Cambria Math" panose="02040503050406030204" pitchFamily="18" charset="0"/>
                            <a:ea typeface="+mj-ea"/>
                          </a:rPr>
                          <m:t>∙</m:t>
                        </m:r>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𝑥</m:t>
                            </m:r>
                          </m:e>
                          <m:sub>
                            <m:r>
                              <a:rPr lang="en-US" altLang="zh-CN" sz="2400" b="0" i="1" smtClean="0">
                                <a:latin typeface="Cambria Math" panose="02040503050406030204" pitchFamily="18" charset="0"/>
                                <a:ea typeface="+mj-ea"/>
                              </a:rPr>
                              <m:t>𝑖</m:t>
                            </m:r>
                          </m:sub>
                        </m:sSub>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𝑏</m:t>
                        </m:r>
                      </m:e>
                    </m:d>
                    <m:r>
                      <a:rPr lang="en-US" altLang="zh-CN" sz="2400" b="0" i="1" smtClean="0">
                        <a:latin typeface="Cambria Math" panose="02040503050406030204" pitchFamily="18" charset="0"/>
                        <a:ea typeface="+mj-ea"/>
                      </a:rPr>
                      <m:t>≥1−</m:t>
                    </m:r>
                  </m:oMath>
                </a14:m>
                <a:r>
                  <a:rPr lang="en-US" altLang="zh-CN" sz="2400" dirty="0">
                    <a:latin typeface="+mj-ea"/>
                    <a:ea typeface="+mj-ea"/>
                  </a:rPr>
                  <a:t> </a:t>
                </a:r>
                <a14:m>
                  <m:oMath xmlns:m="http://schemas.openxmlformats.org/officeDocument/2006/math">
                    <m:sSub>
                      <m:sSubPr>
                        <m:ctrlPr>
                          <a:rPr lang="en-US" altLang="zh-CN" sz="2400" i="1">
                            <a:latin typeface="Cambria Math" panose="02040503050406030204" pitchFamily="18" charset="0"/>
                            <a:ea typeface="+mj-ea"/>
                          </a:rPr>
                        </m:ctrlPr>
                      </m:sSubPr>
                      <m:e>
                        <m:r>
                          <a:rPr lang="zh-CN" altLang="en-US" sz="2400" i="1">
                            <a:latin typeface="Cambria Math" panose="02040503050406030204" pitchFamily="18" charset="0"/>
                            <a:ea typeface="+mj-ea"/>
                          </a:rPr>
                          <m:t>𝜉</m:t>
                        </m:r>
                      </m:e>
                      <m:sub>
                        <m:r>
                          <a:rPr lang="en-US" altLang="zh-CN" sz="2400" i="1">
                            <a:latin typeface="Cambria Math" panose="02040503050406030204" pitchFamily="18" charset="0"/>
                            <a:ea typeface="+mj-ea"/>
                          </a:rPr>
                          <m:t>𝑖</m:t>
                        </m:r>
                      </m:sub>
                    </m:sSub>
                    <m:r>
                      <a:rPr lang="en-US" altLang="zh-CN" sz="2400" b="0" i="1" smtClean="0">
                        <a:latin typeface="Cambria Math" panose="02040503050406030204" pitchFamily="18" charset="0"/>
                        <a:ea typeface="+mj-ea"/>
                      </a:rPr>
                      <m:t>,        </m:t>
                    </m:r>
                    <m:r>
                      <a:rPr lang="en-US" altLang="zh-CN" sz="2400" b="0" i="1" smtClean="0">
                        <a:latin typeface="Cambria Math" panose="02040503050406030204" pitchFamily="18" charset="0"/>
                        <a:ea typeface="+mj-ea"/>
                      </a:rPr>
                      <m:t>𝑖</m:t>
                    </m:r>
                    <m:r>
                      <a:rPr lang="en-US" altLang="zh-CN" sz="2400" b="0" i="1" smtClean="0">
                        <a:latin typeface="Cambria Math" panose="02040503050406030204" pitchFamily="18" charset="0"/>
                        <a:ea typeface="+mj-ea"/>
                      </a:rPr>
                      <m:t>=1,2,…,</m:t>
                    </m:r>
                    <m:r>
                      <a:rPr lang="en-US" altLang="zh-CN" sz="2400" b="0" i="1" smtClean="0">
                        <a:latin typeface="Cambria Math" panose="02040503050406030204" pitchFamily="18" charset="0"/>
                        <a:ea typeface="+mj-ea"/>
                      </a:rPr>
                      <m:t>𝑁</m:t>
                    </m:r>
                    <m:r>
                      <a:rPr lang="en-US" altLang="zh-CN" sz="2400" b="0" i="1" smtClean="0">
                        <a:latin typeface="Cambria Math" panose="02040503050406030204" pitchFamily="18" charset="0"/>
                        <a:ea typeface="+mj-ea"/>
                      </a:rPr>
                      <m:t>      (4.29)</m:t>
                    </m:r>
                  </m:oMath>
                </a14:m>
                <a:r>
                  <a:rPr lang="en-US" altLang="zh-CN" sz="2400" dirty="0">
                    <a:latin typeface="+mj-ea"/>
                    <a:ea typeface="+mj-ea"/>
                  </a:rPr>
                  <a:t>   </a:t>
                </a:r>
              </a:p>
              <a:p>
                <a:pPr algn="ctr">
                  <a:lnSpc>
                    <a:spcPct val="120000"/>
                  </a:lnSpc>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mj-ea"/>
                            </a:rPr>
                          </m:ctrlPr>
                        </m:sSubPr>
                        <m:e>
                          <m:r>
                            <a:rPr lang="zh-CN" altLang="en-US" sz="2400" i="1">
                              <a:latin typeface="Cambria Math" panose="02040503050406030204" pitchFamily="18" charset="0"/>
                              <a:ea typeface="+mj-ea"/>
                            </a:rPr>
                            <m:t>𝜉</m:t>
                          </m:r>
                        </m:e>
                        <m:sub>
                          <m:r>
                            <a:rPr lang="en-US" altLang="zh-CN" sz="2400" i="1">
                              <a:latin typeface="Cambria Math" panose="02040503050406030204" pitchFamily="18" charset="0"/>
                              <a:ea typeface="+mj-ea"/>
                            </a:rPr>
                            <m:t>𝑖</m:t>
                          </m:r>
                        </m:sub>
                      </m:sSub>
                      <m:r>
                        <a:rPr lang="en-US" altLang="zh-CN" sz="2400" i="1" smtClean="0">
                          <a:latin typeface="Cambria Math" panose="02040503050406030204" pitchFamily="18" charset="0"/>
                          <a:ea typeface="+mj-ea"/>
                        </a:rPr>
                        <m:t>≥</m:t>
                      </m:r>
                      <m:r>
                        <a:rPr lang="en-US" altLang="zh-CN" sz="2400" b="0" i="1" smtClean="0">
                          <a:latin typeface="Cambria Math" panose="02040503050406030204" pitchFamily="18" charset="0"/>
                          <a:ea typeface="+mj-ea"/>
                        </a:rPr>
                        <m:t>0,       </m:t>
                      </m:r>
                      <m:r>
                        <a:rPr lang="en-US" altLang="zh-CN" sz="2400" b="0" i="1" smtClean="0">
                          <a:latin typeface="Cambria Math" panose="02040503050406030204" pitchFamily="18" charset="0"/>
                          <a:ea typeface="+mj-ea"/>
                        </a:rPr>
                        <m:t>𝑖</m:t>
                      </m:r>
                      <m:r>
                        <a:rPr lang="en-US" altLang="zh-CN" sz="2400" b="0" i="1" smtClean="0">
                          <a:latin typeface="Cambria Math" panose="02040503050406030204" pitchFamily="18" charset="0"/>
                          <a:ea typeface="+mj-ea"/>
                        </a:rPr>
                        <m:t>=1,2,…,</m:t>
                      </m:r>
                      <m:r>
                        <a:rPr lang="en-US" altLang="zh-CN" sz="2400" b="0" i="1" smtClean="0">
                          <a:latin typeface="Cambria Math" panose="02040503050406030204" pitchFamily="18" charset="0"/>
                          <a:ea typeface="+mj-ea"/>
                        </a:rPr>
                        <m:t>𝑁</m:t>
                      </m:r>
                      <m:r>
                        <a:rPr lang="en-US" altLang="zh-CN" sz="2400" b="0" i="1" smtClean="0">
                          <a:latin typeface="Cambria Math" panose="02040503050406030204" pitchFamily="18" charset="0"/>
                          <a:ea typeface="+mj-ea"/>
                        </a:rPr>
                        <m:t>     (4.30)</m:t>
                      </m:r>
                    </m:oMath>
                  </m:oMathPara>
                </a14:m>
                <a:endParaRPr lang="en-US" altLang="zh-CN" sz="2400" dirty="0">
                  <a:latin typeface="+mj-ea"/>
                  <a:ea typeface="+mj-ea"/>
                </a:endParaRPr>
              </a:p>
              <a:p>
                <a:pPr marL="285750" indent="-285750" algn="just">
                  <a:lnSpc>
                    <a:spcPct val="120000"/>
                  </a:lnSpc>
                  <a:buFont typeface="Arial" panose="020B0604020202020204" pitchFamily="34" charset="0"/>
                  <a:buChar char="•"/>
                </a:pPr>
                <a:endParaRPr lang="en-US" altLang="zh-CN" sz="2400" dirty="0">
                  <a:latin typeface="+mj-ea"/>
                  <a:ea typeface="+mj-ea"/>
                </a:endParaRPr>
              </a:p>
              <a:p>
                <a:pPr marL="285750" indent="-285750" algn="just">
                  <a:lnSpc>
                    <a:spcPct val="120000"/>
                  </a:lnSpc>
                  <a:buFont typeface="Arial" panose="020B0604020202020204" pitchFamily="34" charset="0"/>
                  <a:buChar char="•"/>
                </a:pPr>
                <a:r>
                  <a:rPr lang="zh-CN" altLang="en-US" sz="2400" dirty="0">
                    <a:latin typeface="+mj-ea"/>
                    <a:ea typeface="+mj-ea"/>
                  </a:rPr>
                  <a:t>原始问题</a:t>
                </a:r>
                <a:r>
                  <a:rPr lang="en-US" altLang="zh-CN" sz="2400" dirty="0">
                    <a:latin typeface="+mj-ea"/>
                    <a:ea typeface="+mj-ea"/>
                  </a:rPr>
                  <a:t>(4.28)~(4.30)</a:t>
                </a:r>
                <a:r>
                  <a:rPr lang="zh-CN" altLang="en-US" sz="2400" dirty="0">
                    <a:latin typeface="+mj-ea"/>
                    <a:ea typeface="+mj-ea"/>
                  </a:rPr>
                  <a:t>是一个凸二次规划问题，因而关于</a:t>
                </a:r>
                <a:r>
                  <a:rPr lang="en-US" altLang="zh-CN" sz="2400" dirty="0">
                    <a:latin typeface="+mj-ea"/>
                    <a:ea typeface="+mj-ea"/>
                  </a:rPr>
                  <a:t>(</a:t>
                </a:r>
                <a:r>
                  <a:rPr lang="en-US" altLang="zh-CN" sz="2400" dirty="0" err="1">
                    <a:latin typeface="+mj-ea"/>
                    <a:ea typeface="+mj-ea"/>
                  </a:rPr>
                  <a:t>w,b</a:t>
                </a:r>
                <a:r>
                  <a:rPr lang="en-US" altLang="zh-CN" sz="2400" dirty="0">
                    <a:latin typeface="+mj-ea"/>
                    <a:ea typeface="+mj-ea"/>
                  </a:rPr>
                  <a:t>,</a:t>
                </a:r>
                <a14:m>
                  <m:oMath xmlns:m="http://schemas.openxmlformats.org/officeDocument/2006/math">
                    <m:r>
                      <a:rPr lang="zh-CN" altLang="en-US" sz="2400" i="1" smtClean="0">
                        <a:latin typeface="Cambria Math" panose="02040503050406030204" pitchFamily="18" charset="0"/>
                        <a:ea typeface="+mj-ea"/>
                      </a:rPr>
                      <m:t>𝜉</m:t>
                    </m:r>
                  </m:oMath>
                </a14:m>
                <a:r>
                  <a:rPr lang="en-US" altLang="zh-CN" sz="2400" dirty="0">
                    <a:latin typeface="+mj-ea"/>
                    <a:ea typeface="+mj-ea"/>
                  </a:rPr>
                  <a:t>)</a:t>
                </a:r>
                <a:r>
                  <a:rPr lang="zh-CN" altLang="en-US" sz="2400" dirty="0">
                    <a:latin typeface="+mj-ea"/>
                    <a:ea typeface="+mj-ea"/>
                  </a:rPr>
                  <a:t>的解是存在的。</a:t>
                </a:r>
                <a:endParaRPr lang="en-US" altLang="zh-CN" sz="2400" dirty="0">
                  <a:latin typeface="+mj-ea"/>
                  <a:ea typeface="+mj-ea"/>
                </a:endParaRPr>
              </a:p>
            </p:txBody>
          </p:sp>
        </mc:Choice>
        <mc:Fallback xmlns="">
          <p:sp>
            <p:nvSpPr>
              <p:cNvPr id="3" name="文本框 2">
                <a:extLst>
                  <a:ext uri="{FF2B5EF4-FFF2-40B4-BE49-F238E27FC236}">
                    <a16:creationId xmlns:a16="http://schemas.microsoft.com/office/drawing/2014/main" id="{EA9AEA0D-7AB2-07D2-B988-24139E3481EF}"/>
                  </a:ext>
                </a:extLst>
              </p:cNvPr>
              <p:cNvSpPr txBox="1">
                <a:spLocks noRot="1" noChangeAspect="1" noMove="1" noResize="1" noEditPoints="1" noAdjustHandles="1" noChangeArrowheads="1" noChangeShapeType="1" noTextEdit="1"/>
              </p:cNvSpPr>
              <p:nvPr/>
            </p:nvSpPr>
            <p:spPr>
              <a:xfrm>
                <a:off x="186185" y="1574157"/>
                <a:ext cx="11350074" cy="3888629"/>
              </a:xfrm>
              <a:prstGeom prst="rect">
                <a:avLst/>
              </a:prstGeom>
              <a:blipFill>
                <a:blip r:embed="rId3"/>
                <a:stretch>
                  <a:fillRect l="-752" t="-313" r="-860" b="-26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803423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603422" y="-5087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70000"/>
              </a:lnSpc>
              <a:spcAft>
                <a:spcPct val="0"/>
              </a:spcAft>
            </a:pPr>
            <a:r>
              <a:rPr lang="zh-CN" altLang="en-US" sz="3300" b="1" dirty="0"/>
              <a:t>线性支持向量机</a:t>
            </a:r>
          </a:p>
        </p:txBody>
      </p:sp>
      <p:sp>
        <p:nvSpPr>
          <p:cNvPr id="3" name="文本框 2">
            <a:extLst>
              <a:ext uri="{FF2B5EF4-FFF2-40B4-BE49-F238E27FC236}">
                <a16:creationId xmlns:a16="http://schemas.microsoft.com/office/drawing/2014/main" id="{EA9AEA0D-7AB2-07D2-B988-24139E3481EF}"/>
              </a:ext>
            </a:extLst>
          </p:cNvPr>
          <p:cNvSpPr txBox="1"/>
          <p:nvPr/>
        </p:nvSpPr>
        <p:spPr>
          <a:xfrm>
            <a:off x="393700" y="1574157"/>
            <a:ext cx="11112500" cy="445904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400" dirty="0">
                <a:latin typeface="+mj-ea"/>
                <a:ea typeface="+mj-ea"/>
              </a:rPr>
              <a:t>设上述问题的解是</a:t>
            </a:r>
            <a:r>
              <a:rPr lang="en-US" altLang="zh-CN" sz="2400" dirty="0">
                <a:latin typeface="+mj-ea"/>
                <a:ea typeface="+mj-ea"/>
              </a:rPr>
              <a:t>w*</a:t>
            </a:r>
            <a:r>
              <a:rPr lang="zh-CN" altLang="en-US" sz="2400" dirty="0">
                <a:latin typeface="+mj-ea"/>
                <a:ea typeface="+mj-ea"/>
              </a:rPr>
              <a:t>，</a:t>
            </a:r>
            <a:r>
              <a:rPr lang="en-US" altLang="zh-CN" sz="2400" dirty="0">
                <a:latin typeface="+mj-ea"/>
                <a:ea typeface="+mj-ea"/>
              </a:rPr>
              <a:t>b*</a:t>
            </a:r>
            <a:r>
              <a:rPr lang="zh-CN" altLang="en-US" sz="2400" dirty="0">
                <a:latin typeface="+mj-ea"/>
                <a:ea typeface="+mj-ea"/>
              </a:rPr>
              <a:t>，于是可以得到分离超平面</a:t>
            </a:r>
            <a:r>
              <a:rPr lang="en-US" altLang="zh-CN" sz="2400" dirty="0">
                <a:latin typeface="+mj-ea"/>
                <a:ea typeface="+mj-ea"/>
              </a:rPr>
              <a:t>w*· x </a:t>
            </a:r>
            <a:r>
              <a:rPr lang="zh-CN" altLang="en-US" sz="2400" dirty="0">
                <a:latin typeface="+mj-ea"/>
                <a:ea typeface="+mj-ea"/>
              </a:rPr>
              <a:t>＋</a:t>
            </a:r>
            <a:r>
              <a:rPr lang="en-US" altLang="zh-CN" sz="2400" dirty="0">
                <a:latin typeface="+mj-ea"/>
                <a:ea typeface="+mj-ea"/>
              </a:rPr>
              <a:t>b*= 0</a:t>
            </a:r>
            <a:r>
              <a:rPr lang="zh-CN" altLang="en-US" sz="2400" dirty="0">
                <a:latin typeface="+mj-ea"/>
                <a:ea typeface="+mj-ea"/>
              </a:rPr>
              <a:t>及分类决策函数</a:t>
            </a:r>
            <a:r>
              <a:rPr lang="en-US" altLang="zh-CN" sz="2400" dirty="0">
                <a:latin typeface="+mj-ea"/>
                <a:ea typeface="+mj-ea"/>
              </a:rPr>
              <a:t>f(x) = sign(w*· x </a:t>
            </a:r>
            <a:r>
              <a:rPr lang="zh-CN" altLang="en-US" sz="2400" dirty="0">
                <a:latin typeface="+mj-ea"/>
                <a:ea typeface="+mj-ea"/>
              </a:rPr>
              <a:t>＋</a:t>
            </a:r>
            <a:r>
              <a:rPr lang="en-US" altLang="zh-CN" sz="2400" dirty="0">
                <a:latin typeface="+mj-ea"/>
                <a:ea typeface="+mj-ea"/>
              </a:rPr>
              <a:t>b*)</a:t>
            </a:r>
            <a:r>
              <a:rPr lang="zh-CN" altLang="en-US" sz="2400" dirty="0">
                <a:latin typeface="+mj-ea"/>
                <a:ea typeface="+mj-ea"/>
              </a:rPr>
              <a:t>。称这样的模型为训练样本线性不可分时的线性支持向量机，简称为线性支持向量机。</a:t>
            </a:r>
            <a:endParaRPr lang="en-US" altLang="zh-CN" sz="2400" dirty="0">
              <a:latin typeface="+mj-ea"/>
              <a:ea typeface="+mj-ea"/>
            </a:endParaRPr>
          </a:p>
          <a:p>
            <a:pPr marL="285750" indent="-285750">
              <a:lnSpc>
                <a:spcPct val="150000"/>
              </a:lnSpc>
              <a:buFont typeface="Arial" panose="020B0604020202020204" pitchFamily="34" charset="0"/>
              <a:buChar char="•"/>
            </a:pPr>
            <a:endParaRPr lang="en-US" altLang="zh-CN" sz="2400" dirty="0">
              <a:latin typeface="+mj-ea"/>
              <a:ea typeface="+mj-ea"/>
            </a:endParaRPr>
          </a:p>
          <a:p>
            <a:pPr marL="285750" indent="-285750">
              <a:lnSpc>
                <a:spcPct val="150000"/>
              </a:lnSpc>
              <a:buFont typeface="Arial" panose="020B0604020202020204" pitchFamily="34" charset="0"/>
              <a:buChar char="•"/>
            </a:pPr>
            <a:r>
              <a:rPr lang="zh-CN" altLang="en-US" sz="2400" dirty="0">
                <a:latin typeface="+mj-ea"/>
                <a:ea typeface="+mj-ea"/>
              </a:rPr>
              <a:t>显然，线性支持向量机包含线性可分支持向量机。</a:t>
            </a:r>
            <a:endParaRPr lang="en-US" altLang="zh-CN" sz="2400" dirty="0">
              <a:latin typeface="+mj-ea"/>
              <a:ea typeface="+mj-ea"/>
            </a:endParaRPr>
          </a:p>
          <a:p>
            <a:pPr marL="285750" indent="-285750">
              <a:lnSpc>
                <a:spcPct val="150000"/>
              </a:lnSpc>
              <a:buFont typeface="Arial" panose="020B0604020202020204" pitchFamily="34" charset="0"/>
              <a:buChar char="•"/>
            </a:pPr>
            <a:endParaRPr lang="en-US" altLang="zh-CN" sz="2400" dirty="0">
              <a:latin typeface="+mj-ea"/>
              <a:ea typeface="+mj-ea"/>
            </a:endParaRPr>
          </a:p>
          <a:p>
            <a:pPr marL="285750" indent="-285750">
              <a:lnSpc>
                <a:spcPct val="150000"/>
              </a:lnSpc>
              <a:buFont typeface="Arial" panose="020B0604020202020204" pitchFamily="34" charset="0"/>
              <a:buChar char="•"/>
            </a:pPr>
            <a:r>
              <a:rPr lang="zh-CN" altLang="en-US" sz="2400" dirty="0">
                <a:latin typeface="+mj-ea"/>
                <a:ea typeface="+mj-ea"/>
              </a:rPr>
              <a:t>由于现实中训练数据集往往是线性不可分的，线性支持向量机具有更广的适用性。</a:t>
            </a:r>
          </a:p>
        </p:txBody>
      </p:sp>
    </p:spTree>
    <p:extLst>
      <p:ext uri="{BB962C8B-B14F-4D97-AF65-F5344CB8AC3E}">
        <p14:creationId xmlns:p14="http://schemas.microsoft.com/office/powerpoint/2010/main" val="6393362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3900" y="222250"/>
            <a:ext cx="11093450" cy="677863"/>
          </a:xfrm>
        </p:spPr>
        <p:txBody>
          <a:bodyPr/>
          <a:lstStyle/>
          <a:p>
            <a:pPr algn="l"/>
            <a:r>
              <a:rPr lang="zh-CN" altLang="en-US" dirty="0">
                <a:solidFill>
                  <a:schemeClr val="tx1"/>
                </a:solidFill>
              </a:rPr>
              <a:t>线性支持向量机</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23900" y="1371600"/>
                <a:ext cx="11093450" cy="5410200"/>
              </a:xfrm>
            </p:spPr>
            <p:txBody>
              <a:bodyPr>
                <a:normAutofit/>
              </a:bodyPr>
              <a:lstStyle/>
              <a:p>
                <a:pPr marL="0" indent="0">
                  <a:lnSpc>
                    <a:spcPct val="150000"/>
                  </a:lnSpc>
                  <a:spcBef>
                    <a:spcPts val="1200"/>
                  </a:spcBef>
                  <a:buNone/>
                </a:pPr>
                <a:r>
                  <a:rPr lang="zh-CN" altLang="en-US" sz="2800" b="1" dirty="0"/>
                  <a:t>定义（</a:t>
                </a:r>
                <a:r>
                  <a:rPr lang="zh-CN" altLang="en-US" sz="2800" b="1" dirty="0">
                    <a:solidFill>
                      <a:srgbClr val="FF0000"/>
                    </a:solidFill>
                  </a:rPr>
                  <a:t>线性支持向量机</a:t>
                </a:r>
                <a:r>
                  <a:rPr lang="zh-CN" altLang="en-US" sz="2800" b="1" dirty="0"/>
                  <a:t>）  </a:t>
                </a:r>
                <a:r>
                  <a:rPr lang="zh-CN" altLang="en-US" sz="2400" dirty="0"/>
                  <a:t>对于给定的线性不可分的训练数据集，通过求解凸二次规划问题，即软间隔最大化问题， 得到的</a:t>
                </a:r>
                <a:r>
                  <a:rPr lang="zh-CN" altLang="en-US" sz="2400" dirty="0">
                    <a:solidFill>
                      <a:srgbClr val="FF0000"/>
                    </a:solidFill>
                  </a:rPr>
                  <a:t>分离超平面</a:t>
                </a:r>
                <a:r>
                  <a:rPr lang="zh-CN" altLang="en-US" sz="2400" dirty="0"/>
                  <a:t>为</a:t>
                </a:r>
                <a:endParaRPr lang="en-US" altLang="zh-CN" sz="2400" dirty="0"/>
              </a:p>
              <a:p>
                <a:pPr marL="0" indent="0">
                  <a:lnSpc>
                    <a:spcPct val="150000"/>
                  </a:lnSpc>
                  <a:spcBef>
                    <a:spcPts val="1200"/>
                  </a:spcBef>
                  <a:buNone/>
                </a:pPr>
                <a14:m>
                  <m:oMathPara xmlns:m="http://schemas.openxmlformats.org/officeDocument/2006/math">
                    <m:oMathParaPr>
                      <m:jc m:val="centerGroup"/>
                    </m:oMathParaPr>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𝑤</m:t>
                          </m:r>
                        </m:e>
                        <m:sup>
                          <m:r>
                            <a:rPr lang="en-US" altLang="zh-CN" sz="2400" i="1">
                              <a:latin typeface="Cambria Math" panose="02040503050406030204" pitchFamily="18" charset="0"/>
                            </a:rPr>
                            <m:t>∗</m:t>
                          </m:r>
                        </m:sup>
                      </m:sSup>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𝑥</m:t>
                      </m:r>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𝑏</m:t>
                          </m:r>
                        </m:e>
                        <m:sup>
                          <m:r>
                            <a:rPr lang="en-US" altLang="zh-CN" sz="2400" i="1">
                              <a:latin typeface="Cambria Math" panose="02040503050406030204" pitchFamily="18" charset="0"/>
                            </a:rPr>
                            <m:t>∗</m:t>
                          </m:r>
                        </m:sup>
                      </m:sSup>
                      <m:r>
                        <a:rPr lang="en-US" altLang="zh-CN" sz="2400" i="1">
                          <a:latin typeface="Cambria Math" panose="02040503050406030204" pitchFamily="18" charset="0"/>
                          <a:ea typeface="Cambria Math" panose="02040503050406030204" pitchFamily="18" charset="0"/>
                        </a:rPr>
                        <m:t>=0                                  </m:t>
                      </m:r>
                    </m:oMath>
                  </m:oMathPara>
                </a14:m>
                <a:endParaRPr lang="en-US" altLang="zh-CN" sz="2400" b="1" dirty="0"/>
              </a:p>
              <a:p>
                <a:pPr marL="0" indent="0">
                  <a:lnSpc>
                    <a:spcPct val="150000"/>
                  </a:lnSpc>
                  <a:spcBef>
                    <a:spcPts val="1200"/>
                  </a:spcBef>
                  <a:buNone/>
                </a:pPr>
                <a:r>
                  <a:rPr lang="zh-CN" altLang="en-US" sz="2400" dirty="0"/>
                  <a:t>以及相应的</a:t>
                </a:r>
                <a:r>
                  <a:rPr lang="zh-CN" altLang="en-US" sz="2400" dirty="0">
                    <a:solidFill>
                      <a:srgbClr val="FF0000"/>
                    </a:solidFill>
                  </a:rPr>
                  <a:t>分类决策函数</a:t>
                </a:r>
                <a:endParaRPr lang="en-US" altLang="zh-CN" sz="2400" dirty="0">
                  <a:solidFill>
                    <a:srgbClr val="FF0000"/>
                  </a:solidFill>
                </a:endParaRPr>
              </a:p>
              <a:p>
                <a:pPr marL="0" indent="0">
                  <a:lnSpc>
                    <a:spcPct val="150000"/>
                  </a:lnSpc>
                  <a:spcBef>
                    <a:spcPts val="1200"/>
                  </a:spcBef>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𝑓</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rPr>
                        <m:t>=</m:t>
                      </m:r>
                      <m:r>
                        <a:rPr lang="en-US" altLang="zh-CN" sz="2400" i="1">
                          <a:latin typeface="Cambria Math" panose="02040503050406030204" pitchFamily="18" charset="0"/>
                        </a:rPr>
                        <m:t>𝑠𝑖𝑔𝑛</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𝑤</m:t>
                              </m:r>
                            </m:e>
                            <m:sup>
                              <m:r>
                                <a:rPr lang="en-US" altLang="zh-CN" sz="2400" i="1">
                                  <a:latin typeface="Cambria Math" panose="02040503050406030204" pitchFamily="18" charset="0"/>
                                </a:rPr>
                                <m:t>∗</m:t>
                              </m:r>
                            </m:sup>
                          </m:sSup>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𝑥</m:t>
                          </m:r>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𝑏</m:t>
                              </m:r>
                            </m:e>
                            <m:sup>
                              <m:r>
                                <a:rPr lang="en-US" altLang="zh-CN" sz="2400" i="1">
                                  <a:latin typeface="Cambria Math" panose="02040503050406030204" pitchFamily="18" charset="0"/>
                                </a:rPr>
                                <m:t>∗</m:t>
                              </m:r>
                            </m:sup>
                          </m:sSup>
                        </m:e>
                      </m:d>
                      <m:r>
                        <a:rPr lang="en-US" altLang="zh-CN" sz="2400" i="1">
                          <a:latin typeface="Cambria Math" panose="02040503050406030204" pitchFamily="18" charset="0"/>
                        </a:rPr>
                        <m:t>                      </m:t>
                      </m:r>
                    </m:oMath>
                  </m:oMathPara>
                </a14:m>
                <a:endParaRPr lang="en-US" altLang="zh-CN" sz="2400" dirty="0"/>
              </a:p>
              <a:p>
                <a:pPr marL="0" indent="0">
                  <a:lnSpc>
                    <a:spcPct val="150000"/>
                  </a:lnSpc>
                  <a:spcBef>
                    <a:spcPts val="1200"/>
                  </a:spcBef>
                  <a:buNone/>
                </a:pPr>
                <a:r>
                  <a:rPr lang="zh-CN" altLang="en-US" sz="2400" dirty="0"/>
                  <a:t>称为</a:t>
                </a:r>
                <a:r>
                  <a:rPr lang="zh-CN" altLang="en-US" sz="2400" dirty="0">
                    <a:solidFill>
                      <a:srgbClr val="FF0000"/>
                    </a:solidFill>
                  </a:rPr>
                  <a:t>线性支持向量机</a:t>
                </a:r>
                <a:r>
                  <a:rPr lang="zh-CN" altLang="en-US" sz="2400" dirty="0"/>
                  <a:t>。</a:t>
                </a: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23900" y="1371600"/>
                <a:ext cx="11093450" cy="5410200"/>
              </a:xfrm>
              <a:blipFill>
                <a:blip r:embed="rId2"/>
                <a:stretch>
                  <a:fillRect l="-1154" r="-110"/>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63</a:t>
            </a:fld>
            <a:endParaRPr lang="en-US" sz="1200">
              <a:solidFill>
                <a:prstClr val="black">
                  <a:tint val="75000"/>
                </a:prstClr>
              </a:solidFill>
              <a:latin typeface="Calibri" panose="020F0502020204030204"/>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603422" y="-5087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70000"/>
              </a:lnSpc>
              <a:spcAft>
                <a:spcPct val="0"/>
              </a:spcAft>
            </a:pPr>
            <a:r>
              <a:rPr lang="zh-CN" altLang="en-US" sz="3300" b="1" dirty="0"/>
              <a:t>学习的对偶算法</a:t>
            </a:r>
          </a:p>
        </p:txBody>
      </p:sp>
      <p:sp>
        <p:nvSpPr>
          <p:cNvPr id="3" name="文本框 2">
            <a:extLst>
              <a:ext uri="{FF2B5EF4-FFF2-40B4-BE49-F238E27FC236}">
                <a16:creationId xmlns:a16="http://schemas.microsoft.com/office/drawing/2014/main" id="{50411889-F4E6-041A-1FC1-1BD3C98C47C7}"/>
              </a:ext>
            </a:extLst>
          </p:cNvPr>
          <p:cNvSpPr txBox="1"/>
          <p:nvPr/>
        </p:nvSpPr>
        <p:spPr>
          <a:xfrm>
            <a:off x="603422" y="1367612"/>
            <a:ext cx="1620957" cy="523220"/>
          </a:xfrm>
          <a:prstGeom prst="rect">
            <a:avLst/>
          </a:prstGeom>
          <a:noFill/>
        </p:spPr>
        <p:txBody>
          <a:bodyPr wrap="none" rtlCol="0">
            <a:spAutoFit/>
          </a:bodyPr>
          <a:lstStyle/>
          <a:p>
            <a:r>
              <a:rPr lang="zh-CN" altLang="en-US" sz="2800" dirty="0">
                <a:latin typeface="+mj-ea"/>
                <a:ea typeface="+mj-ea"/>
              </a:rPr>
              <a:t>原始问题</a:t>
            </a:r>
          </a:p>
        </p:txBody>
      </p:sp>
      <p:sp>
        <p:nvSpPr>
          <p:cNvPr id="7" name="文本框 6">
            <a:extLst>
              <a:ext uri="{FF2B5EF4-FFF2-40B4-BE49-F238E27FC236}">
                <a16:creationId xmlns:a16="http://schemas.microsoft.com/office/drawing/2014/main" id="{163FA86E-CA1B-CEC4-0364-E39C150178F9}"/>
              </a:ext>
            </a:extLst>
          </p:cNvPr>
          <p:cNvSpPr txBox="1"/>
          <p:nvPr/>
        </p:nvSpPr>
        <p:spPr>
          <a:xfrm>
            <a:off x="579901" y="3971447"/>
            <a:ext cx="1620957" cy="523220"/>
          </a:xfrm>
          <a:prstGeom prst="rect">
            <a:avLst/>
          </a:prstGeom>
          <a:noFill/>
        </p:spPr>
        <p:txBody>
          <a:bodyPr wrap="none" rtlCol="0">
            <a:spAutoFit/>
          </a:bodyPr>
          <a:lstStyle>
            <a:defPPr>
              <a:defRPr lang="zh-CN"/>
            </a:defPPr>
            <a:lvl1pPr>
              <a:defRPr sz="2800">
                <a:latin typeface="+mj-ea"/>
                <a:ea typeface="+mj-ea"/>
              </a:defRPr>
            </a:lvl1pPr>
          </a:lstStyle>
          <a:p>
            <a:r>
              <a:rPr lang="zh-CN" altLang="en-US" dirty="0"/>
              <a:t>对偶问题</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8C22D289-6E1D-182A-3256-4B02AA48A14D}"/>
                  </a:ext>
                </a:extLst>
              </p:cNvPr>
              <p:cNvSpPr txBox="1"/>
              <p:nvPr/>
            </p:nvSpPr>
            <p:spPr>
              <a:xfrm>
                <a:off x="2814760" y="3971447"/>
                <a:ext cx="7459540" cy="2299347"/>
              </a:xfrm>
              <a:prstGeom prst="rect">
                <a:avLst/>
              </a:prstGeom>
              <a:noFill/>
            </p:spPr>
            <p:txBody>
              <a:bodyPr wrap="square" rtlCol="0">
                <a:spAutoFit/>
              </a:bodyPr>
              <a:lstStyle/>
              <a:p>
                <a:pPr>
                  <a:lnSpc>
                    <a:spcPct val="120000"/>
                  </a:lnSpc>
                </a:pPr>
                <a14:m>
                  <m:oMathPara xmlns:m="http://schemas.openxmlformats.org/officeDocument/2006/math">
                    <m:oMathParaPr>
                      <m:jc m:val="centerGroup"/>
                    </m:oMathParaPr>
                    <m:oMath xmlns:m="http://schemas.openxmlformats.org/officeDocument/2006/math">
                      <m:func>
                        <m:funcPr>
                          <m:ctrlPr>
                            <a:rPr lang="en-US" altLang="zh-CN" sz="2400" i="1" smtClean="0">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min</m:t>
                              </m:r>
                            </m:e>
                            <m:lim>
                              <m:r>
                                <a:rPr lang="zh-CN" altLang="en-US" sz="2400" i="1">
                                  <a:latin typeface="Cambria Math" panose="02040503050406030204" pitchFamily="18" charset="0"/>
                                </a:rPr>
                                <m:t>𝛼</m:t>
                              </m:r>
                            </m:lim>
                          </m:limLow>
                        </m:fName>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2</m:t>
                              </m:r>
                            </m:den>
                          </m:f>
                        </m:e>
                      </m:func>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𝑗</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e>
                          </m:nary>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𝑗</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𝑗</m:t>
                              </m:r>
                            </m:sub>
                          </m:sSub>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𝑗</m:t>
                                  </m:r>
                                </m:sub>
                              </m:sSub>
                            </m:e>
                          </m:d>
                          <m:r>
                            <a:rPr lang="en-US" altLang="zh-CN" sz="2400" i="1">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r>
                                    <a:rPr lang="en-US" altLang="zh-CN" sz="2400" b="0" i="1" smtClean="0">
                                      <a:latin typeface="Cambria Math" panose="02040503050406030204" pitchFamily="18" charset="0"/>
                                    </a:rPr>
                                    <m:t>    </m:t>
                                  </m:r>
                                </m:sub>
                              </m:sSub>
                            </m:e>
                          </m:nary>
                          <m:r>
                            <a:rPr lang="en-US" altLang="zh-CN" sz="2400" b="0" i="1" smtClean="0">
                              <a:latin typeface="Cambria Math" panose="02040503050406030204" pitchFamily="18" charset="0"/>
                            </a:rPr>
                            <m:t>   (4.33)</m:t>
                          </m:r>
                        </m:e>
                      </m:nary>
                    </m:oMath>
                  </m:oMathPara>
                </a14:m>
                <a:endParaRPr lang="en-US" altLang="zh-CN" sz="2400" dirty="0"/>
              </a:p>
              <a:p>
                <a:pPr>
                  <a:lnSpc>
                    <a:spcPct val="120000"/>
                  </a:lnSpc>
                </a:pPr>
                <a14:m>
                  <m:oMath xmlns:m="http://schemas.openxmlformats.org/officeDocument/2006/math">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            </m:t>
                    </m:r>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𝑁</m:t>
                        </m:r>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e>
                    </m:nary>
                    <m:r>
                      <a:rPr lang="en-US" altLang="zh-CN" sz="2400" b="0" i="1" smtClean="0">
                        <a:latin typeface="Cambria Math" panose="02040503050406030204" pitchFamily="18" charset="0"/>
                      </a:rPr>
                      <m:t>=0,        (4.34)</m:t>
                    </m:r>
                  </m:oMath>
                </a14:m>
                <a:r>
                  <a:rPr lang="en-US" altLang="zh-CN" sz="2400" dirty="0"/>
                  <a:t> </a:t>
                </a:r>
              </a:p>
              <a:p>
                <a:pPr>
                  <a:lnSpc>
                    <a:spcPct val="120000"/>
                  </a:lnSpc>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0</m:t>
                          </m:r>
                          <m:r>
                            <a:rPr lang="en-US" altLang="zh-CN" sz="2400" i="1">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r>
                        <a:rPr lang="en-US" altLang="zh-CN"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𝐶</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𝑖</m:t>
                      </m:r>
                      <m:r>
                        <a:rPr lang="en-US" altLang="zh-CN" sz="2400" b="0" i="1" smtClean="0">
                          <a:latin typeface="Cambria Math" panose="02040503050406030204" pitchFamily="18" charset="0"/>
                          <a:ea typeface="Cambria Math" panose="02040503050406030204" pitchFamily="18" charset="0"/>
                        </a:rPr>
                        <m:t>=1,2,…,</m:t>
                      </m:r>
                      <m:r>
                        <a:rPr lang="en-US" altLang="zh-CN" sz="2400" b="0" i="1" smtClean="0">
                          <a:latin typeface="Cambria Math" panose="02040503050406030204" pitchFamily="18" charset="0"/>
                          <a:ea typeface="Cambria Math" panose="02040503050406030204" pitchFamily="18" charset="0"/>
                        </a:rPr>
                        <m:t>𝑁</m:t>
                      </m:r>
                      <m:r>
                        <a:rPr lang="en-US" altLang="zh-CN" sz="2400" b="0" i="1" smtClean="0">
                          <a:latin typeface="Cambria Math" panose="02040503050406030204" pitchFamily="18" charset="0"/>
                          <a:ea typeface="Cambria Math" panose="02040503050406030204" pitchFamily="18" charset="0"/>
                        </a:rPr>
                        <m:t>     (4.35)</m:t>
                      </m:r>
                    </m:oMath>
                  </m:oMathPara>
                </a14:m>
                <a:endParaRPr lang="zh-CN" altLang="en-US" sz="2400" dirty="0"/>
              </a:p>
            </p:txBody>
          </p:sp>
        </mc:Choice>
        <mc:Fallback xmlns="">
          <p:sp>
            <p:nvSpPr>
              <p:cNvPr id="2" name="文本框 1">
                <a:extLst>
                  <a:ext uri="{FF2B5EF4-FFF2-40B4-BE49-F238E27FC236}">
                    <a16:creationId xmlns:a16="http://schemas.microsoft.com/office/drawing/2014/main" id="{8C22D289-6E1D-182A-3256-4B02AA48A14D}"/>
                  </a:ext>
                </a:extLst>
              </p:cNvPr>
              <p:cNvSpPr txBox="1">
                <a:spLocks noRot="1" noChangeAspect="1" noMove="1" noResize="1" noEditPoints="1" noAdjustHandles="1" noChangeArrowheads="1" noChangeShapeType="1" noTextEdit="1"/>
              </p:cNvSpPr>
              <p:nvPr/>
            </p:nvSpPr>
            <p:spPr>
              <a:xfrm>
                <a:off x="2814760" y="3971447"/>
                <a:ext cx="7459540" cy="229934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FF5B5A2-353A-02A8-BFBD-9B168D412C78}"/>
                  </a:ext>
                </a:extLst>
              </p:cNvPr>
              <p:cNvSpPr txBox="1"/>
              <p:nvPr/>
            </p:nvSpPr>
            <p:spPr>
              <a:xfrm>
                <a:off x="1940987" y="1800661"/>
                <a:ext cx="7342713" cy="1644809"/>
              </a:xfrm>
              <a:prstGeom prst="rect">
                <a:avLst/>
              </a:prstGeom>
              <a:noFill/>
            </p:spPr>
            <p:txBody>
              <a:bodyPr wrap="square" rtlCol="0">
                <a:spAutoFit/>
              </a:bodyPr>
              <a:lstStyle/>
              <a:p>
                <a:pPr algn="ctr">
                  <a:lnSpc>
                    <a:spcPct val="120000"/>
                  </a:lnSpc>
                </a:pPr>
                <a14:m>
                  <m:oMath xmlns:m="http://schemas.openxmlformats.org/officeDocument/2006/math">
                    <m:func>
                      <m:funcPr>
                        <m:ctrlPr>
                          <a:rPr lang="en-US" altLang="zh-CN" sz="2400" i="1" smtClean="0">
                            <a:latin typeface="Cambria Math" panose="02040503050406030204" pitchFamily="18" charset="0"/>
                          </a:rPr>
                        </m:ctrlPr>
                      </m:funcPr>
                      <m:fName>
                        <m:limLow>
                          <m:limLowPr>
                            <m:ctrlPr>
                              <a:rPr lang="en-US" altLang="zh-CN" sz="2400" i="1" smtClean="0">
                                <a:latin typeface="Cambria Math" panose="02040503050406030204" pitchFamily="18" charset="0"/>
                              </a:rPr>
                            </m:ctrlPr>
                          </m:limLowPr>
                          <m:e>
                            <m:r>
                              <m:rPr>
                                <m:sty m:val="p"/>
                              </m:rPr>
                              <a:rPr lang="en-US" altLang="zh-CN" sz="2400" i="0" smtClean="0">
                                <a:latin typeface="Cambria Math" panose="02040503050406030204" pitchFamily="18" charset="0"/>
                              </a:rPr>
                              <m:t>min</m:t>
                            </m:r>
                          </m:e>
                          <m:lim>
                            <m:r>
                              <a:rPr lang="zh-CN" altLang="en-US" sz="2400" i="1" smtClean="0">
                                <a:latin typeface="Cambria Math" panose="02040503050406030204" pitchFamily="18" charset="0"/>
                              </a:rPr>
                              <m:t>𝛼</m:t>
                            </m:r>
                          </m:lim>
                        </m:limLow>
                      </m:fName>
                      <m:e>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e>
                    </m:func>
                    <m:sSup>
                      <m:sSupPr>
                        <m:ctrlPr>
                          <a:rPr lang="en-US" altLang="zh-CN" sz="2400" i="1" smtClean="0">
                            <a:latin typeface="Cambria Math" panose="02040503050406030204" pitchFamily="18" charset="0"/>
                          </a:rPr>
                        </m:ctrlPr>
                      </m:sSupPr>
                      <m:e>
                        <m:d>
                          <m:dPr>
                            <m:begChr m:val="‖"/>
                            <m:endChr m:val="‖"/>
                            <m:ctrlPr>
                              <a:rPr lang="en-US" altLang="zh-CN" sz="2400" i="1" smtClean="0">
                                <a:latin typeface="Cambria Math" panose="02040503050406030204" pitchFamily="18" charset="0"/>
                              </a:rPr>
                            </m:ctrlPr>
                          </m:dPr>
                          <m:e>
                            <m:r>
                              <a:rPr lang="en-US" altLang="zh-CN" sz="2400" b="0" i="1" smtClean="0">
                                <a:latin typeface="Cambria Math" panose="02040503050406030204" pitchFamily="18" charset="0"/>
                              </a:rPr>
                              <m:t>𝑤</m:t>
                            </m:r>
                          </m:e>
                        </m:d>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𝐶</m:t>
                    </m:r>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𝑁</m:t>
                        </m:r>
                      </m:sup>
                      <m:e>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𝜉</m:t>
                            </m:r>
                          </m:e>
                          <m:sub>
                            <m:r>
                              <a:rPr lang="en-US" altLang="zh-CN" sz="2400" b="0" i="1" smtClean="0">
                                <a:latin typeface="Cambria Math" panose="02040503050406030204" pitchFamily="18" charset="0"/>
                              </a:rPr>
                              <m:t>𝑖</m:t>
                            </m:r>
                          </m:sub>
                        </m:sSub>
                      </m:e>
                    </m:nary>
                    <m:r>
                      <a:rPr lang="en-US" altLang="zh-CN" sz="2400" b="0" i="1" smtClean="0">
                        <a:latin typeface="Cambria Math" panose="02040503050406030204" pitchFamily="18" charset="0"/>
                      </a:rPr>
                      <m:t>     </m:t>
                    </m:r>
                  </m:oMath>
                </a14:m>
                <a:r>
                  <a:rPr lang="en-US" altLang="zh-CN" sz="2400" b="0" dirty="0"/>
                  <a:t> </a:t>
                </a:r>
              </a:p>
              <a:p>
                <a:pPr algn="ctr">
                  <a:lnSpc>
                    <a:spcPct val="120000"/>
                  </a:lnSpc>
                </a:pPr>
                <a14:m>
                  <m:oMath xmlns:m="http://schemas.openxmlformats.org/officeDocument/2006/math">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𝑤</m:t>
                        </m:r>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𝑥</m:t>
                            </m:r>
                          </m:e>
                          <m:sub>
                            <m:r>
                              <a:rPr lang="en-US" altLang="zh-CN" sz="2400" b="0" i="1" smtClean="0">
                                <a:latin typeface="Cambria Math" panose="02040503050406030204" pitchFamily="18" charset="0"/>
                                <a:ea typeface="Cambria Math" panose="02040503050406030204" pitchFamily="18" charset="0"/>
                              </a:rPr>
                              <m:t>𝑖</m:t>
                            </m:r>
                          </m:sub>
                        </m:sSub>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𝑏</m:t>
                        </m:r>
                      </m:e>
                    </m:d>
                    <m:r>
                      <a:rPr lang="en-US" altLang="zh-CN" sz="2400" b="0" i="1" smtClean="0">
                        <a:latin typeface="Cambria Math" panose="02040503050406030204" pitchFamily="18" charset="0"/>
                        <a:ea typeface="Cambria Math" panose="02040503050406030204" pitchFamily="18" charset="0"/>
                      </a:rPr>
                      <m:t>≥1−</m:t>
                    </m:r>
                  </m:oMath>
                </a14:m>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𝜉</m:t>
                        </m:r>
                      </m:e>
                      <m:sub>
                        <m:r>
                          <a:rPr lang="en-US" altLang="zh-CN" sz="2400" i="1">
                            <a:latin typeface="Cambria Math" panose="02040503050406030204" pitchFamily="18" charset="0"/>
                          </a:rPr>
                          <m:t>𝑖</m:t>
                        </m:r>
                      </m:sub>
                    </m:sSub>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=1,2,…,</m:t>
                    </m:r>
                    <m:r>
                      <a:rPr lang="en-US" altLang="zh-CN" sz="2400" b="0" i="1" smtClean="0">
                        <a:latin typeface="Cambria Math" panose="02040503050406030204" pitchFamily="18" charset="0"/>
                      </a:rPr>
                      <m:t>𝑁</m:t>
                    </m:r>
                    <m:r>
                      <a:rPr lang="en-US" altLang="zh-CN" sz="2400" b="0" i="1" smtClean="0">
                        <a:latin typeface="Cambria Math" panose="02040503050406030204" pitchFamily="18" charset="0"/>
                      </a:rPr>
                      <m:t>  </m:t>
                    </m:r>
                  </m:oMath>
                </a14:m>
                <a:r>
                  <a:rPr lang="en-US" altLang="zh-CN" sz="2400" dirty="0"/>
                  <a:t>   </a:t>
                </a:r>
              </a:p>
              <a:p>
                <a:pPr algn="ctr">
                  <a:lnSpc>
                    <a:spcPct val="120000"/>
                  </a:lnSpc>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zh-CN" altLang="en-US" sz="2400" i="1">
                              <a:latin typeface="Cambria Math" panose="02040503050406030204" pitchFamily="18" charset="0"/>
                            </a:rPr>
                            <m:t>𝜉</m:t>
                          </m:r>
                        </m:e>
                        <m:sub>
                          <m:r>
                            <a:rPr lang="en-US" altLang="zh-CN" sz="2400" i="1">
                              <a:latin typeface="Cambria Math" panose="02040503050406030204" pitchFamily="18" charset="0"/>
                            </a:rPr>
                            <m:t>𝑖</m:t>
                          </m:r>
                        </m:sub>
                      </m:sSub>
                      <m:r>
                        <a:rPr lang="en-US" altLang="zh-CN"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0,       </m:t>
                      </m:r>
                      <m:r>
                        <a:rPr lang="en-US" altLang="zh-CN" sz="2400" b="0" i="1" smtClean="0">
                          <a:latin typeface="Cambria Math" panose="02040503050406030204" pitchFamily="18" charset="0"/>
                          <a:ea typeface="Cambria Math" panose="02040503050406030204" pitchFamily="18" charset="0"/>
                        </a:rPr>
                        <m:t>𝑖</m:t>
                      </m:r>
                      <m:r>
                        <a:rPr lang="en-US" altLang="zh-CN" sz="2400" b="0" i="1" smtClean="0">
                          <a:latin typeface="Cambria Math" panose="02040503050406030204" pitchFamily="18" charset="0"/>
                          <a:ea typeface="Cambria Math" panose="02040503050406030204" pitchFamily="18" charset="0"/>
                        </a:rPr>
                        <m:t>=1,2,…,</m:t>
                      </m:r>
                      <m:r>
                        <a:rPr lang="en-US" altLang="zh-CN" sz="2400" b="0" i="1" smtClean="0">
                          <a:latin typeface="Cambria Math" panose="02040503050406030204" pitchFamily="18" charset="0"/>
                          <a:ea typeface="Cambria Math" panose="02040503050406030204" pitchFamily="18" charset="0"/>
                        </a:rPr>
                        <m:t>𝑁</m:t>
                      </m:r>
                      <m:r>
                        <a:rPr lang="en-US" altLang="zh-CN" sz="2400" b="0" i="1" smtClean="0">
                          <a:latin typeface="Cambria Math" panose="02040503050406030204" pitchFamily="18" charset="0"/>
                          <a:ea typeface="Cambria Math" panose="02040503050406030204" pitchFamily="18" charset="0"/>
                        </a:rPr>
                        <m:t> </m:t>
                      </m:r>
                    </m:oMath>
                  </m:oMathPara>
                </a14:m>
                <a:endParaRPr lang="en-US" altLang="zh-CN" sz="2400" dirty="0"/>
              </a:p>
            </p:txBody>
          </p:sp>
        </mc:Choice>
        <mc:Fallback xmlns="">
          <p:sp>
            <p:nvSpPr>
              <p:cNvPr id="4" name="文本框 3">
                <a:extLst>
                  <a:ext uri="{FF2B5EF4-FFF2-40B4-BE49-F238E27FC236}">
                    <a16:creationId xmlns:a16="http://schemas.microsoft.com/office/drawing/2014/main" id="{8FF5B5A2-353A-02A8-BFBD-9B168D412C78}"/>
                  </a:ext>
                </a:extLst>
              </p:cNvPr>
              <p:cNvSpPr txBox="1">
                <a:spLocks noRot="1" noChangeAspect="1" noMove="1" noResize="1" noEditPoints="1" noAdjustHandles="1" noChangeArrowheads="1" noChangeShapeType="1" noTextEdit="1"/>
              </p:cNvSpPr>
              <p:nvPr/>
            </p:nvSpPr>
            <p:spPr>
              <a:xfrm>
                <a:off x="1940987" y="1800661"/>
                <a:ext cx="7342713" cy="1644809"/>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630196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603422" y="-5087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70000"/>
              </a:lnSpc>
              <a:spcAft>
                <a:spcPct val="0"/>
              </a:spcAft>
            </a:pPr>
            <a:r>
              <a:rPr lang="zh-CN" altLang="en-US" sz="3300" b="1" dirty="0"/>
              <a:t>学习的对偶算法</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8097FBE-ABED-3EA2-3A37-7793854B6612}"/>
                  </a:ext>
                </a:extLst>
              </p:cNvPr>
              <p:cNvSpPr txBox="1"/>
              <p:nvPr/>
            </p:nvSpPr>
            <p:spPr>
              <a:xfrm>
                <a:off x="365429" y="1274684"/>
                <a:ext cx="12054582" cy="1697068"/>
              </a:xfrm>
              <a:prstGeom prst="rect">
                <a:avLst/>
              </a:prstGeom>
              <a:noFill/>
            </p:spPr>
            <p:txBody>
              <a:bodyPr wrap="none" rtlCol="0">
                <a:spAutoFit/>
              </a:bodyPr>
              <a:lstStyle/>
              <a:p>
                <a:pPr marL="342900" indent="-342900">
                  <a:lnSpc>
                    <a:spcPct val="130000"/>
                  </a:lnSpc>
                  <a:buFont typeface="Arial" panose="020B0604020202020204" pitchFamily="34" charset="0"/>
                  <a:buChar char="•"/>
                </a:pPr>
                <a:r>
                  <a:rPr lang="zh-CN" altLang="en-US" sz="2400" dirty="0">
                    <a:latin typeface="+mj-ea"/>
                    <a:ea typeface="+mj-ea"/>
                  </a:rPr>
                  <a:t>原始问题的拉格朗日函数</a:t>
                </a:r>
                <a:endParaRPr lang="en-US" altLang="zh-CN" sz="2400" dirty="0">
                  <a:latin typeface="+mj-ea"/>
                  <a:ea typeface="+mj-ea"/>
                </a:endParaRPr>
              </a:p>
              <a:p>
                <a:pPr>
                  <a:lnSpc>
                    <a:spcPct val="130000"/>
                  </a:lnSpc>
                </a:pPr>
                <a:r>
                  <a:rPr lang="en-US" altLang="zh-CN" sz="2400" b="0" dirty="0">
                    <a:ea typeface="+mj-ea"/>
                  </a:rPr>
                  <a:t> </a:t>
                </a:r>
                <a14:m>
                  <m:oMath xmlns:m="http://schemas.openxmlformats.org/officeDocument/2006/math">
                    <m:r>
                      <a:rPr lang="en-US" altLang="zh-CN" sz="2400" b="0" i="1" smtClean="0">
                        <a:latin typeface="Cambria Math" panose="02040503050406030204" pitchFamily="18" charset="0"/>
                        <a:ea typeface="+mj-ea"/>
                      </a:rPr>
                      <m:t>𝐿</m:t>
                    </m:r>
                    <m:d>
                      <m:dPr>
                        <m:ctrlPr>
                          <a:rPr lang="en-US" altLang="zh-CN" sz="2400" b="0" i="1" smtClean="0">
                            <a:latin typeface="Cambria Math" panose="02040503050406030204" pitchFamily="18" charset="0"/>
                            <a:ea typeface="+mj-ea"/>
                          </a:rPr>
                        </m:ctrlPr>
                      </m:dPr>
                      <m:e>
                        <m:r>
                          <a:rPr lang="en-US" altLang="zh-CN" sz="2400" b="0" i="1" smtClean="0">
                            <a:latin typeface="Cambria Math" panose="02040503050406030204" pitchFamily="18" charset="0"/>
                            <a:ea typeface="+mj-ea"/>
                          </a:rPr>
                          <m:t>𝑤</m:t>
                        </m:r>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𝑏</m:t>
                        </m:r>
                        <m:r>
                          <a:rPr lang="en-US" altLang="zh-CN" sz="2400" b="0" i="1" smtClean="0">
                            <a:latin typeface="Cambria Math" panose="02040503050406030204" pitchFamily="18" charset="0"/>
                            <a:ea typeface="+mj-ea"/>
                          </a:rPr>
                          <m:t>,</m:t>
                        </m:r>
                        <m:r>
                          <a:rPr lang="zh-CN" altLang="en-US" sz="2400" b="0" i="1" smtClean="0">
                            <a:latin typeface="Cambria Math" panose="02040503050406030204" pitchFamily="18" charset="0"/>
                            <a:ea typeface="+mj-ea"/>
                          </a:rPr>
                          <m:t>𝜉</m:t>
                        </m:r>
                        <m:r>
                          <a:rPr lang="en-US" altLang="zh-CN" sz="2400" b="0" i="1" smtClean="0">
                            <a:latin typeface="Cambria Math" panose="02040503050406030204" pitchFamily="18" charset="0"/>
                            <a:ea typeface="+mj-ea"/>
                          </a:rPr>
                          <m:t>,</m:t>
                        </m:r>
                        <m:r>
                          <a:rPr lang="zh-CN" altLang="en-US" sz="2400" b="0" i="1" smtClean="0">
                            <a:latin typeface="Cambria Math" panose="02040503050406030204" pitchFamily="18" charset="0"/>
                            <a:ea typeface="+mj-ea"/>
                          </a:rPr>
                          <m:t>𝛼</m:t>
                        </m:r>
                        <m:r>
                          <a:rPr lang="en-US" altLang="zh-CN" sz="2400" b="0" i="1" smtClean="0">
                            <a:latin typeface="Cambria Math" panose="02040503050406030204" pitchFamily="18" charset="0"/>
                            <a:ea typeface="+mj-ea"/>
                          </a:rPr>
                          <m:t>,</m:t>
                        </m:r>
                        <m:r>
                          <a:rPr lang="zh-CN" altLang="en-US" sz="2400" b="0" i="1" smtClean="0">
                            <a:latin typeface="Cambria Math" panose="02040503050406030204" pitchFamily="18" charset="0"/>
                            <a:ea typeface="+mj-ea"/>
                          </a:rPr>
                          <m:t>𝜇</m:t>
                        </m:r>
                      </m:e>
                    </m:d>
                    <m:r>
                      <a:rPr lang="en-US" altLang="zh-CN" sz="2400" b="0" i="1" smtClean="0">
                        <a:latin typeface="Cambria Math" panose="02040503050406030204" pitchFamily="18" charset="0"/>
                        <a:ea typeface="+mj-ea"/>
                      </a:rPr>
                      <m:t>=</m:t>
                    </m:r>
                    <m:f>
                      <m:fPr>
                        <m:ctrlPr>
                          <a:rPr lang="en-US" altLang="zh-CN" sz="2400" b="0" i="1" smtClean="0">
                            <a:latin typeface="Cambria Math" panose="02040503050406030204" pitchFamily="18" charset="0"/>
                            <a:ea typeface="+mj-ea"/>
                          </a:rPr>
                        </m:ctrlPr>
                      </m:fPr>
                      <m:num>
                        <m:r>
                          <a:rPr lang="en-US" altLang="zh-CN" sz="2400" b="0" i="1" smtClean="0">
                            <a:latin typeface="Cambria Math" panose="02040503050406030204" pitchFamily="18" charset="0"/>
                            <a:ea typeface="+mj-ea"/>
                          </a:rPr>
                          <m:t>1</m:t>
                        </m:r>
                      </m:num>
                      <m:den>
                        <m:r>
                          <a:rPr lang="en-US" altLang="zh-CN" sz="2400" b="0" i="1" smtClean="0">
                            <a:latin typeface="Cambria Math" panose="02040503050406030204" pitchFamily="18" charset="0"/>
                            <a:ea typeface="+mj-ea"/>
                          </a:rPr>
                          <m:t>2</m:t>
                        </m:r>
                      </m:den>
                    </m:f>
                  </m:oMath>
                </a14:m>
                <a:r>
                  <a:rPr lang="en-US" altLang="zh-CN" sz="2400" dirty="0">
                    <a:latin typeface="+mj-ea"/>
                    <a:ea typeface="+mj-ea"/>
                  </a:rPr>
                  <a:t> </a:t>
                </a:r>
                <a14:m>
                  <m:oMath xmlns:m="http://schemas.openxmlformats.org/officeDocument/2006/math">
                    <m:sSup>
                      <m:sSupPr>
                        <m:ctrlPr>
                          <a:rPr lang="en-US" altLang="zh-CN" sz="2400" i="1">
                            <a:latin typeface="Cambria Math" panose="02040503050406030204" pitchFamily="18" charset="0"/>
                            <a:ea typeface="+mj-ea"/>
                          </a:rPr>
                        </m:ctrlPr>
                      </m:sSupPr>
                      <m:e>
                        <m:d>
                          <m:dPr>
                            <m:begChr m:val="‖"/>
                            <m:endChr m:val="‖"/>
                            <m:ctrlPr>
                              <a:rPr lang="en-US" altLang="zh-CN" sz="2400" i="1">
                                <a:latin typeface="Cambria Math" panose="02040503050406030204" pitchFamily="18" charset="0"/>
                                <a:ea typeface="+mj-ea"/>
                              </a:rPr>
                            </m:ctrlPr>
                          </m:dPr>
                          <m:e>
                            <m:r>
                              <a:rPr lang="en-US" altLang="zh-CN" sz="2400" i="1">
                                <a:latin typeface="Cambria Math" panose="02040503050406030204" pitchFamily="18" charset="0"/>
                                <a:ea typeface="+mj-ea"/>
                              </a:rPr>
                              <m:t>𝑤</m:t>
                            </m:r>
                          </m:e>
                        </m:d>
                      </m:e>
                      <m:sup>
                        <m:r>
                          <a:rPr lang="en-US" altLang="zh-CN" sz="2400" i="1">
                            <a:latin typeface="Cambria Math" panose="02040503050406030204" pitchFamily="18" charset="0"/>
                            <a:ea typeface="+mj-ea"/>
                          </a:rPr>
                          <m:t>2</m:t>
                        </m:r>
                      </m:sup>
                    </m:sSup>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𝐶</m:t>
                    </m:r>
                    <m:nary>
                      <m:naryPr>
                        <m:chr m:val="∑"/>
                        <m:ctrlPr>
                          <a:rPr lang="en-US" altLang="zh-CN" sz="2400" i="1">
                            <a:latin typeface="Cambria Math" panose="02040503050406030204" pitchFamily="18" charset="0"/>
                            <a:ea typeface="+mj-ea"/>
                          </a:rPr>
                        </m:ctrlPr>
                      </m:naryPr>
                      <m:sub>
                        <m:r>
                          <m:rPr>
                            <m:brk m:alnAt="23"/>
                          </m:rPr>
                          <a:rPr lang="en-US" altLang="zh-CN" sz="2400" i="1">
                            <a:latin typeface="Cambria Math" panose="02040503050406030204" pitchFamily="18" charset="0"/>
                            <a:ea typeface="+mj-ea"/>
                          </a:rPr>
                          <m:t>𝑖</m:t>
                        </m:r>
                        <m:r>
                          <a:rPr lang="en-US" altLang="zh-CN" sz="2400" i="1">
                            <a:latin typeface="Cambria Math" panose="02040503050406030204" pitchFamily="18" charset="0"/>
                            <a:ea typeface="+mj-ea"/>
                          </a:rPr>
                          <m:t>=1</m:t>
                        </m:r>
                      </m:sub>
                      <m:sup>
                        <m:r>
                          <a:rPr lang="en-US" altLang="zh-CN" sz="2400" i="1">
                            <a:latin typeface="Cambria Math" panose="02040503050406030204" pitchFamily="18" charset="0"/>
                            <a:ea typeface="+mj-ea"/>
                          </a:rPr>
                          <m:t>𝑁</m:t>
                        </m:r>
                      </m:sup>
                      <m:e>
                        <m:sSub>
                          <m:sSubPr>
                            <m:ctrlPr>
                              <a:rPr lang="en-US" altLang="zh-CN" sz="2400" i="1">
                                <a:latin typeface="Cambria Math" panose="02040503050406030204" pitchFamily="18" charset="0"/>
                                <a:ea typeface="+mj-ea"/>
                              </a:rPr>
                            </m:ctrlPr>
                          </m:sSubPr>
                          <m:e>
                            <m:r>
                              <a:rPr lang="zh-CN" altLang="en-US" sz="2400" i="1">
                                <a:latin typeface="Cambria Math" panose="02040503050406030204" pitchFamily="18" charset="0"/>
                                <a:ea typeface="+mj-ea"/>
                              </a:rPr>
                              <m:t>𝜉</m:t>
                            </m:r>
                          </m:e>
                          <m:sub>
                            <m:r>
                              <a:rPr lang="en-US" altLang="zh-CN" sz="2400" i="1">
                                <a:latin typeface="Cambria Math" panose="02040503050406030204" pitchFamily="18" charset="0"/>
                                <a:ea typeface="+mj-ea"/>
                              </a:rPr>
                              <m:t>𝑖</m:t>
                            </m:r>
                          </m:sub>
                        </m:sSub>
                        <m:r>
                          <a:rPr lang="en-US" altLang="zh-CN" sz="2400" b="0" i="1" smtClean="0">
                            <a:latin typeface="Cambria Math" panose="02040503050406030204" pitchFamily="18" charset="0"/>
                            <a:ea typeface="+mj-ea"/>
                          </a:rPr>
                          <m:t>−</m:t>
                        </m:r>
                        <m:nary>
                          <m:naryPr>
                            <m:chr m:val="∑"/>
                            <m:ctrlPr>
                              <a:rPr lang="en-US" altLang="zh-CN" sz="2400" i="1">
                                <a:latin typeface="Cambria Math" panose="02040503050406030204" pitchFamily="18" charset="0"/>
                                <a:ea typeface="+mj-ea"/>
                              </a:rPr>
                            </m:ctrlPr>
                          </m:naryPr>
                          <m:sub>
                            <m:r>
                              <a:rPr lang="en-US" altLang="zh-CN" sz="2400" b="0" i="1" smtClean="0">
                                <a:latin typeface="Cambria Math" panose="02040503050406030204" pitchFamily="18" charset="0"/>
                                <a:ea typeface="+mj-ea"/>
                              </a:rPr>
                              <m:t>𝑖</m:t>
                            </m:r>
                            <m:r>
                              <a:rPr lang="en-US" altLang="zh-CN" sz="2400" i="1">
                                <a:latin typeface="Cambria Math" panose="02040503050406030204" pitchFamily="18" charset="0"/>
                                <a:ea typeface="+mj-ea"/>
                              </a:rPr>
                              <m:t>=1</m:t>
                            </m:r>
                          </m:sub>
                          <m:sup>
                            <m:r>
                              <a:rPr lang="en-US" altLang="zh-CN" sz="2400" i="1">
                                <a:latin typeface="Cambria Math" panose="02040503050406030204" pitchFamily="18" charset="0"/>
                                <a:ea typeface="+mj-ea"/>
                              </a:rPr>
                              <m:t>𝑁</m:t>
                            </m:r>
                          </m:sup>
                          <m:e>
                            <m:sSub>
                              <m:sSubPr>
                                <m:ctrlPr>
                                  <a:rPr lang="en-US" altLang="zh-CN" sz="2400" i="1">
                                    <a:latin typeface="Cambria Math" panose="02040503050406030204" pitchFamily="18" charset="0"/>
                                    <a:ea typeface="+mj-ea"/>
                                  </a:rPr>
                                </m:ctrlPr>
                              </m:sSubPr>
                              <m:e>
                                <m:r>
                                  <a:rPr lang="zh-CN" altLang="en-US" sz="2400" i="1">
                                    <a:latin typeface="Cambria Math" panose="02040503050406030204" pitchFamily="18" charset="0"/>
                                    <a:ea typeface="+mj-ea"/>
                                  </a:rPr>
                                  <m:t>𝛼</m:t>
                                </m:r>
                              </m:e>
                              <m:sub>
                                <m:r>
                                  <a:rPr lang="en-US" altLang="zh-CN" sz="2400" i="1">
                                    <a:latin typeface="Cambria Math" panose="02040503050406030204" pitchFamily="18" charset="0"/>
                                    <a:ea typeface="+mj-ea"/>
                                  </a:rPr>
                                  <m:t>𝑖</m:t>
                                </m:r>
                              </m:sub>
                            </m:sSub>
                            <m:r>
                              <a:rPr lang="en-US" altLang="zh-CN" sz="2400" b="0" i="1" smtClean="0">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𝑦</m:t>
                                </m:r>
                              </m:e>
                              <m:sub>
                                <m:r>
                                  <a:rPr lang="en-US" altLang="zh-CN" sz="2400" i="1">
                                    <a:latin typeface="Cambria Math" panose="02040503050406030204" pitchFamily="18" charset="0"/>
                                    <a:ea typeface="+mj-ea"/>
                                  </a:rPr>
                                  <m:t>𝑖</m:t>
                                </m:r>
                              </m:sub>
                            </m:sSub>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𝑤</m:t>
                            </m:r>
                            <m:r>
                              <a:rPr lang="en-US" altLang="zh-CN" sz="2400" b="0" i="1" smtClean="0">
                                <a:latin typeface="Cambria Math" panose="02040503050406030204" pitchFamily="18" charset="0"/>
                                <a:ea typeface="+mj-ea"/>
                              </a:rPr>
                              <m:t>∙</m:t>
                            </m:r>
                          </m:e>
                        </m:nary>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𝑥</m:t>
                            </m:r>
                          </m:e>
                          <m:sub>
                            <m:r>
                              <a:rPr lang="en-US" altLang="zh-CN" sz="2400" i="1">
                                <a:latin typeface="Cambria Math" panose="02040503050406030204" pitchFamily="18" charset="0"/>
                                <a:ea typeface="+mj-ea"/>
                              </a:rPr>
                              <m:t>𝑖</m:t>
                            </m:r>
                          </m:sub>
                        </m:sSub>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𝑏</m:t>
                        </m:r>
                        <m:r>
                          <a:rPr lang="en-US" altLang="zh-CN" sz="2400" b="0" i="1" smtClean="0">
                            <a:latin typeface="Cambria Math" panose="02040503050406030204" pitchFamily="18" charset="0"/>
                            <a:ea typeface="+mj-ea"/>
                          </a:rPr>
                          <m:t>)−1+</m:t>
                        </m:r>
                      </m:e>
                    </m:nary>
                    <m:sSub>
                      <m:sSubPr>
                        <m:ctrlPr>
                          <a:rPr lang="en-US" altLang="zh-CN" sz="2400" i="1">
                            <a:latin typeface="Cambria Math" panose="02040503050406030204" pitchFamily="18" charset="0"/>
                            <a:ea typeface="+mj-ea"/>
                          </a:rPr>
                        </m:ctrlPr>
                      </m:sSubPr>
                      <m:e>
                        <m:r>
                          <a:rPr lang="zh-CN" altLang="en-US" sz="2400" i="1">
                            <a:latin typeface="Cambria Math" panose="02040503050406030204" pitchFamily="18" charset="0"/>
                            <a:ea typeface="+mj-ea"/>
                          </a:rPr>
                          <m:t>𝜉</m:t>
                        </m:r>
                      </m:e>
                      <m:sub>
                        <m:r>
                          <a:rPr lang="en-US" altLang="zh-CN" sz="2400" i="1">
                            <a:latin typeface="Cambria Math" panose="02040503050406030204" pitchFamily="18" charset="0"/>
                            <a:ea typeface="+mj-ea"/>
                          </a:rPr>
                          <m:t>𝑖</m:t>
                        </m:r>
                      </m:sub>
                    </m:sSub>
                    <m:r>
                      <a:rPr lang="en-US" altLang="zh-CN" sz="2400" b="0" i="1" smtClean="0">
                        <a:latin typeface="Cambria Math" panose="02040503050406030204" pitchFamily="18" charset="0"/>
                        <a:ea typeface="+mj-ea"/>
                      </a:rPr>
                      <m:t>)−</m:t>
                    </m:r>
                    <m:nary>
                      <m:naryPr>
                        <m:chr m:val="∑"/>
                        <m:ctrlPr>
                          <a:rPr lang="en-US" altLang="zh-CN" sz="2400" i="1">
                            <a:latin typeface="Cambria Math" panose="02040503050406030204" pitchFamily="18" charset="0"/>
                            <a:ea typeface="+mj-ea"/>
                          </a:rPr>
                        </m:ctrlPr>
                      </m:naryPr>
                      <m:sub>
                        <m:r>
                          <m:rPr>
                            <m:brk m:alnAt="23"/>
                          </m:rPr>
                          <a:rPr lang="en-US" altLang="zh-CN" sz="2400" i="1">
                            <a:latin typeface="Cambria Math" panose="02040503050406030204" pitchFamily="18" charset="0"/>
                            <a:ea typeface="+mj-ea"/>
                          </a:rPr>
                          <m:t>𝑖</m:t>
                        </m:r>
                        <m:r>
                          <a:rPr lang="en-US" altLang="zh-CN" sz="2400" i="1">
                            <a:latin typeface="Cambria Math" panose="02040503050406030204" pitchFamily="18" charset="0"/>
                            <a:ea typeface="+mj-ea"/>
                          </a:rPr>
                          <m:t>=1</m:t>
                        </m:r>
                      </m:sub>
                      <m:sup>
                        <m:r>
                          <a:rPr lang="en-US" altLang="zh-CN" sz="2400" i="1">
                            <a:latin typeface="Cambria Math" panose="02040503050406030204" pitchFamily="18" charset="0"/>
                            <a:ea typeface="+mj-ea"/>
                          </a:rPr>
                          <m:t>𝑁</m:t>
                        </m:r>
                      </m:sup>
                      <m:e>
                        <m:sSub>
                          <m:sSubPr>
                            <m:ctrlPr>
                              <a:rPr lang="en-US" altLang="zh-CN" sz="2400" i="1">
                                <a:latin typeface="Cambria Math" panose="02040503050406030204" pitchFamily="18" charset="0"/>
                                <a:ea typeface="+mj-ea"/>
                              </a:rPr>
                            </m:ctrlPr>
                          </m:sSubPr>
                          <m:e>
                            <m:r>
                              <a:rPr lang="zh-CN" altLang="en-US" sz="2400" i="1" smtClean="0">
                                <a:latin typeface="Cambria Math" panose="02040503050406030204" pitchFamily="18" charset="0"/>
                                <a:ea typeface="+mj-ea"/>
                              </a:rPr>
                              <m:t>𝜇</m:t>
                            </m:r>
                          </m:e>
                          <m:sub>
                            <m:r>
                              <a:rPr lang="en-US" altLang="zh-CN" sz="2400" i="1">
                                <a:latin typeface="Cambria Math" panose="02040503050406030204" pitchFamily="18" charset="0"/>
                                <a:ea typeface="+mj-ea"/>
                              </a:rPr>
                              <m:t>𝑖</m:t>
                            </m:r>
                          </m:sub>
                        </m:sSub>
                        <m:sSub>
                          <m:sSubPr>
                            <m:ctrlPr>
                              <a:rPr lang="en-US" altLang="zh-CN" sz="2400" i="1">
                                <a:latin typeface="Cambria Math" panose="02040503050406030204" pitchFamily="18" charset="0"/>
                                <a:ea typeface="+mj-ea"/>
                              </a:rPr>
                            </m:ctrlPr>
                          </m:sSubPr>
                          <m:e>
                            <m:r>
                              <a:rPr lang="zh-CN" altLang="en-US" sz="2400" i="1">
                                <a:latin typeface="Cambria Math" panose="02040503050406030204" pitchFamily="18" charset="0"/>
                                <a:ea typeface="+mj-ea"/>
                              </a:rPr>
                              <m:t>𝜉</m:t>
                            </m:r>
                          </m:e>
                          <m:sub>
                            <m:r>
                              <a:rPr lang="en-US" altLang="zh-CN" sz="2400" i="1">
                                <a:latin typeface="Cambria Math" panose="02040503050406030204" pitchFamily="18" charset="0"/>
                                <a:ea typeface="+mj-ea"/>
                              </a:rPr>
                              <m:t>𝑖</m:t>
                            </m:r>
                          </m:sub>
                        </m:sSub>
                      </m:e>
                    </m:nary>
                    <m:r>
                      <a:rPr lang="en-US" altLang="zh-CN" sz="2400" b="0" i="1" smtClean="0">
                        <a:latin typeface="Cambria Math" panose="02040503050406030204" pitchFamily="18" charset="0"/>
                        <a:ea typeface="+mj-ea"/>
                      </a:rPr>
                      <m:t> (4.36)</m:t>
                    </m:r>
                  </m:oMath>
                </a14:m>
                <a:endParaRPr lang="en-US" altLang="zh-CN" sz="2400" dirty="0">
                  <a:latin typeface="+mj-ea"/>
                  <a:ea typeface="+mj-ea"/>
                </a:endParaRPr>
              </a:p>
              <a:p>
                <a:pPr>
                  <a:lnSpc>
                    <a:spcPct val="130000"/>
                  </a:lnSpc>
                </a:pPr>
                <a:r>
                  <a:rPr lang="zh-CN" altLang="en-US" sz="2400" dirty="0">
                    <a:latin typeface="+mj-ea"/>
                    <a:ea typeface="+mj-ea"/>
                  </a:rPr>
                  <a:t>   其中，</a:t>
                </a:r>
                <a:r>
                  <a:rPr lang="en-US" altLang="zh-CN" sz="2400" dirty="0">
                    <a:latin typeface="+mj-ea"/>
                    <a:ea typeface="+mj-ea"/>
                  </a:rPr>
                  <a:t> </a:t>
                </a:r>
                <a14:m>
                  <m:oMath xmlns:m="http://schemas.openxmlformats.org/officeDocument/2006/math">
                    <m:sSub>
                      <m:sSubPr>
                        <m:ctrlPr>
                          <a:rPr lang="en-US" altLang="zh-CN" sz="2400" i="1">
                            <a:latin typeface="Cambria Math" panose="02040503050406030204" pitchFamily="18" charset="0"/>
                            <a:ea typeface="+mj-ea"/>
                          </a:rPr>
                        </m:ctrlPr>
                      </m:sSubPr>
                      <m:e>
                        <m:r>
                          <a:rPr lang="zh-CN" altLang="en-US" sz="2400" i="1">
                            <a:latin typeface="Cambria Math" panose="02040503050406030204" pitchFamily="18" charset="0"/>
                            <a:ea typeface="+mj-ea"/>
                          </a:rPr>
                          <m:t>𝛼</m:t>
                        </m:r>
                      </m:e>
                      <m:sub>
                        <m:r>
                          <a:rPr lang="en-US" altLang="zh-CN" sz="2400" i="1">
                            <a:latin typeface="Cambria Math" panose="02040503050406030204" pitchFamily="18" charset="0"/>
                            <a:ea typeface="+mj-ea"/>
                          </a:rPr>
                          <m:t>𝑖</m:t>
                        </m:r>
                      </m:sub>
                    </m:sSub>
                    <m:r>
                      <a:rPr lang="en-US" altLang="zh-CN" sz="2400" i="1" smtClean="0">
                        <a:latin typeface="Cambria Math" panose="02040503050406030204" pitchFamily="18" charset="0"/>
                        <a:ea typeface="+mj-ea"/>
                      </a:rPr>
                      <m:t>≥</m:t>
                    </m:r>
                    <m:r>
                      <a:rPr lang="en-US" altLang="zh-CN" sz="2400" b="0" i="1" smtClean="0">
                        <a:latin typeface="Cambria Math" panose="02040503050406030204" pitchFamily="18" charset="0"/>
                        <a:ea typeface="+mj-ea"/>
                      </a:rPr>
                      <m:t>0,</m:t>
                    </m:r>
                    <m:sSub>
                      <m:sSubPr>
                        <m:ctrlPr>
                          <a:rPr lang="en-US" altLang="zh-CN" sz="2400" i="1">
                            <a:latin typeface="Cambria Math" panose="02040503050406030204" pitchFamily="18" charset="0"/>
                            <a:ea typeface="+mj-ea"/>
                          </a:rPr>
                        </m:ctrlPr>
                      </m:sSubPr>
                      <m:e>
                        <m:r>
                          <a:rPr lang="zh-CN" altLang="en-US" sz="2400" i="1" smtClean="0">
                            <a:latin typeface="Cambria Math" panose="02040503050406030204" pitchFamily="18" charset="0"/>
                            <a:ea typeface="+mj-ea"/>
                          </a:rPr>
                          <m:t>𝜇</m:t>
                        </m:r>
                      </m:e>
                      <m:sub>
                        <m:r>
                          <a:rPr lang="en-US" altLang="zh-CN" sz="2400" i="1">
                            <a:latin typeface="Cambria Math" panose="02040503050406030204" pitchFamily="18" charset="0"/>
                            <a:ea typeface="+mj-ea"/>
                          </a:rPr>
                          <m:t>𝑖</m:t>
                        </m:r>
                      </m:sub>
                    </m:sSub>
                    <m:r>
                      <a:rPr lang="en-US" altLang="zh-CN" sz="2400" i="1" smtClean="0">
                        <a:latin typeface="Cambria Math" panose="02040503050406030204" pitchFamily="18" charset="0"/>
                        <a:ea typeface="+mj-ea"/>
                      </a:rPr>
                      <m:t>≥</m:t>
                    </m:r>
                    <m:r>
                      <a:rPr lang="en-US" altLang="zh-CN" sz="2400" b="0" i="1" smtClean="0">
                        <a:latin typeface="Cambria Math" panose="02040503050406030204" pitchFamily="18" charset="0"/>
                        <a:ea typeface="+mj-ea"/>
                      </a:rPr>
                      <m:t>0</m:t>
                    </m:r>
                    <m:r>
                      <a:rPr lang="zh-CN" altLang="en-US" sz="2400" i="1">
                        <a:latin typeface="Cambria Math" panose="02040503050406030204" pitchFamily="18" charset="0"/>
                        <a:ea typeface="+mj-ea"/>
                      </a:rPr>
                      <m:t>。</m:t>
                    </m:r>
                  </m:oMath>
                </a14:m>
                <a:endParaRPr lang="zh-CN" altLang="en-US" sz="2400" dirty="0">
                  <a:latin typeface="+mj-ea"/>
                  <a:ea typeface="+mj-ea"/>
                </a:endParaRPr>
              </a:p>
            </p:txBody>
          </p:sp>
        </mc:Choice>
        <mc:Fallback xmlns="">
          <p:sp>
            <p:nvSpPr>
              <p:cNvPr id="11" name="文本框 10">
                <a:extLst>
                  <a:ext uri="{FF2B5EF4-FFF2-40B4-BE49-F238E27FC236}">
                    <a16:creationId xmlns:a16="http://schemas.microsoft.com/office/drawing/2014/main" id="{68097FBE-ABED-3EA2-3A37-7793854B6612}"/>
                  </a:ext>
                </a:extLst>
              </p:cNvPr>
              <p:cNvSpPr txBox="1">
                <a:spLocks noRot="1" noChangeAspect="1" noMove="1" noResize="1" noEditPoints="1" noAdjustHandles="1" noChangeArrowheads="1" noChangeShapeType="1" noTextEdit="1"/>
              </p:cNvSpPr>
              <p:nvPr/>
            </p:nvSpPr>
            <p:spPr>
              <a:xfrm>
                <a:off x="365429" y="1274684"/>
                <a:ext cx="12054582" cy="1697068"/>
              </a:xfrm>
              <a:prstGeom prst="rect">
                <a:avLst/>
              </a:prstGeom>
              <a:blipFill>
                <a:blip r:embed="rId3"/>
                <a:stretch>
                  <a:fillRect l="-708" b="-68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DA1B54D0-1962-F07D-DB60-092C7FA5B74E}"/>
                  </a:ext>
                </a:extLst>
              </p:cNvPr>
              <p:cNvSpPr txBox="1"/>
              <p:nvPr/>
            </p:nvSpPr>
            <p:spPr>
              <a:xfrm>
                <a:off x="365429" y="3016395"/>
                <a:ext cx="10645471" cy="2566921"/>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400" dirty="0">
                    <a:latin typeface="+mj-ea"/>
                    <a:ea typeface="+mj-ea"/>
                  </a:rPr>
                  <a:t>对偶问题是拉格朗日函数的极大极小问题。</a:t>
                </a:r>
                <a:endParaRPr lang="en-US" altLang="zh-CN" sz="2400" dirty="0">
                  <a:latin typeface="+mj-ea"/>
                  <a:ea typeface="+mj-ea"/>
                </a:endParaRPr>
              </a:p>
              <a:p>
                <a:pPr>
                  <a:lnSpc>
                    <a:spcPct val="130000"/>
                  </a:lnSpc>
                </a:pPr>
                <a:r>
                  <a:rPr lang="en-US" altLang="zh-CN" sz="2400" dirty="0">
                    <a:latin typeface="+mj-ea"/>
                    <a:ea typeface="+mj-ea"/>
                  </a:rPr>
                  <a:t>    </a:t>
                </a:r>
                <a:r>
                  <a:rPr lang="zh-CN" altLang="en-US" sz="2400" dirty="0">
                    <a:latin typeface="+mj-ea"/>
                    <a:ea typeface="+mj-ea"/>
                  </a:rPr>
                  <a:t>首先求</a:t>
                </a:r>
                <a14:m>
                  <m:oMath xmlns:m="http://schemas.openxmlformats.org/officeDocument/2006/math">
                    <m:r>
                      <a:rPr lang="en-US" altLang="zh-CN" sz="2400" b="0" i="1" smtClean="0">
                        <a:latin typeface="Cambria Math" panose="02040503050406030204" pitchFamily="18" charset="0"/>
                        <a:ea typeface="+mj-ea"/>
                      </a:rPr>
                      <m:t>𝐿</m:t>
                    </m:r>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𝑤</m:t>
                    </m:r>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𝑏</m:t>
                    </m:r>
                    <m:r>
                      <a:rPr lang="en-US" altLang="zh-CN" sz="2400" b="0" i="1" smtClean="0">
                        <a:latin typeface="Cambria Math" panose="02040503050406030204" pitchFamily="18" charset="0"/>
                        <a:ea typeface="+mj-ea"/>
                      </a:rPr>
                      <m:t>,</m:t>
                    </m:r>
                    <m:r>
                      <a:rPr lang="zh-CN" altLang="en-US" sz="2400" b="0" i="1" smtClean="0">
                        <a:latin typeface="Cambria Math" panose="02040503050406030204" pitchFamily="18" charset="0"/>
                        <a:ea typeface="+mj-ea"/>
                      </a:rPr>
                      <m:t>𝜉</m:t>
                    </m:r>
                    <m:r>
                      <a:rPr lang="en-US" altLang="zh-CN" sz="2400" b="0" i="1" smtClean="0">
                        <a:latin typeface="Cambria Math" panose="02040503050406030204" pitchFamily="18" charset="0"/>
                        <a:ea typeface="+mj-ea"/>
                      </a:rPr>
                      <m:t>,</m:t>
                    </m:r>
                    <m:r>
                      <a:rPr lang="zh-CN" altLang="en-US" sz="2400" b="0" i="1" smtClean="0">
                        <a:latin typeface="Cambria Math" panose="02040503050406030204" pitchFamily="18" charset="0"/>
                        <a:ea typeface="+mj-ea"/>
                      </a:rPr>
                      <m:t>𝛼</m:t>
                    </m:r>
                    <m:r>
                      <a:rPr lang="en-US" altLang="zh-CN" sz="2400" b="0" i="1" smtClean="0">
                        <a:latin typeface="Cambria Math" panose="02040503050406030204" pitchFamily="18" charset="0"/>
                        <a:ea typeface="+mj-ea"/>
                      </a:rPr>
                      <m:t>,</m:t>
                    </m:r>
                    <m:r>
                      <a:rPr lang="zh-CN" altLang="en-US" sz="2400" b="0" i="1" smtClean="0">
                        <a:latin typeface="Cambria Math" panose="02040503050406030204" pitchFamily="18" charset="0"/>
                        <a:ea typeface="+mj-ea"/>
                      </a:rPr>
                      <m:t>𝜇</m:t>
                    </m:r>
                    <m:r>
                      <a:rPr lang="en-US" altLang="zh-CN" sz="2400" b="0" i="1" smtClean="0">
                        <a:latin typeface="Cambria Math" panose="02040503050406030204" pitchFamily="18" charset="0"/>
                        <a:ea typeface="+mj-ea"/>
                      </a:rPr>
                      <m:t>)</m:t>
                    </m:r>
                  </m:oMath>
                </a14:m>
                <a:r>
                  <a:rPr lang="zh-CN" altLang="en-US" sz="2400" dirty="0">
                    <a:latin typeface="+mj-ea"/>
                    <a:ea typeface="+mj-ea"/>
                  </a:rPr>
                  <a:t>对</a:t>
                </a:r>
                <a14:m>
                  <m:oMath xmlns:m="http://schemas.openxmlformats.org/officeDocument/2006/math">
                    <m:r>
                      <a:rPr lang="en-US" altLang="zh-CN" sz="2400" i="1">
                        <a:latin typeface="Cambria Math" panose="02040503050406030204" pitchFamily="18" charset="0"/>
                        <a:ea typeface="+mj-ea"/>
                      </a:rPr>
                      <m:t>𝑤</m:t>
                    </m:r>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𝑏</m:t>
                    </m:r>
                    <m:r>
                      <a:rPr lang="en-US" altLang="zh-CN" sz="2400" i="1">
                        <a:latin typeface="Cambria Math" panose="02040503050406030204" pitchFamily="18" charset="0"/>
                        <a:ea typeface="+mj-ea"/>
                      </a:rPr>
                      <m:t>,</m:t>
                    </m:r>
                    <m:r>
                      <a:rPr lang="zh-CN" altLang="en-US" sz="2400" i="1">
                        <a:latin typeface="Cambria Math" panose="02040503050406030204" pitchFamily="18" charset="0"/>
                        <a:ea typeface="+mj-ea"/>
                      </a:rPr>
                      <m:t>𝜉</m:t>
                    </m:r>
                  </m:oMath>
                </a14:m>
                <a:r>
                  <a:rPr lang="zh-CN" altLang="en-US" sz="2400" dirty="0">
                    <a:latin typeface="+mj-ea"/>
                    <a:ea typeface="+mj-ea"/>
                  </a:rPr>
                  <a:t>的极小，由</a:t>
                </a:r>
                <a:endParaRPr lang="en-US" altLang="zh-CN" sz="2400" dirty="0">
                  <a:latin typeface="+mj-ea"/>
                  <a:ea typeface="+mj-ea"/>
                </a:endParaRPr>
              </a:p>
              <a:p>
                <a:pPr marL="342900" indent="-342900" algn="ctr">
                  <a:lnSpc>
                    <a:spcPct val="130000"/>
                  </a:lnSpc>
                  <a:buFont typeface="Arial" panose="020B0604020202020204" pitchFamily="34" charset="0"/>
                  <a:buChar char="•"/>
                </a:pPr>
                <a14:m>
                  <m:oMath xmlns:m="http://schemas.openxmlformats.org/officeDocument/2006/math">
                    <m:sSub>
                      <m:sSubPr>
                        <m:ctrlPr>
                          <a:rPr lang="en-US" altLang="zh-CN" sz="2400" i="1" smtClean="0">
                            <a:latin typeface="Cambria Math" panose="02040503050406030204" pitchFamily="18" charset="0"/>
                            <a:ea typeface="+mj-ea"/>
                          </a:rPr>
                        </m:ctrlPr>
                      </m:sSubPr>
                      <m:e>
                        <m:r>
                          <m:rPr>
                            <m:sty m:val="p"/>
                          </m:rPr>
                          <a:rPr lang="en-US" altLang="zh-CN" sz="2400" i="1" smtClean="0">
                            <a:latin typeface="Cambria Math" panose="02040503050406030204" pitchFamily="18" charset="0"/>
                            <a:ea typeface="+mj-ea"/>
                          </a:rPr>
                          <m:t>∇</m:t>
                        </m:r>
                      </m:e>
                      <m:sub>
                        <m:r>
                          <a:rPr lang="en-US" altLang="zh-CN" sz="2400" b="0" i="1" smtClean="0">
                            <a:latin typeface="Cambria Math" panose="02040503050406030204" pitchFamily="18" charset="0"/>
                            <a:ea typeface="+mj-ea"/>
                          </a:rPr>
                          <m:t>𝑤</m:t>
                        </m:r>
                      </m:sub>
                    </m:sSub>
                    <m:r>
                      <a:rPr lang="en-US" altLang="zh-CN" sz="2400" i="1">
                        <a:latin typeface="Cambria Math" panose="02040503050406030204" pitchFamily="18" charset="0"/>
                        <a:ea typeface="+mj-ea"/>
                      </a:rPr>
                      <m:t>𝐿</m:t>
                    </m:r>
                    <m:d>
                      <m:dPr>
                        <m:ctrlPr>
                          <a:rPr lang="en-US" altLang="zh-CN" sz="2400" i="1">
                            <a:latin typeface="Cambria Math" panose="02040503050406030204" pitchFamily="18" charset="0"/>
                            <a:ea typeface="+mj-ea"/>
                          </a:rPr>
                        </m:ctrlPr>
                      </m:dPr>
                      <m:e>
                        <m:r>
                          <a:rPr lang="en-US" altLang="zh-CN" sz="2400" i="1">
                            <a:latin typeface="Cambria Math" panose="02040503050406030204" pitchFamily="18" charset="0"/>
                            <a:ea typeface="+mj-ea"/>
                          </a:rPr>
                          <m:t>𝑤</m:t>
                        </m:r>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𝑏</m:t>
                        </m:r>
                        <m:r>
                          <a:rPr lang="en-US" altLang="zh-CN" sz="2400" i="1">
                            <a:latin typeface="Cambria Math" panose="02040503050406030204" pitchFamily="18" charset="0"/>
                            <a:ea typeface="+mj-ea"/>
                          </a:rPr>
                          <m:t>,</m:t>
                        </m:r>
                        <m:r>
                          <a:rPr lang="zh-CN" altLang="en-US" sz="2400" i="1">
                            <a:latin typeface="Cambria Math" panose="02040503050406030204" pitchFamily="18" charset="0"/>
                            <a:ea typeface="+mj-ea"/>
                          </a:rPr>
                          <m:t>𝜉</m:t>
                        </m:r>
                        <m:r>
                          <a:rPr lang="en-US" altLang="zh-CN" sz="2400" i="1">
                            <a:latin typeface="Cambria Math" panose="02040503050406030204" pitchFamily="18" charset="0"/>
                            <a:ea typeface="+mj-ea"/>
                          </a:rPr>
                          <m:t>,</m:t>
                        </m:r>
                        <m:r>
                          <a:rPr lang="zh-CN" altLang="en-US" sz="2400" i="1">
                            <a:latin typeface="Cambria Math" panose="02040503050406030204" pitchFamily="18" charset="0"/>
                            <a:ea typeface="+mj-ea"/>
                          </a:rPr>
                          <m:t>𝛼</m:t>
                        </m:r>
                        <m:r>
                          <a:rPr lang="en-US" altLang="zh-CN" sz="2400" i="1">
                            <a:latin typeface="Cambria Math" panose="02040503050406030204" pitchFamily="18" charset="0"/>
                            <a:ea typeface="+mj-ea"/>
                          </a:rPr>
                          <m:t>,</m:t>
                        </m:r>
                        <m:r>
                          <a:rPr lang="zh-CN" altLang="en-US" sz="2400" i="1">
                            <a:latin typeface="Cambria Math" panose="02040503050406030204" pitchFamily="18" charset="0"/>
                            <a:ea typeface="+mj-ea"/>
                          </a:rPr>
                          <m:t>𝜇</m:t>
                        </m:r>
                      </m:e>
                    </m:d>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𝑤</m:t>
                    </m:r>
                    <m:r>
                      <a:rPr lang="en-US" altLang="zh-CN" sz="2400" b="0" i="1" smtClean="0">
                        <a:latin typeface="Cambria Math" panose="02040503050406030204" pitchFamily="18" charset="0"/>
                        <a:ea typeface="+mj-ea"/>
                      </a:rPr>
                      <m:t>−</m:t>
                    </m:r>
                    <m:nary>
                      <m:naryPr>
                        <m:chr m:val="∑"/>
                        <m:ctrlPr>
                          <a:rPr lang="en-US" altLang="zh-CN" sz="2400" i="1">
                            <a:latin typeface="Cambria Math" panose="02040503050406030204" pitchFamily="18" charset="0"/>
                            <a:ea typeface="+mj-ea"/>
                          </a:rPr>
                        </m:ctrlPr>
                      </m:naryPr>
                      <m:sub>
                        <m:r>
                          <m:rPr>
                            <m:brk m:alnAt="23"/>
                          </m:rPr>
                          <a:rPr lang="en-US" altLang="zh-CN" sz="2400" i="1">
                            <a:latin typeface="Cambria Math" panose="02040503050406030204" pitchFamily="18" charset="0"/>
                            <a:ea typeface="+mj-ea"/>
                          </a:rPr>
                          <m:t>𝑖</m:t>
                        </m:r>
                        <m:r>
                          <a:rPr lang="en-US" altLang="zh-CN" sz="2400" i="1">
                            <a:latin typeface="Cambria Math" panose="02040503050406030204" pitchFamily="18" charset="0"/>
                            <a:ea typeface="+mj-ea"/>
                          </a:rPr>
                          <m:t>=1</m:t>
                        </m:r>
                      </m:sub>
                      <m:sup>
                        <m:r>
                          <a:rPr lang="en-US" altLang="zh-CN" sz="2400" i="1">
                            <a:latin typeface="Cambria Math" panose="02040503050406030204" pitchFamily="18" charset="0"/>
                            <a:ea typeface="+mj-ea"/>
                          </a:rPr>
                          <m:t>𝑁</m:t>
                        </m:r>
                      </m:sup>
                      <m:e>
                        <m:sSub>
                          <m:sSubPr>
                            <m:ctrlPr>
                              <a:rPr lang="en-US" altLang="zh-CN" sz="2400" i="1">
                                <a:latin typeface="Cambria Math" panose="02040503050406030204" pitchFamily="18" charset="0"/>
                                <a:ea typeface="+mj-ea"/>
                              </a:rPr>
                            </m:ctrlPr>
                          </m:sSubPr>
                          <m:e>
                            <m:r>
                              <a:rPr lang="zh-CN" altLang="en-US" sz="2400" i="1">
                                <a:latin typeface="Cambria Math" panose="02040503050406030204" pitchFamily="18" charset="0"/>
                                <a:ea typeface="+mj-ea"/>
                              </a:rPr>
                              <m:t>𝛼</m:t>
                            </m:r>
                          </m:e>
                          <m:sub>
                            <m:r>
                              <a:rPr lang="en-US" altLang="zh-CN" sz="2400" i="1">
                                <a:latin typeface="Cambria Math" panose="02040503050406030204" pitchFamily="18" charset="0"/>
                                <a:ea typeface="+mj-ea"/>
                              </a:rPr>
                              <m:t>𝑖</m:t>
                            </m:r>
                          </m:sub>
                        </m:sSub>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𝑦</m:t>
                            </m:r>
                          </m:e>
                          <m:sub>
                            <m:r>
                              <a:rPr lang="en-US" altLang="zh-CN" sz="2400" b="0" i="1" smtClean="0">
                                <a:latin typeface="Cambria Math" panose="02040503050406030204" pitchFamily="18" charset="0"/>
                                <a:ea typeface="+mj-ea"/>
                              </a:rPr>
                              <m:t>𝑖</m:t>
                            </m:r>
                          </m:sub>
                        </m:sSub>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𝑥</m:t>
                            </m:r>
                          </m:e>
                          <m:sub>
                            <m:r>
                              <a:rPr lang="en-US" altLang="zh-CN" sz="2400" b="0" i="1" smtClean="0">
                                <a:latin typeface="Cambria Math" panose="02040503050406030204" pitchFamily="18" charset="0"/>
                                <a:ea typeface="+mj-ea"/>
                              </a:rPr>
                              <m:t>𝑖</m:t>
                            </m:r>
                          </m:sub>
                        </m:sSub>
                      </m:e>
                    </m:nary>
                    <m:r>
                      <a:rPr lang="en-US" altLang="zh-CN" sz="2400" b="0" i="1" smtClean="0">
                        <a:latin typeface="Cambria Math" panose="02040503050406030204" pitchFamily="18" charset="0"/>
                        <a:ea typeface="+mj-ea"/>
                      </a:rPr>
                      <m:t>=0</m:t>
                    </m:r>
                  </m:oMath>
                </a14:m>
                <a:endParaRPr lang="en-US" altLang="zh-CN" sz="2400" b="0" dirty="0">
                  <a:latin typeface="+mj-ea"/>
                  <a:ea typeface="+mj-ea"/>
                </a:endParaRPr>
              </a:p>
              <a:p>
                <a:pPr marL="342900" indent="-342900" algn="ctr">
                  <a:lnSpc>
                    <a:spcPct val="130000"/>
                  </a:lnSpc>
                  <a:buFont typeface="Arial" panose="020B0604020202020204" pitchFamily="34" charset="0"/>
                  <a:buChar char="•"/>
                </a:pPr>
                <a14:m>
                  <m:oMath xmlns:m="http://schemas.openxmlformats.org/officeDocument/2006/math">
                    <m:sSub>
                      <m:sSubPr>
                        <m:ctrlPr>
                          <a:rPr lang="en-US" altLang="zh-CN" sz="2400" i="1" smtClean="0">
                            <a:latin typeface="Cambria Math" panose="02040503050406030204" pitchFamily="18" charset="0"/>
                            <a:ea typeface="+mj-ea"/>
                          </a:rPr>
                        </m:ctrlPr>
                      </m:sSubPr>
                      <m:e>
                        <m:r>
                          <m:rPr>
                            <m:sty m:val="p"/>
                          </m:rPr>
                          <a:rPr lang="en-US" altLang="zh-CN" sz="2400" i="1" smtClean="0">
                            <a:latin typeface="Cambria Math" panose="02040503050406030204" pitchFamily="18" charset="0"/>
                            <a:ea typeface="+mj-ea"/>
                          </a:rPr>
                          <m:t>∇</m:t>
                        </m:r>
                      </m:e>
                      <m:sub>
                        <m:r>
                          <a:rPr lang="en-US" altLang="zh-CN" sz="2400" b="0" i="1" smtClean="0">
                            <a:latin typeface="Cambria Math" panose="02040503050406030204" pitchFamily="18" charset="0"/>
                            <a:ea typeface="+mj-ea"/>
                          </a:rPr>
                          <m:t>𝑏</m:t>
                        </m:r>
                      </m:sub>
                    </m:sSub>
                    <m:r>
                      <a:rPr lang="en-US" altLang="zh-CN" sz="2400" i="1">
                        <a:latin typeface="Cambria Math" panose="02040503050406030204" pitchFamily="18" charset="0"/>
                        <a:ea typeface="+mj-ea"/>
                      </a:rPr>
                      <m:t>𝐿</m:t>
                    </m:r>
                    <m:d>
                      <m:dPr>
                        <m:ctrlPr>
                          <a:rPr lang="en-US" altLang="zh-CN" sz="2400" i="1">
                            <a:latin typeface="Cambria Math" panose="02040503050406030204" pitchFamily="18" charset="0"/>
                            <a:ea typeface="+mj-ea"/>
                          </a:rPr>
                        </m:ctrlPr>
                      </m:dPr>
                      <m:e>
                        <m:r>
                          <a:rPr lang="en-US" altLang="zh-CN" sz="2400" i="1">
                            <a:latin typeface="Cambria Math" panose="02040503050406030204" pitchFamily="18" charset="0"/>
                            <a:ea typeface="+mj-ea"/>
                          </a:rPr>
                          <m:t>𝑤</m:t>
                        </m:r>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𝑏</m:t>
                        </m:r>
                        <m:r>
                          <a:rPr lang="en-US" altLang="zh-CN" sz="2400" i="1">
                            <a:latin typeface="Cambria Math" panose="02040503050406030204" pitchFamily="18" charset="0"/>
                            <a:ea typeface="+mj-ea"/>
                          </a:rPr>
                          <m:t>,</m:t>
                        </m:r>
                        <m:r>
                          <a:rPr lang="zh-CN" altLang="en-US" sz="2400" i="1">
                            <a:latin typeface="Cambria Math" panose="02040503050406030204" pitchFamily="18" charset="0"/>
                            <a:ea typeface="+mj-ea"/>
                          </a:rPr>
                          <m:t>𝜉</m:t>
                        </m:r>
                        <m:r>
                          <a:rPr lang="en-US" altLang="zh-CN" sz="2400" i="1">
                            <a:latin typeface="Cambria Math" panose="02040503050406030204" pitchFamily="18" charset="0"/>
                            <a:ea typeface="+mj-ea"/>
                          </a:rPr>
                          <m:t>,</m:t>
                        </m:r>
                        <m:r>
                          <a:rPr lang="zh-CN" altLang="en-US" sz="2400" i="1">
                            <a:latin typeface="Cambria Math" panose="02040503050406030204" pitchFamily="18" charset="0"/>
                            <a:ea typeface="+mj-ea"/>
                          </a:rPr>
                          <m:t>𝛼</m:t>
                        </m:r>
                        <m:r>
                          <a:rPr lang="en-US" altLang="zh-CN" sz="2400" i="1">
                            <a:latin typeface="Cambria Math" panose="02040503050406030204" pitchFamily="18" charset="0"/>
                            <a:ea typeface="+mj-ea"/>
                          </a:rPr>
                          <m:t>,</m:t>
                        </m:r>
                        <m:r>
                          <a:rPr lang="zh-CN" altLang="en-US" sz="2400" i="1">
                            <a:latin typeface="Cambria Math" panose="02040503050406030204" pitchFamily="18" charset="0"/>
                            <a:ea typeface="+mj-ea"/>
                          </a:rPr>
                          <m:t>𝜇</m:t>
                        </m:r>
                      </m:e>
                    </m:d>
                    <m:r>
                      <a:rPr lang="en-US" altLang="zh-CN" sz="2400" i="1">
                        <a:latin typeface="Cambria Math" panose="02040503050406030204" pitchFamily="18" charset="0"/>
                        <a:ea typeface="+mj-ea"/>
                      </a:rPr>
                      <m:t>=−</m:t>
                    </m:r>
                    <m:nary>
                      <m:naryPr>
                        <m:chr m:val="∑"/>
                        <m:ctrlPr>
                          <a:rPr lang="en-US" altLang="zh-CN" sz="2400" i="1">
                            <a:latin typeface="Cambria Math" panose="02040503050406030204" pitchFamily="18" charset="0"/>
                            <a:ea typeface="+mj-ea"/>
                          </a:rPr>
                        </m:ctrlPr>
                      </m:naryPr>
                      <m:sub>
                        <m:r>
                          <m:rPr>
                            <m:brk m:alnAt="23"/>
                          </m:rPr>
                          <a:rPr lang="en-US" altLang="zh-CN" sz="2400" i="1">
                            <a:latin typeface="Cambria Math" panose="02040503050406030204" pitchFamily="18" charset="0"/>
                            <a:ea typeface="+mj-ea"/>
                          </a:rPr>
                          <m:t>𝑖</m:t>
                        </m:r>
                        <m:r>
                          <a:rPr lang="en-US" altLang="zh-CN" sz="2400" i="1">
                            <a:latin typeface="Cambria Math" panose="02040503050406030204" pitchFamily="18" charset="0"/>
                            <a:ea typeface="+mj-ea"/>
                          </a:rPr>
                          <m:t>=1</m:t>
                        </m:r>
                      </m:sub>
                      <m:sup>
                        <m:r>
                          <a:rPr lang="en-US" altLang="zh-CN" sz="2400" i="1">
                            <a:latin typeface="Cambria Math" panose="02040503050406030204" pitchFamily="18" charset="0"/>
                            <a:ea typeface="+mj-ea"/>
                          </a:rPr>
                          <m:t>𝑁</m:t>
                        </m:r>
                      </m:sup>
                      <m:e>
                        <m:sSub>
                          <m:sSubPr>
                            <m:ctrlPr>
                              <a:rPr lang="en-US" altLang="zh-CN" sz="2400" i="1">
                                <a:latin typeface="Cambria Math" panose="02040503050406030204" pitchFamily="18" charset="0"/>
                                <a:ea typeface="+mj-ea"/>
                              </a:rPr>
                            </m:ctrlPr>
                          </m:sSubPr>
                          <m:e>
                            <m:r>
                              <a:rPr lang="zh-CN" altLang="en-US" sz="2400" i="1">
                                <a:latin typeface="Cambria Math" panose="02040503050406030204" pitchFamily="18" charset="0"/>
                                <a:ea typeface="+mj-ea"/>
                              </a:rPr>
                              <m:t>𝛼</m:t>
                            </m:r>
                          </m:e>
                          <m:sub>
                            <m:r>
                              <a:rPr lang="en-US" altLang="zh-CN" sz="2400" i="1">
                                <a:latin typeface="Cambria Math" panose="02040503050406030204" pitchFamily="18" charset="0"/>
                                <a:ea typeface="+mj-ea"/>
                              </a:rPr>
                              <m:t>𝑖</m:t>
                            </m:r>
                          </m:sub>
                        </m:sSub>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𝑦</m:t>
                            </m:r>
                          </m:e>
                          <m:sub>
                            <m:r>
                              <a:rPr lang="en-US" altLang="zh-CN" sz="2400" i="1">
                                <a:latin typeface="Cambria Math" panose="02040503050406030204" pitchFamily="18" charset="0"/>
                                <a:ea typeface="+mj-ea"/>
                              </a:rPr>
                              <m:t>𝑖</m:t>
                            </m:r>
                          </m:sub>
                        </m:sSub>
                      </m:e>
                    </m:nary>
                  </m:oMath>
                </a14:m>
                <a:r>
                  <a:rPr lang="en-US" altLang="zh-CN" sz="2400" dirty="0"/>
                  <a:t> </a:t>
                </a:r>
                <a14:m>
                  <m:oMath xmlns:m="http://schemas.openxmlformats.org/officeDocument/2006/math">
                    <m:r>
                      <a:rPr lang="en-US" altLang="zh-CN" sz="2400" i="1">
                        <a:latin typeface="Cambria Math" panose="02040503050406030204" pitchFamily="18" charset="0"/>
                      </a:rPr>
                      <m:t>=0</m:t>
                    </m:r>
                  </m:oMath>
                </a14:m>
                <a:endParaRPr lang="en-US" altLang="zh-CN" sz="2400" b="0" dirty="0">
                  <a:latin typeface="+mj-ea"/>
                  <a:ea typeface="+mj-ea"/>
                </a:endParaRPr>
              </a:p>
              <a:p>
                <a:pPr marL="342900" indent="-342900" algn="ctr">
                  <a:lnSpc>
                    <a:spcPct val="130000"/>
                  </a:lnSpc>
                  <a:buFont typeface="Arial" panose="020B0604020202020204" pitchFamily="34" charset="0"/>
                  <a:buChar char="•"/>
                </a:pPr>
                <a14:m>
                  <m:oMath xmlns:m="http://schemas.openxmlformats.org/officeDocument/2006/math">
                    <m:sSub>
                      <m:sSubPr>
                        <m:ctrlPr>
                          <a:rPr lang="en-US" altLang="zh-CN" sz="2400" i="1" smtClean="0">
                            <a:latin typeface="Cambria Math" panose="02040503050406030204" pitchFamily="18" charset="0"/>
                            <a:ea typeface="+mj-ea"/>
                          </a:rPr>
                        </m:ctrlPr>
                      </m:sSubPr>
                      <m:e>
                        <m:r>
                          <m:rPr>
                            <m:sty m:val="p"/>
                          </m:rPr>
                          <a:rPr lang="en-US" altLang="zh-CN" sz="2400" i="1" smtClean="0">
                            <a:latin typeface="Cambria Math" panose="02040503050406030204" pitchFamily="18" charset="0"/>
                            <a:ea typeface="+mj-ea"/>
                          </a:rPr>
                          <m:t>∇</m:t>
                        </m:r>
                      </m:e>
                      <m:sub>
                        <m:r>
                          <a:rPr lang="zh-CN" altLang="en-US" sz="2400" i="1" smtClean="0">
                            <a:latin typeface="Cambria Math" panose="02040503050406030204" pitchFamily="18" charset="0"/>
                            <a:ea typeface="+mj-ea"/>
                          </a:rPr>
                          <m:t>𝜉</m:t>
                        </m:r>
                      </m:sub>
                    </m:sSub>
                    <m:r>
                      <a:rPr lang="en-US" altLang="zh-CN" sz="2400" i="1">
                        <a:latin typeface="Cambria Math" panose="02040503050406030204" pitchFamily="18" charset="0"/>
                        <a:ea typeface="+mj-ea"/>
                      </a:rPr>
                      <m:t>𝐿</m:t>
                    </m:r>
                    <m:d>
                      <m:dPr>
                        <m:ctrlPr>
                          <a:rPr lang="en-US" altLang="zh-CN" sz="2400" i="1">
                            <a:latin typeface="Cambria Math" panose="02040503050406030204" pitchFamily="18" charset="0"/>
                            <a:ea typeface="+mj-ea"/>
                          </a:rPr>
                        </m:ctrlPr>
                      </m:dPr>
                      <m:e>
                        <m:r>
                          <a:rPr lang="en-US" altLang="zh-CN" sz="2400" i="1">
                            <a:latin typeface="Cambria Math" panose="02040503050406030204" pitchFamily="18" charset="0"/>
                            <a:ea typeface="+mj-ea"/>
                          </a:rPr>
                          <m:t>𝑤</m:t>
                        </m:r>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𝑏</m:t>
                        </m:r>
                        <m:r>
                          <a:rPr lang="en-US" altLang="zh-CN" sz="2400" i="1">
                            <a:latin typeface="Cambria Math" panose="02040503050406030204" pitchFamily="18" charset="0"/>
                            <a:ea typeface="+mj-ea"/>
                          </a:rPr>
                          <m:t>,</m:t>
                        </m:r>
                        <m:r>
                          <a:rPr lang="zh-CN" altLang="en-US" sz="2400" i="1">
                            <a:latin typeface="Cambria Math" panose="02040503050406030204" pitchFamily="18" charset="0"/>
                            <a:ea typeface="+mj-ea"/>
                          </a:rPr>
                          <m:t>𝜉</m:t>
                        </m:r>
                        <m:r>
                          <a:rPr lang="en-US" altLang="zh-CN" sz="2400" i="1">
                            <a:latin typeface="Cambria Math" panose="02040503050406030204" pitchFamily="18" charset="0"/>
                            <a:ea typeface="+mj-ea"/>
                          </a:rPr>
                          <m:t>,</m:t>
                        </m:r>
                        <m:r>
                          <a:rPr lang="zh-CN" altLang="en-US" sz="2400" i="1">
                            <a:latin typeface="Cambria Math" panose="02040503050406030204" pitchFamily="18" charset="0"/>
                            <a:ea typeface="+mj-ea"/>
                          </a:rPr>
                          <m:t>𝛼</m:t>
                        </m:r>
                        <m:r>
                          <a:rPr lang="en-US" altLang="zh-CN" sz="2400" i="1">
                            <a:latin typeface="Cambria Math" panose="02040503050406030204" pitchFamily="18" charset="0"/>
                            <a:ea typeface="+mj-ea"/>
                          </a:rPr>
                          <m:t>,</m:t>
                        </m:r>
                        <m:r>
                          <a:rPr lang="zh-CN" altLang="en-US" sz="2400" i="1">
                            <a:latin typeface="Cambria Math" panose="02040503050406030204" pitchFamily="18" charset="0"/>
                            <a:ea typeface="+mj-ea"/>
                          </a:rPr>
                          <m:t>𝜇</m:t>
                        </m:r>
                      </m:e>
                    </m:d>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𝐶</m:t>
                    </m:r>
                    <m:r>
                      <a:rPr lang="en-US" altLang="zh-CN" sz="2400" b="0" i="1" smtClean="0">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zh-CN" altLang="en-US" sz="2400" i="1">
                            <a:latin typeface="Cambria Math" panose="02040503050406030204" pitchFamily="18" charset="0"/>
                            <a:ea typeface="+mj-ea"/>
                          </a:rPr>
                          <m:t>𝛼</m:t>
                        </m:r>
                      </m:e>
                      <m:sub>
                        <m:r>
                          <a:rPr lang="en-US" altLang="zh-CN" sz="2400" i="1">
                            <a:latin typeface="Cambria Math" panose="02040503050406030204" pitchFamily="18" charset="0"/>
                            <a:ea typeface="+mj-ea"/>
                          </a:rPr>
                          <m:t>𝑖</m:t>
                        </m:r>
                      </m:sub>
                    </m:sSub>
                    <m:r>
                      <a:rPr lang="en-US" altLang="zh-CN" sz="2400" b="0" i="1" smtClean="0">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zh-CN" altLang="en-US" sz="2400" i="1" smtClean="0">
                            <a:latin typeface="Cambria Math" panose="02040503050406030204" pitchFamily="18" charset="0"/>
                            <a:ea typeface="+mj-ea"/>
                          </a:rPr>
                          <m:t>𝜇</m:t>
                        </m:r>
                      </m:e>
                      <m:sub>
                        <m:r>
                          <a:rPr lang="en-US" altLang="zh-CN" sz="2400" i="1">
                            <a:latin typeface="Cambria Math" panose="02040503050406030204" pitchFamily="18" charset="0"/>
                            <a:ea typeface="+mj-ea"/>
                          </a:rPr>
                          <m:t>𝑖</m:t>
                        </m:r>
                      </m:sub>
                    </m:sSub>
                    <m:r>
                      <a:rPr lang="en-US" altLang="zh-CN" sz="2400" b="0" i="1" smtClean="0">
                        <a:latin typeface="Cambria Math" panose="02040503050406030204" pitchFamily="18" charset="0"/>
                        <a:ea typeface="+mj-ea"/>
                      </a:rPr>
                      <m:t>=0</m:t>
                    </m:r>
                  </m:oMath>
                </a14:m>
                <a:endParaRPr lang="zh-CN" altLang="en-US" sz="2400" dirty="0">
                  <a:latin typeface="+mj-ea"/>
                  <a:ea typeface="+mj-ea"/>
                </a:endParaRPr>
              </a:p>
            </p:txBody>
          </p:sp>
        </mc:Choice>
        <mc:Fallback xmlns="">
          <p:sp>
            <p:nvSpPr>
              <p:cNvPr id="14" name="文本框 13">
                <a:extLst>
                  <a:ext uri="{FF2B5EF4-FFF2-40B4-BE49-F238E27FC236}">
                    <a16:creationId xmlns:a16="http://schemas.microsoft.com/office/drawing/2014/main" id="{DA1B54D0-1962-F07D-DB60-092C7FA5B74E}"/>
                  </a:ext>
                </a:extLst>
              </p:cNvPr>
              <p:cNvSpPr txBox="1">
                <a:spLocks noRot="1" noChangeAspect="1" noMove="1" noResize="1" noEditPoints="1" noAdjustHandles="1" noChangeArrowheads="1" noChangeShapeType="1" noTextEdit="1"/>
              </p:cNvSpPr>
              <p:nvPr/>
            </p:nvSpPr>
            <p:spPr>
              <a:xfrm>
                <a:off x="365429" y="3016395"/>
                <a:ext cx="10645471" cy="2566921"/>
              </a:xfrm>
              <a:prstGeom prst="rect">
                <a:avLst/>
              </a:prstGeom>
              <a:blipFill>
                <a:blip r:embed="rId4"/>
                <a:stretch>
                  <a:fillRect l="-802" b="-21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7F483672-A9FD-4FDB-A2B8-402D8D702067}"/>
                  </a:ext>
                </a:extLst>
              </p:cNvPr>
              <p:cNvSpPr txBox="1"/>
              <p:nvPr/>
            </p:nvSpPr>
            <p:spPr>
              <a:xfrm>
                <a:off x="711028" y="5822403"/>
                <a:ext cx="11138072" cy="481863"/>
              </a:xfrm>
              <a:prstGeom prst="rect">
                <a:avLst/>
              </a:prstGeom>
              <a:noFill/>
            </p:spPr>
            <p:txBody>
              <a:bodyPr wrap="square">
                <a:spAutoFit/>
              </a:bodyPr>
              <a:lstStyle/>
              <a:p>
                <a:r>
                  <a:rPr lang="zh-CN" altLang="en-US" sz="2400" dirty="0">
                    <a:latin typeface="+mj-ea"/>
                    <a:ea typeface="+mj-ea"/>
                  </a:rPr>
                  <a:t>得</a:t>
                </a:r>
                <a14:m>
                  <m:oMath xmlns:m="http://schemas.openxmlformats.org/officeDocument/2006/math">
                    <m:r>
                      <a:rPr lang="en-US" altLang="zh-CN" sz="2400" b="0" i="0" smtClean="0">
                        <a:latin typeface="Cambria Math" panose="02040503050406030204" pitchFamily="18" charset="0"/>
                      </a:rPr>
                      <m:t> </m:t>
                    </m:r>
                    <m:r>
                      <a:rPr lang="en-US" altLang="zh-CN" sz="2400" b="0" i="1" smtClean="0">
                        <a:latin typeface="Cambria Math" panose="02040503050406030204" pitchFamily="18" charset="0"/>
                      </a:rPr>
                      <m:t>𝑤</m:t>
                    </m:r>
                    <m:r>
                      <a:rPr lang="en-US" altLang="zh-CN" sz="2400" b="0" i="1" smtClean="0">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a:rPr lang="en-US" altLang="zh-CN" sz="2400" b="0" i="1" smtClean="0">
                            <a:latin typeface="Cambria Math" panose="02040503050406030204" pitchFamily="18" charset="0"/>
                          </a:rPr>
                          <m:t>     </m:t>
                        </m:r>
                        <m:r>
                          <a:rPr lang="en-US" altLang="zh-CN" sz="2400" i="1">
                            <a:latin typeface="Cambria Math" panose="02040503050406030204" pitchFamily="18" charset="0"/>
                          </a:rPr>
                          <m:t>(4.3</m:t>
                        </m:r>
                        <m:r>
                          <a:rPr lang="en-US" altLang="zh-CN" sz="2400" b="0" i="1" smtClean="0">
                            <a:latin typeface="Cambria Math" panose="02040503050406030204" pitchFamily="18" charset="0"/>
                          </a:rPr>
                          <m:t>7</m:t>
                        </m:r>
                        <m:r>
                          <a:rPr lang="en-US" altLang="zh-CN" sz="2400" i="1">
                            <a:latin typeface="Cambria Math" panose="02040503050406030204" pitchFamily="18" charset="0"/>
                          </a:rPr>
                          <m:t>)</m:t>
                        </m:r>
                        <m:r>
                          <m:rPr>
                            <m:nor/>
                          </m:rPr>
                          <a:rPr lang="en-US" altLang="zh-CN" sz="2400" dirty="0"/>
                          <m:t> </m:t>
                        </m:r>
                      </m:e>
                    </m:nary>
                  </m:oMath>
                </a14:m>
                <a:r>
                  <a:rPr lang="en-US" altLang="zh-CN" sz="2400" dirty="0">
                    <a:latin typeface="+mn-ea"/>
                  </a:rPr>
                  <a:t>   </a:t>
                </a:r>
                <a14:m>
                  <m:oMath xmlns:m="http://schemas.openxmlformats.org/officeDocument/2006/math">
                    <m:nary>
                      <m:naryPr>
                        <m:chr m:val="∑"/>
                        <m:ctrlPr>
                          <a:rPr lang="en-US" altLang="zh-CN" sz="2400" i="1" smtClean="0">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=0</m:t>
                        </m:r>
                      </m:e>
                    </m:nary>
                    <m:r>
                      <a:rPr lang="en-US" altLang="zh-CN" sz="2400" b="0" i="1" smtClean="0">
                        <a:latin typeface="Cambria Math" panose="02040503050406030204" pitchFamily="18" charset="0"/>
                      </a:rPr>
                      <m:t>     </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4.38</m:t>
                        </m:r>
                      </m:e>
                    </m:d>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𝐶</m:t>
                    </m:r>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smtClean="0">
                            <a:latin typeface="Cambria Math" panose="02040503050406030204" pitchFamily="18" charset="0"/>
                          </a:rPr>
                          <m:t>𝜇</m:t>
                        </m:r>
                      </m:e>
                      <m:sub>
                        <m:r>
                          <a:rPr lang="en-US" altLang="zh-CN" sz="2400" i="1">
                            <a:latin typeface="Cambria Math" panose="02040503050406030204" pitchFamily="18" charset="0"/>
                          </a:rPr>
                          <m:t>𝑖</m:t>
                        </m:r>
                      </m:sub>
                    </m:sSub>
                    <m:r>
                      <a:rPr lang="en-US" altLang="zh-CN" sz="2400" b="0" i="1" smtClean="0">
                        <a:latin typeface="Cambria Math" panose="02040503050406030204" pitchFamily="18" charset="0"/>
                      </a:rPr>
                      <m:t>=0     (4.39)</m:t>
                    </m:r>
                  </m:oMath>
                </a14:m>
                <a:endParaRPr lang="en-US" altLang="zh-CN" sz="2400" dirty="0">
                  <a:latin typeface="+mn-ea"/>
                </a:endParaRPr>
              </a:p>
            </p:txBody>
          </p:sp>
        </mc:Choice>
        <mc:Fallback xmlns="">
          <p:sp>
            <p:nvSpPr>
              <p:cNvPr id="12" name="文本框 11">
                <a:extLst>
                  <a:ext uri="{FF2B5EF4-FFF2-40B4-BE49-F238E27FC236}">
                    <a16:creationId xmlns:a16="http://schemas.microsoft.com/office/drawing/2014/main" id="{7F483672-A9FD-4FDB-A2B8-402D8D702067}"/>
                  </a:ext>
                </a:extLst>
              </p:cNvPr>
              <p:cNvSpPr txBox="1">
                <a:spLocks noRot="1" noChangeAspect="1" noMove="1" noResize="1" noEditPoints="1" noAdjustHandles="1" noChangeArrowheads="1" noChangeShapeType="1" noTextEdit="1"/>
              </p:cNvSpPr>
              <p:nvPr/>
            </p:nvSpPr>
            <p:spPr>
              <a:xfrm>
                <a:off x="711028" y="5822403"/>
                <a:ext cx="11138072" cy="481863"/>
              </a:xfrm>
              <a:prstGeom prst="rect">
                <a:avLst/>
              </a:prstGeom>
              <a:blipFill>
                <a:blip r:embed="rId5"/>
                <a:stretch>
                  <a:fillRect l="-876" t="-6329" b="-278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075924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603422" y="-5087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70000"/>
              </a:lnSpc>
              <a:spcAft>
                <a:spcPct val="0"/>
              </a:spcAft>
            </a:pPr>
            <a:r>
              <a:rPr lang="zh-CN" altLang="en-US" sz="3300" b="1" dirty="0"/>
              <a:t>学习的对偶算法</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54AEFE82-602E-5057-3B3D-151CA9D93CA9}"/>
                  </a:ext>
                </a:extLst>
              </p:cNvPr>
              <p:cNvSpPr txBox="1"/>
              <p:nvPr/>
            </p:nvSpPr>
            <p:spPr>
              <a:xfrm>
                <a:off x="844722" y="1274684"/>
                <a:ext cx="11176518" cy="5326458"/>
              </a:xfrm>
              <a:prstGeom prst="rect">
                <a:avLst/>
              </a:prstGeom>
              <a:noFill/>
            </p:spPr>
            <p:txBody>
              <a:bodyPr wrap="square" rtlCol="0">
                <a:spAutoFit/>
              </a:bodyPr>
              <a:lstStyle/>
              <a:p>
                <a:r>
                  <a:rPr lang="zh-CN" altLang="en-US" sz="2400" dirty="0">
                    <a:latin typeface="+mj-ea"/>
                    <a:ea typeface="+mj-ea"/>
                  </a:rPr>
                  <a:t>将上述</a:t>
                </a:r>
                <a:r>
                  <a:rPr lang="en-US" altLang="zh-CN" sz="2400" dirty="0">
                    <a:latin typeface="+mj-ea"/>
                    <a:ea typeface="+mj-ea"/>
                  </a:rPr>
                  <a:t>(4.37)~(4.39)</a:t>
                </a:r>
                <a:r>
                  <a:rPr lang="zh-CN" altLang="en-US" sz="2400" dirty="0">
                    <a:latin typeface="+mj-ea"/>
                    <a:ea typeface="+mj-ea"/>
                  </a:rPr>
                  <a:t>式子代入</a:t>
                </a:r>
                <a:r>
                  <a:rPr lang="en-US" altLang="zh-CN" sz="2400" dirty="0">
                    <a:latin typeface="+mj-ea"/>
                    <a:ea typeface="+mj-ea"/>
                  </a:rPr>
                  <a:t>(4.40)</a:t>
                </a:r>
                <a:r>
                  <a:rPr lang="zh-CN" altLang="en-US" sz="2400" dirty="0">
                    <a:latin typeface="+mj-ea"/>
                    <a:ea typeface="+mj-ea"/>
                  </a:rPr>
                  <a:t>，得，</a:t>
                </a:r>
                <a:endParaRPr lang="en-US" altLang="zh-CN" sz="2400" dirty="0">
                  <a:latin typeface="+mj-ea"/>
                  <a:ea typeface="+mj-ea"/>
                </a:endParaRPr>
              </a:p>
              <a:p>
                <a:pPr/>
                <a14:m>
                  <m:oMathPara xmlns:m="http://schemas.openxmlformats.org/officeDocument/2006/math">
                    <m:oMathParaPr>
                      <m:jc m:val="centerGroup"/>
                    </m:oMathParaPr>
                    <m:oMath xmlns:m="http://schemas.openxmlformats.org/officeDocument/2006/math">
                      <m:limLow>
                        <m:limLowPr>
                          <m:ctrlPr>
                            <a:rPr lang="en-US" altLang="zh-CN" sz="2400" i="1">
                              <a:latin typeface="Cambria Math" panose="02040503050406030204" pitchFamily="18" charset="0"/>
                              <a:ea typeface="+mj-ea"/>
                            </a:rPr>
                          </m:ctrlPr>
                        </m:limLowPr>
                        <m:e>
                          <m:r>
                            <m:rPr>
                              <m:sty m:val="p"/>
                            </m:rPr>
                            <a:rPr lang="en-US" altLang="zh-CN" sz="2400">
                              <a:latin typeface="Cambria Math" panose="02040503050406030204" pitchFamily="18" charset="0"/>
                              <a:ea typeface="+mj-ea"/>
                            </a:rPr>
                            <m:t>min</m:t>
                          </m:r>
                        </m:e>
                        <m:lim>
                          <m:r>
                            <a:rPr lang="en-US" altLang="zh-CN" sz="2400" i="1">
                              <a:latin typeface="Cambria Math" panose="02040503050406030204" pitchFamily="18" charset="0"/>
                              <a:ea typeface="+mj-ea"/>
                            </a:rPr>
                            <m:t>𝑤</m:t>
                          </m:r>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𝑏</m:t>
                          </m:r>
                          <m:r>
                            <a:rPr lang="en-US" altLang="zh-CN" sz="2400" i="1">
                              <a:latin typeface="Cambria Math" panose="02040503050406030204" pitchFamily="18" charset="0"/>
                              <a:ea typeface="+mj-ea"/>
                            </a:rPr>
                            <m:t>,</m:t>
                          </m:r>
                          <m:r>
                            <a:rPr lang="zh-CN" altLang="en-US" sz="2400" i="1">
                              <a:latin typeface="Cambria Math" panose="02040503050406030204" pitchFamily="18" charset="0"/>
                              <a:ea typeface="+mj-ea"/>
                            </a:rPr>
                            <m:t>𝜉</m:t>
                          </m:r>
                        </m:lim>
                      </m:limLow>
                      <m:r>
                        <a:rPr lang="en-US" altLang="zh-CN" sz="2400" i="1">
                          <a:latin typeface="Cambria Math" panose="02040503050406030204" pitchFamily="18" charset="0"/>
                          <a:ea typeface="+mj-ea"/>
                        </a:rPr>
                        <m:t>𝐿</m:t>
                      </m:r>
                      <m:d>
                        <m:dPr>
                          <m:ctrlPr>
                            <a:rPr lang="en-US" altLang="zh-CN" sz="2400" i="1">
                              <a:latin typeface="Cambria Math" panose="02040503050406030204" pitchFamily="18" charset="0"/>
                              <a:ea typeface="+mj-ea"/>
                            </a:rPr>
                          </m:ctrlPr>
                        </m:dPr>
                        <m:e>
                          <m:r>
                            <a:rPr lang="en-US" altLang="zh-CN" sz="2400" i="1">
                              <a:latin typeface="Cambria Math" panose="02040503050406030204" pitchFamily="18" charset="0"/>
                              <a:ea typeface="+mj-ea"/>
                            </a:rPr>
                            <m:t>𝑤</m:t>
                          </m:r>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𝑏</m:t>
                          </m:r>
                          <m:r>
                            <a:rPr lang="en-US" altLang="zh-CN" sz="2400" i="1">
                              <a:latin typeface="Cambria Math" panose="02040503050406030204" pitchFamily="18" charset="0"/>
                              <a:ea typeface="+mj-ea"/>
                            </a:rPr>
                            <m:t>,</m:t>
                          </m:r>
                          <m:r>
                            <a:rPr lang="zh-CN" altLang="en-US" sz="2400" i="1">
                              <a:latin typeface="Cambria Math" panose="02040503050406030204" pitchFamily="18" charset="0"/>
                              <a:ea typeface="+mj-ea"/>
                            </a:rPr>
                            <m:t>𝜉</m:t>
                          </m:r>
                          <m:r>
                            <a:rPr lang="en-US" altLang="zh-CN" sz="2400" i="1">
                              <a:latin typeface="Cambria Math" panose="02040503050406030204" pitchFamily="18" charset="0"/>
                              <a:ea typeface="+mj-ea"/>
                            </a:rPr>
                            <m:t>,</m:t>
                          </m:r>
                          <m:r>
                            <a:rPr lang="zh-CN" altLang="en-US" sz="2400" i="1">
                              <a:latin typeface="Cambria Math" panose="02040503050406030204" pitchFamily="18" charset="0"/>
                              <a:ea typeface="+mj-ea"/>
                            </a:rPr>
                            <m:t>𝛼</m:t>
                          </m:r>
                          <m:r>
                            <a:rPr lang="en-US" altLang="zh-CN" sz="2400" i="1">
                              <a:latin typeface="Cambria Math" panose="02040503050406030204" pitchFamily="18" charset="0"/>
                              <a:ea typeface="+mj-ea"/>
                            </a:rPr>
                            <m:t>,</m:t>
                          </m:r>
                          <m:r>
                            <a:rPr lang="zh-CN" altLang="en-US" sz="2400" i="1">
                              <a:latin typeface="Cambria Math" panose="02040503050406030204" pitchFamily="18" charset="0"/>
                              <a:ea typeface="+mj-ea"/>
                            </a:rPr>
                            <m:t>𝜇</m:t>
                          </m:r>
                        </m:e>
                      </m:d>
                      <m:r>
                        <a:rPr lang="en-US" altLang="zh-CN" sz="2400" b="0" i="1" smtClean="0">
                          <a:latin typeface="Cambria Math" panose="02040503050406030204" pitchFamily="18" charset="0"/>
                          <a:ea typeface="+mj-ea"/>
                        </a:rPr>
                        <m:t>=−</m:t>
                      </m:r>
                      <m:f>
                        <m:fPr>
                          <m:ctrlPr>
                            <a:rPr lang="en-US" altLang="zh-CN" sz="2400" b="0" i="1" smtClean="0">
                              <a:latin typeface="Cambria Math" panose="02040503050406030204" pitchFamily="18" charset="0"/>
                              <a:ea typeface="+mj-ea"/>
                            </a:rPr>
                          </m:ctrlPr>
                        </m:fPr>
                        <m:num>
                          <m:r>
                            <a:rPr lang="en-US" altLang="zh-CN" sz="2400" b="0" i="1" smtClean="0">
                              <a:latin typeface="Cambria Math" panose="02040503050406030204" pitchFamily="18" charset="0"/>
                              <a:ea typeface="+mj-ea"/>
                            </a:rPr>
                            <m:t>1</m:t>
                          </m:r>
                        </m:num>
                        <m:den>
                          <m:r>
                            <a:rPr lang="en-US" altLang="zh-CN" sz="2400" b="0" i="1" smtClean="0">
                              <a:latin typeface="Cambria Math" panose="02040503050406030204" pitchFamily="18" charset="0"/>
                              <a:ea typeface="+mj-ea"/>
                            </a:rPr>
                            <m:t>2</m:t>
                          </m:r>
                        </m:den>
                      </m:f>
                      <m:nary>
                        <m:naryPr>
                          <m:chr m:val="∑"/>
                          <m:ctrlPr>
                            <a:rPr lang="en-US" altLang="zh-CN" sz="2400" i="1">
                              <a:latin typeface="Cambria Math" panose="02040503050406030204" pitchFamily="18" charset="0"/>
                              <a:ea typeface="+mj-ea"/>
                            </a:rPr>
                          </m:ctrlPr>
                        </m:naryPr>
                        <m:sub>
                          <m:r>
                            <m:rPr>
                              <m:brk m:alnAt="23"/>
                            </m:rPr>
                            <a:rPr lang="en-US" altLang="zh-CN" sz="2400" i="1">
                              <a:latin typeface="Cambria Math" panose="02040503050406030204" pitchFamily="18" charset="0"/>
                              <a:ea typeface="+mj-ea"/>
                            </a:rPr>
                            <m:t>𝑖</m:t>
                          </m:r>
                          <m:r>
                            <a:rPr lang="en-US" altLang="zh-CN" sz="2400" i="1">
                              <a:latin typeface="Cambria Math" panose="02040503050406030204" pitchFamily="18" charset="0"/>
                              <a:ea typeface="+mj-ea"/>
                            </a:rPr>
                            <m:t>=1</m:t>
                          </m:r>
                        </m:sub>
                        <m:sup>
                          <m:r>
                            <a:rPr lang="en-US" altLang="zh-CN" sz="2400" i="1">
                              <a:latin typeface="Cambria Math" panose="02040503050406030204" pitchFamily="18" charset="0"/>
                              <a:ea typeface="+mj-ea"/>
                            </a:rPr>
                            <m:t>𝑁</m:t>
                          </m:r>
                        </m:sup>
                        <m:e>
                          <m:nary>
                            <m:naryPr>
                              <m:chr m:val="∑"/>
                              <m:ctrlPr>
                                <a:rPr lang="en-US" altLang="zh-CN" sz="2400" i="1">
                                  <a:latin typeface="Cambria Math" panose="02040503050406030204" pitchFamily="18" charset="0"/>
                                  <a:ea typeface="+mj-ea"/>
                                </a:rPr>
                              </m:ctrlPr>
                            </m:naryPr>
                            <m:sub>
                              <m:r>
                                <m:rPr>
                                  <m:brk m:alnAt="23"/>
                                </m:rPr>
                                <a:rPr lang="en-US" altLang="zh-CN" sz="2400" i="1">
                                  <a:latin typeface="Cambria Math" panose="02040503050406030204" pitchFamily="18" charset="0"/>
                                  <a:ea typeface="+mj-ea"/>
                                </a:rPr>
                                <m:t>𝑗</m:t>
                              </m:r>
                              <m:r>
                                <a:rPr lang="en-US" altLang="zh-CN" sz="2400" i="1">
                                  <a:latin typeface="Cambria Math" panose="02040503050406030204" pitchFamily="18" charset="0"/>
                                  <a:ea typeface="+mj-ea"/>
                                </a:rPr>
                                <m:t>=1</m:t>
                              </m:r>
                            </m:sub>
                            <m:sup>
                              <m:r>
                                <a:rPr lang="en-US" altLang="zh-CN" sz="2400" i="1">
                                  <a:latin typeface="Cambria Math" panose="02040503050406030204" pitchFamily="18" charset="0"/>
                                  <a:ea typeface="+mj-ea"/>
                                </a:rPr>
                                <m:t>𝑁</m:t>
                              </m:r>
                            </m:sup>
                            <m:e>
                              <m:sSub>
                                <m:sSubPr>
                                  <m:ctrlPr>
                                    <a:rPr lang="en-US" altLang="zh-CN" sz="2400" i="1">
                                      <a:latin typeface="Cambria Math" panose="02040503050406030204" pitchFamily="18" charset="0"/>
                                      <a:ea typeface="+mj-ea"/>
                                    </a:rPr>
                                  </m:ctrlPr>
                                </m:sSubPr>
                                <m:e>
                                  <m:r>
                                    <a:rPr lang="zh-CN" altLang="en-US" sz="2400" i="1">
                                      <a:latin typeface="Cambria Math" panose="02040503050406030204" pitchFamily="18" charset="0"/>
                                      <a:ea typeface="+mj-ea"/>
                                    </a:rPr>
                                    <m:t>𝛼</m:t>
                                  </m:r>
                                </m:e>
                                <m:sub>
                                  <m:r>
                                    <a:rPr lang="en-US" altLang="zh-CN" sz="2400" i="1">
                                      <a:latin typeface="Cambria Math" panose="02040503050406030204" pitchFamily="18" charset="0"/>
                                      <a:ea typeface="+mj-ea"/>
                                    </a:rPr>
                                    <m:t>𝑖</m:t>
                                  </m:r>
                                </m:sub>
                              </m:sSub>
                            </m:e>
                          </m:nary>
                          <m:sSub>
                            <m:sSubPr>
                              <m:ctrlPr>
                                <a:rPr lang="en-US" altLang="zh-CN" sz="2400" i="1">
                                  <a:latin typeface="Cambria Math" panose="02040503050406030204" pitchFamily="18" charset="0"/>
                                  <a:ea typeface="+mj-ea"/>
                                </a:rPr>
                              </m:ctrlPr>
                            </m:sSubPr>
                            <m:e>
                              <m:r>
                                <a:rPr lang="zh-CN" altLang="en-US" sz="2400" i="1">
                                  <a:latin typeface="Cambria Math" panose="02040503050406030204" pitchFamily="18" charset="0"/>
                                  <a:ea typeface="+mj-ea"/>
                                </a:rPr>
                                <m:t>𝛼</m:t>
                              </m:r>
                            </m:e>
                            <m:sub>
                              <m:r>
                                <a:rPr lang="en-US" altLang="zh-CN" sz="2400" i="1">
                                  <a:latin typeface="Cambria Math" panose="02040503050406030204" pitchFamily="18" charset="0"/>
                                  <a:ea typeface="+mj-ea"/>
                                </a:rPr>
                                <m:t>𝑗</m:t>
                              </m:r>
                            </m:sub>
                          </m:sSub>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𝑦</m:t>
                              </m:r>
                            </m:e>
                            <m:sub>
                              <m:r>
                                <a:rPr lang="en-US" altLang="zh-CN" sz="2400" i="1">
                                  <a:latin typeface="Cambria Math" panose="02040503050406030204" pitchFamily="18" charset="0"/>
                                  <a:ea typeface="+mj-ea"/>
                                </a:rPr>
                                <m:t>𝑖</m:t>
                              </m:r>
                            </m:sub>
                          </m:sSub>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𝑦</m:t>
                              </m:r>
                            </m:e>
                            <m:sub>
                              <m:r>
                                <a:rPr lang="en-US" altLang="zh-CN" sz="2400" i="1">
                                  <a:latin typeface="Cambria Math" panose="02040503050406030204" pitchFamily="18" charset="0"/>
                                  <a:ea typeface="+mj-ea"/>
                                </a:rPr>
                                <m:t>𝑗</m:t>
                              </m:r>
                            </m:sub>
                          </m:sSub>
                          <m:d>
                            <m:dPr>
                              <m:ctrlPr>
                                <a:rPr lang="en-US" altLang="zh-CN" sz="2400" i="1">
                                  <a:latin typeface="Cambria Math" panose="02040503050406030204" pitchFamily="18" charset="0"/>
                                  <a:ea typeface="+mj-ea"/>
                                </a:rPr>
                              </m:ctrlPr>
                            </m:dPr>
                            <m:e>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𝑥</m:t>
                                  </m:r>
                                </m:e>
                                <m:sub>
                                  <m:r>
                                    <a:rPr lang="en-US" altLang="zh-CN" sz="2400" i="1">
                                      <a:latin typeface="Cambria Math" panose="02040503050406030204" pitchFamily="18" charset="0"/>
                                      <a:ea typeface="+mj-ea"/>
                                    </a:rPr>
                                    <m:t>𝑖</m:t>
                                  </m:r>
                                </m:sub>
                              </m:sSub>
                              <m:r>
                                <a:rPr lang="en-US" altLang="zh-CN" sz="2400" i="1">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𝑥</m:t>
                                  </m:r>
                                </m:e>
                                <m:sub>
                                  <m:r>
                                    <a:rPr lang="en-US" altLang="zh-CN" sz="2400" i="1">
                                      <a:latin typeface="Cambria Math" panose="02040503050406030204" pitchFamily="18" charset="0"/>
                                      <a:ea typeface="+mj-ea"/>
                                    </a:rPr>
                                    <m:t>𝑗</m:t>
                                  </m:r>
                                </m:sub>
                              </m:sSub>
                            </m:e>
                          </m:d>
                          <m:r>
                            <a:rPr lang="en-US" altLang="zh-CN" sz="2400" b="0" i="1" smtClean="0">
                              <a:latin typeface="Cambria Math" panose="02040503050406030204" pitchFamily="18" charset="0"/>
                              <a:ea typeface="+mj-ea"/>
                            </a:rPr>
                            <m:t>+</m:t>
                          </m:r>
                          <m:nary>
                            <m:naryPr>
                              <m:chr m:val="∑"/>
                              <m:ctrlPr>
                                <a:rPr lang="en-US" altLang="zh-CN" sz="2400" i="1">
                                  <a:latin typeface="Cambria Math" panose="02040503050406030204" pitchFamily="18" charset="0"/>
                                  <a:ea typeface="+mj-ea"/>
                                </a:rPr>
                              </m:ctrlPr>
                            </m:naryPr>
                            <m:sub>
                              <m:r>
                                <m:rPr>
                                  <m:brk m:alnAt="23"/>
                                </m:rPr>
                                <a:rPr lang="en-US" altLang="zh-CN" sz="2400" i="1">
                                  <a:latin typeface="Cambria Math" panose="02040503050406030204" pitchFamily="18" charset="0"/>
                                  <a:ea typeface="+mj-ea"/>
                                </a:rPr>
                                <m:t>𝑖</m:t>
                              </m:r>
                              <m:r>
                                <a:rPr lang="en-US" altLang="zh-CN" sz="2400" i="1">
                                  <a:latin typeface="Cambria Math" panose="02040503050406030204" pitchFamily="18" charset="0"/>
                                  <a:ea typeface="+mj-ea"/>
                                </a:rPr>
                                <m:t>=1</m:t>
                              </m:r>
                            </m:sub>
                            <m:sup>
                              <m:r>
                                <a:rPr lang="en-US" altLang="zh-CN" sz="2400" i="1">
                                  <a:latin typeface="Cambria Math" panose="02040503050406030204" pitchFamily="18" charset="0"/>
                                  <a:ea typeface="+mj-ea"/>
                                </a:rPr>
                                <m:t>𝑁</m:t>
                              </m:r>
                            </m:sup>
                            <m:e>
                              <m:sSub>
                                <m:sSubPr>
                                  <m:ctrlPr>
                                    <a:rPr lang="en-US" altLang="zh-CN" sz="2400" i="1">
                                      <a:latin typeface="Cambria Math" panose="02040503050406030204" pitchFamily="18" charset="0"/>
                                      <a:ea typeface="+mj-ea"/>
                                    </a:rPr>
                                  </m:ctrlPr>
                                </m:sSubPr>
                                <m:e>
                                  <m:r>
                                    <a:rPr lang="zh-CN" altLang="en-US" sz="2400" i="1">
                                      <a:latin typeface="Cambria Math" panose="02040503050406030204" pitchFamily="18" charset="0"/>
                                      <a:ea typeface="+mj-ea"/>
                                    </a:rPr>
                                    <m:t>𝛼</m:t>
                                  </m:r>
                                </m:e>
                                <m:sub>
                                  <m:r>
                                    <a:rPr lang="en-US" altLang="zh-CN" sz="2400" i="1">
                                      <a:latin typeface="Cambria Math" panose="02040503050406030204" pitchFamily="18" charset="0"/>
                                      <a:ea typeface="+mj-ea"/>
                                    </a:rPr>
                                    <m:t>𝑖</m:t>
                                  </m:r>
                                </m:sub>
                              </m:sSub>
                            </m:e>
                          </m:nary>
                        </m:e>
                      </m:nary>
                    </m:oMath>
                  </m:oMathPara>
                </a14:m>
                <a:endParaRPr lang="en-US" altLang="zh-CN" sz="2400" dirty="0">
                  <a:latin typeface="+mj-ea"/>
                  <a:ea typeface="+mj-ea"/>
                </a:endParaRPr>
              </a:p>
              <a:p>
                <a:r>
                  <a:rPr lang="zh-CN" altLang="en-US" sz="2400" dirty="0">
                    <a:latin typeface="+mj-ea"/>
                    <a:ea typeface="+mj-ea"/>
                  </a:rPr>
                  <a:t>再对</a:t>
                </a:r>
                <a14:m>
                  <m:oMath xmlns:m="http://schemas.openxmlformats.org/officeDocument/2006/math">
                    <m:limLow>
                      <m:limLowPr>
                        <m:ctrlPr>
                          <a:rPr lang="en-US" altLang="zh-CN" sz="2400" i="1" smtClean="0">
                            <a:latin typeface="Cambria Math" panose="02040503050406030204" pitchFamily="18" charset="0"/>
                            <a:ea typeface="+mj-ea"/>
                          </a:rPr>
                        </m:ctrlPr>
                      </m:limLowPr>
                      <m:e>
                        <m:r>
                          <m:rPr>
                            <m:sty m:val="p"/>
                          </m:rPr>
                          <a:rPr lang="en-US" altLang="zh-CN" sz="2400">
                            <a:latin typeface="Cambria Math" panose="02040503050406030204" pitchFamily="18" charset="0"/>
                            <a:ea typeface="+mj-ea"/>
                          </a:rPr>
                          <m:t>min</m:t>
                        </m:r>
                      </m:e>
                      <m:lim>
                        <m:r>
                          <a:rPr lang="en-US" altLang="zh-CN" sz="2400" i="1">
                            <a:latin typeface="Cambria Math" panose="02040503050406030204" pitchFamily="18" charset="0"/>
                            <a:ea typeface="+mj-ea"/>
                          </a:rPr>
                          <m:t>𝑤</m:t>
                        </m:r>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𝑏</m:t>
                        </m:r>
                        <m:r>
                          <a:rPr lang="en-US" altLang="zh-CN" sz="2400" i="1">
                            <a:latin typeface="Cambria Math" panose="02040503050406030204" pitchFamily="18" charset="0"/>
                            <a:ea typeface="+mj-ea"/>
                          </a:rPr>
                          <m:t>,</m:t>
                        </m:r>
                        <m:r>
                          <a:rPr lang="zh-CN" altLang="en-US" sz="2400" i="1">
                            <a:latin typeface="Cambria Math" panose="02040503050406030204" pitchFamily="18" charset="0"/>
                            <a:ea typeface="+mj-ea"/>
                          </a:rPr>
                          <m:t>𝜉</m:t>
                        </m:r>
                      </m:lim>
                    </m:limLow>
                    <m:r>
                      <a:rPr lang="en-US" altLang="zh-CN" sz="2400" i="1">
                        <a:latin typeface="Cambria Math" panose="02040503050406030204" pitchFamily="18" charset="0"/>
                        <a:ea typeface="+mj-ea"/>
                      </a:rPr>
                      <m:t>𝐿</m:t>
                    </m:r>
                    <m:d>
                      <m:dPr>
                        <m:ctrlPr>
                          <a:rPr lang="en-US" altLang="zh-CN" sz="2400" i="1">
                            <a:latin typeface="Cambria Math" panose="02040503050406030204" pitchFamily="18" charset="0"/>
                            <a:ea typeface="+mj-ea"/>
                          </a:rPr>
                        </m:ctrlPr>
                      </m:dPr>
                      <m:e>
                        <m:r>
                          <a:rPr lang="en-US" altLang="zh-CN" sz="2400" i="1">
                            <a:latin typeface="Cambria Math" panose="02040503050406030204" pitchFamily="18" charset="0"/>
                            <a:ea typeface="+mj-ea"/>
                          </a:rPr>
                          <m:t>𝑤</m:t>
                        </m:r>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𝑏</m:t>
                        </m:r>
                        <m:r>
                          <a:rPr lang="en-US" altLang="zh-CN" sz="2400" i="1">
                            <a:latin typeface="Cambria Math" panose="02040503050406030204" pitchFamily="18" charset="0"/>
                            <a:ea typeface="+mj-ea"/>
                          </a:rPr>
                          <m:t>,</m:t>
                        </m:r>
                        <m:r>
                          <a:rPr lang="zh-CN" altLang="en-US" sz="2400" i="1">
                            <a:latin typeface="Cambria Math" panose="02040503050406030204" pitchFamily="18" charset="0"/>
                            <a:ea typeface="+mj-ea"/>
                          </a:rPr>
                          <m:t>𝜉</m:t>
                        </m:r>
                        <m:r>
                          <a:rPr lang="en-US" altLang="zh-CN" sz="2400" i="1">
                            <a:latin typeface="Cambria Math" panose="02040503050406030204" pitchFamily="18" charset="0"/>
                            <a:ea typeface="+mj-ea"/>
                          </a:rPr>
                          <m:t>,</m:t>
                        </m:r>
                        <m:r>
                          <a:rPr lang="zh-CN" altLang="en-US" sz="2400" i="1">
                            <a:latin typeface="Cambria Math" panose="02040503050406030204" pitchFamily="18" charset="0"/>
                            <a:ea typeface="+mj-ea"/>
                          </a:rPr>
                          <m:t>𝛼</m:t>
                        </m:r>
                        <m:r>
                          <a:rPr lang="en-US" altLang="zh-CN" sz="2400" i="1">
                            <a:latin typeface="Cambria Math" panose="02040503050406030204" pitchFamily="18" charset="0"/>
                            <a:ea typeface="+mj-ea"/>
                          </a:rPr>
                          <m:t>,</m:t>
                        </m:r>
                        <m:r>
                          <a:rPr lang="zh-CN" altLang="en-US" sz="2400" i="1">
                            <a:latin typeface="Cambria Math" panose="02040503050406030204" pitchFamily="18" charset="0"/>
                            <a:ea typeface="+mj-ea"/>
                          </a:rPr>
                          <m:t>𝜇</m:t>
                        </m:r>
                      </m:e>
                    </m:d>
                  </m:oMath>
                </a14:m>
                <a:r>
                  <a:rPr lang="zh-CN" altLang="en-US" sz="2400" dirty="0">
                    <a:latin typeface="+mj-ea"/>
                    <a:ea typeface="+mj-ea"/>
                  </a:rPr>
                  <a:t>求</a:t>
                </a:r>
                <a14:m>
                  <m:oMath xmlns:m="http://schemas.openxmlformats.org/officeDocument/2006/math">
                    <m:r>
                      <a:rPr lang="zh-CN" altLang="en-US" sz="2400" i="1">
                        <a:latin typeface="Cambria Math" panose="02040503050406030204" pitchFamily="18" charset="0"/>
                        <a:ea typeface="+mj-ea"/>
                      </a:rPr>
                      <m:t>𝛼</m:t>
                    </m:r>
                  </m:oMath>
                </a14:m>
                <a:r>
                  <a:rPr lang="zh-CN" altLang="en-US" sz="2400" dirty="0">
                    <a:latin typeface="+mj-ea"/>
                    <a:ea typeface="+mj-ea"/>
                  </a:rPr>
                  <a:t>的极大，即得对偶问题</a:t>
                </a:r>
                <a:endParaRPr lang="en-US" altLang="zh-CN" sz="2400" dirty="0">
                  <a:latin typeface="+mj-ea"/>
                  <a:ea typeface="+mj-ea"/>
                </a:endParaRPr>
              </a:p>
              <a:p>
                <a:pPr algn="ctr"/>
                <a14:m>
                  <m:oMathPara xmlns:m="http://schemas.openxmlformats.org/officeDocument/2006/math">
                    <m:oMathParaPr>
                      <m:jc m:val="centerGroup"/>
                    </m:oMathParaPr>
                    <m:oMath xmlns:m="http://schemas.openxmlformats.org/officeDocument/2006/math">
                      <m:func>
                        <m:funcPr>
                          <m:ctrlPr>
                            <a:rPr lang="en-US" altLang="zh-CN" sz="2400" i="1" smtClean="0">
                              <a:latin typeface="Cambria Math" panose="02040503050406030204" pitchFamily="18" charset="0"/>
                              <a:ea typeface="+mj-ea"/>
                            </a:rPr>
                          </m:ctrlPr>
                        </m:funcPr>
                        <m:fName>
                          <m:limLow>
                            <m:limLowPr>
                              <m:ctrlPr>
                                <a:rPr lang="en-US" altLang="zh-CN" sz="2400" i="1" smtClean="0">
                                  <a:latin typeface="Cambria Math" panose="02040503050406030204" pitchFamily="18" charset="0"/>
                                  <a:ea typeface="+mj-ea"/>
                                </a:rPr>
                              </m:ctrlPr>
                            </m:limLowPr>
                            <m:e>
                              <m:r>
                                <m:rPr>
                                  <m:sty m:val="p"/>
                                </m:rPr>
                                <a:rPr lang="en-US" altLang="zh-CN" sz="2400" i="0" smtClean="0">
                                  <a:latin typeface="Cambria Math" panose="02040503050406030204" pitchFamily="18" charset="0"/>
                                  <a:ea typeface="+mj-ea"/>
                                </a:rPr>
                                <m:t>max</m:t>
                              </m:r>
                              <m:r>
                                <a:rPr lang="en-US" altLang="zh-CN" sz="2400" b="0" i="0" smtClean="0">
                                  <a:latin typeface="Cambria Math" panose="02040503050406030204" pitchFamily="18" charset="0"/>
                                  <a:ea typeface="+mj-ea"/>
                                </a:rPr>
                                <m:t>    </m:t>
                              </m:r>
                            </m:e>
                            <m:lim>
                              <m:r>
                                <a:rPr lang="zh-CN" altLang="en-US" sz="2400" i="1" smtClean="0">
                                  <a:latin typeface="Cambria Math" panose="02040503050406030204" pitchFamily="18" charset="0"/>
                                  <a:ea typeface="+mj-ea"/>
                                </a:rPr>
                                <m:t>𝛼</m:t>
                              </m:r>
                            </m:lim>
                          </m:limLow>
                        </m:fName>
                        <m:e>
                          <m:r>
                            <a:rPr lang="en-US" altLang="zh-CN" sz="2400" i="1">
                              <a:latin typeface="Cambria Math" panose="02040503050406030204" pitchFamily="18" charset="0"/>
                              <a:ea typeface="+mj-ea"/>
                            </a:rPr>
                            <m:t>−</m:t>
                          </m:r>
                          <m:f>
                            <m:fPr>
                              <m:ctrlPr>
                                <a:rPr lang="en-US" altLang="zh-CN" sz="2400" i="1">
                                  <a:latin typeface="Cambria Math" panose="02040503050406030204" pitchFamily="18" charset="0"/>
                                  <a:ea typeface="+mj-ea"/>
                                </a:rPr>
                              </m:ctrlPr>
                            </m:fPr>
                            <m:num>
                              <m:r>
                                <a:rPr lang="en-US" altLang="zh-CN" sz="2400" i="1">
                                  <a:latin typeface="Cambria Math" panose="02040503050406030204" pitchFamily="18" charset="0"/>
                                  <a:ea typeface="+mj-ea"/>
                                </a:rPr>
                                <m:t>1</m:t>
                              </m:r>
                            </m:num>
                            <m:den>
                              <m:r>
                                <a:rPr lang="en-US" altLang="zh-CN" sz="2400" i="1">
                                  <a:latin typeface="Cambria Math" panose="02040503050406030204" pitchFamily="18" charset="0"/>
                                  <a:ea typeface="+mj-ea"/>
                                </a:rPr>
                                <m:t>2</m:t>
                              </m:r>
                            </m:den>
                          </m:f>
                          <m:nary>
                            <m:naryPr>
                              <m:chr m:val="∑"/>
                              <m:ctrlPr>
                                <a:rPr lang="en-US" altLang="zh-CN" sz="2400" i="1">
                                  <a:latin typeface="Cambria Math" panose="02040503050406030204" pitchFamily="18" charset="0"/>
                                  <a:ea typeface="+mj-ea"/>
                                </a:rPr>
                              </m:ctrlPr>
                            </m:naryPr>
                            <m:sub>
                              <m:r>
                                <m:rPr>
                                  <m:brk m:alnAt="23"/>
                                </m:rPr>
                                <a:rPr lang="en-US" altLang="zh-CN" sz="2400" i="1">
                                  <a:latin typeface="Cambria Math" panose="02040503050406030204" pitchFamily="18" charset="0"/>
                                  <a:ea typeface="+mj-ea"/>
                                </a:rPr>
                                <m:t>𝑖</m:t>
                              </m:r>
                              <m:r>
                                <a:rPr lang="en-US" altLang="zh-CN" sz="2400" i="1">
                                  <a:latin typeface="Cambria Math" panose="02040503050406030204" pitchFamily="18" charset="0"/>
                                  <a:ea typeface="+mj-ea"/>
                                </a:rPr>
                                <m:t>=1</m:t>
                              </m:r>
                            </m:sub>
                            <m:sup>
                              <m:r>
                                <a:rPr lang="en-US" altLang="zh-CN" sz="2400" i="1">
                                  <a:latin typeface="Cambria Math" panose="02040503050406030204" pitchFamily="18" charset="0"/>
                                  <a:ea typeface="+mj-ea"/>
                                </a:rPr>
                                <m:t>𝑁</m:t>
                              </m:r>
                            </m:sup>
                            <m:e>
                              <m:nary>
                                <m:naryPr>
                                  <m:chr m:val="∑"/>
                                  <m:ctrlPr>
                                    <a:rPr lang="en-US" altLang="zh-CN" sz="2400" i="1">
                                      <a:latin typeface="Cambria Math" panose="02040503050406030204" pitchFamily="18" charset="0"/>
                                      <a:ea typeface="+mj-ea"/>
                                    </a:rPr>
                                  </m:ctrlPr>
                                </m:naryPr>
                                <m:sub>
                                  <m:r>
                                    <m:rPr>
                                      <m:brk m:alnAt="23"/>
                                    </m:rPr>
                                    <a:rPr lang="en-US" altLang="zh-CN" sz="2400" i="1">
                                      <a:latin typeface="Cambria Math" panose="02040503050406030204" pitchFamily="18" charset="0"/>
                                      <a:ea typeface="+mj-ea"/>
                                    </a:rPr>
                                    <m:t>𝑗</m:t>
                                  </m:r>
                                  <m:r>
                                    <a:rPr lang="en-US" altLang="zh-CN" sz="2400" i="1">
                                      <a:latin typeface="Cambria Math" panose="02040503050406030204" pitchFamily="18" charset="0"/>
                                      <a:ea typeface="+mj-ea"/>
                                    </a:rPr>
                                    <m:t>=1</m:t>
                                  </m:r>
                                </m:sub>
                                <m:sup>
                                  <m:r>
                                    <a:rPr lang="en-US" altLang="zh-CN" sz="2400" i="1">
                                      <a:latin typeface="Cambria Math" panose="02040503050406030204" pitchFamily="18" charset="0"/>
                                      <a:ea typeface="+mj-ea"/>
                                    </a:rPr>
                                    <m:t>𝑁</m:t>
                                  </m:r>
                                </m:sup>
                                <m:e>
                                  <m:sSub>
                                    <m:sSubPr>
                                      <m:ctrlPr>
                                        <a:rPr lang="en-US" altLang="zh-CN" sz="2400" i="1">
                                          <a:latin typeface="Cambria Math" panose="02040503050406030204" pitchFamily="18" charset="0"/>
                                          <a:ea typeface="+mj-ea"/>
                                        </a:rPr>
                                      </m:ctrlPr>
                                    </m:sSubPr>
                                    <m:e>
                                      <m:r>
                                        <a:rPr lang="zh-CN" altLang="en-US" sz="2400" i="1">
                                          <a:latin typeface="Cambria Math" panose="02040503050406030204" pitchFamily="18" charset="0"/>
                                          <a:ea typeface="+mj-ea"/>
                                        </a:rPr>
                                        <m:t>𝛼</m:t>
                                      </m:r>
                                    </m:e>
                                    <m:sub>
                                      <m:r>
                                        <a:rPr lang="en-US" altLang="zh-CN" sz="2400" i="1">
                                          <a:latin typeface="Cambria Math" panose="02040503050406030204" pitchFamily="18" charset="0"/>
                                          <a:ea typeface="+mj-ea"/>
                                        </a:rPr>
                                        <m:t>𝑖</m:t>
                                      </m:r>
                                    </m:sub>
                                  </m:sSub>
                                </m:e>
                              </m:nary>
                              <m:sSub>
                                <m:sSubPr>
                                  <m:ctrlPr>
                                    <a:rPr lang="en-US" altLang="zh-CN" sz="2400" i="1">
                                      <a:latin typeface="Cambria Math" panose="02040503050406030204" pitchFamily="18" charset="0"/>
                                      <a:ea typeface="+mj-ea"/>
                                    </a:rPr>
                                  </m:ctrlPr>
                                </m:sSubPr>
                                <m:e>
                                  <m:r>
                                    <a:rPr lang="zh-CN" altLang="en-US" sz="2400" i="1">
                                      <a:latin typeface="Cambria Math" panose="02040503050406030204" pitchFamily="18" charset="0"/>
                                      <a:ea typeface="+mj-ea"/>
                                    </a:rPr>
                                    <m:t>𝛼</m:t>
                                  </m:r>
                                </m:e>
                                <m:sub>
                                  <m:r>
                                    <a:rPr lang="en-US" altLang="zh-CN" sz="2400" i="1">
                                      <a:latin typeface="Cambria Math" panose="02040503050406030204" pitchFamily="18" charset="0"/>
                                      <a:ea typeface="+mj-ea"/>
                                    </a:rPr>
                                    <m:t>𝑗</m:t>
                                  </m:r>
                                </m:sub>
                              </m:sSub>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𝑦</m:t>
                                  </m:r>
                                </m:e>
                                <m:sub>
                                  <m:r>
                                    <a:rPr lang="en-US" altLang="zh-CN" sz="2400" i="1">
                                      <a:latin typeface="Cambria Math" panose="02040503050406030204" pitchFamily="18" charset="0"/>
                                      <a:ea typeface="+mj-ea"/>
                                    </a:rPr>
                                    <m:t>𝑖</m:t>
                                  </m:r>
                                </m:sub>
                              </m:sSub>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𝑦</m:t>
                                  </m:r>
                                </m:e>
                                <m:sub>
                                  <m:r>
                                    <a:rPr lang="en-US" altLang="zh-CN" sz="2400" i="1">
                                      <a:latin typeface="Cambria Math" panose="02040503050406030204" pitchFamily="18" charset="0"/>
                                      <a:ea typeface="+mj-ea"/>
                                    </a:rPr>
                                    <m:t>𝑗</m:t>
                                  </m:r>
                                </m:sub>
                              </m:sSub>
                              <m:d>
                                <m:dPr>
                                  <m:ctrlPr>
                                    <a:rPr lang="en-US" altLang="zh-CN" sz="2400" i="1">
                                      <a:latin typeface="Cambria Math" panose="02040503050406030204" pitchFamily="18" charset="0"/>
                                      <a:ea typeface="+mj-ea"/>
                                    </a:rPr>
                                  </m:ctrlPr>
                                </m:dPr>
                                <m:e>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𝑥</m:t>
                                      </m:r>
                                    </m:e>
                                    <m:sub>
                                      <m:r>
                                        <a:rPr lang="en-US" altLang="zh-CN" sz="2400" i="1">
                                          <a:latin typeface="Cambria Math" panose="02040503050406030204" pitchFamily="18" charset="0"/>
                                          <a:ea typeface="+mj-ea"/>
                                        </a:rPr>
                                        <m:t>𝑖</m:t>
                                      </m:r>
                                    </m:sub>
                                  </m:sSub>
                                  <m:r>
                                    <a:rPr lang="en-US" altLang="zh-CN" sz="2400" i="1">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𝑥</m:t>
                                      </m:r>
                                    </m:e>
                                    <m:sub>
                                      <m:r>
                                        <a:rPr lang="en-US" altLang="zh-CN" sz="2400" i="1">
                                          <a:latin typeface="Cambria Math" panose="02040503050406030204" pitchFamily="18" charset="0"/>
                                          <a:ea typeface="+mj-ea"/>
                                        </a:rPr>
                                        <m:t>𝑗</m:t>
                                      </m:r>
                                    </m:sub>
                                  </m:sSub>
                                </m:e>
                              </m:d>
                              <m:r>
                                <a:rPr lang="en-US" altLang="zh-CN" sz="2400" b="0" i="1" smtClean="0">
                                  <a:latin typeface="Cambria Math" panose="02040503050406030204" pitchFamily="18" charset="0"/>
                                  <a:ea typeface="+mj-ea"/>
                                </a:rPr>
                                <m:t>+</m:t>
                              </m:r>
                              <m:nary>
                                <m:naryPr>
                                  <m:chr m:val="∑"/>
                                  <m:ctrlPr>
                                    <a:rPr lang="en-US" altLang="zh-CN" sz="2400" i="1">
                                      <a:latin typeface="Cambria Math" panose="02040503050406030204" pitchFamily="18" charset="0"/>
                                      <a:ea typeface="+mj-ea"/>
                                    </a:rPr>
                                  </m:ctrlPr>
                                </m:naryPr>
                                <m:sub>
                                  <m:r>
                                    <m:rPr>
                                      <m:brk m:alnAt="23"/>
                                    </m:rPr>
                                    <a:rPr lang="en-US" altLang="zh-CN" sz="2400" i="1">
                                      <a:latin typeface="Cambria Math" panose="02040503050406030204" pitchFamily="18" charset="0"/>
                                      <a:ea typeface="+mj-ea"/>
                                    </a:rPr>
                                    <m:t>𝑖</m:t>
                                  </m:r>
                                  <m:r>
                                    <a:rPr lang="en-US" altLang="zh-CN" sz="2400" i="1">
                                      <a:latin typeface="Cambria Math" panose="02040503050406030204" pitchFamily="18" charset="0"/>
                                      <a:ea typeface="+mj-ea"/>
                                    </a:rPr>
                                    <m:t>=1</m:t>
                                  </m:r>
                                </m:sub>
                                <m:sup>
                                  <m:r>
                                    <a:rPr lang="en-US" altLang="zh-CN" sz="2400" i="1">
                                      <a:latin typeface="Cambria Math" panose="02040503050406030204" pitchFamily="18" charset="0"/>
                                      <a:ea typeface="+mj-ea"/>
                                    </a:rPr>
                                    <m:t>𝑁</m:t>
                                  </m:r>
                                </m:sup>
                                <m:e>
                                  <m:sSub>
                                    <m:sSubPr>
                                      <m:ctrlPr>
                                        <a:rPr lang="en-US" altLang="zh-CN" sz="2400" i="1">
                                          <a:latin typeface="Cambria Math" panose="02040503050406030204" pitchFamily="18" charset="0"/>
                                          <a:ea typeface="+mj-ea"/>
                                        </a:rPr>
                                      </m:ctrlPr>
                                    </m:sSubPr>
                                    <m:e>
                                      <m:r>
                                        <a:rPr lang="zh-CN" altLang="en-US" sz="2400" i="1">
                                          <a:latin typeface="Cambria Math" panose="02040503050406030204" pitchFamily="18" charset="0"/>
                                          <a:ea typeface="+mj-ea"/>
                                        </a:rPr>
                                        <m:t>𝛼</m:t>
                                      </m:r>
                                    </m:e>
                                    <m:sub>
                                      <m:r>
                                        <a:rPr lang="en-US" altLang="zh-CN" sz="2400" i="1">
                                          <a:latin typeface="Cambria Math" panose="02040503050406030204" pitchFamily="18" charset="0"/>
                                          <a:ea typeface="+mj-ea"/>
                                        </a:rPr>
                                        <m:t>𝑖</m:t>
                                      </m:r>
                                    </m:sub>
                                  </m:sSub>
                                </m:e>
                              </m:nary>
                              <m:r>
                                <a:rPr lang="en-US" altLang="zh-CN" sz="2400" b="0" i="1" smtClean="0">
                                  <a:latin typeface="Cambria Math" panose="02040503050406030204" pitchFamily="18" charset="0"/>
                                  <a:ea typeface="+mj-ea"/>
                                </a:rPr>
                                <m:t>     </m:t>
                              </m:r>
                              <m:r>
                                <a:rPr lang="zh-CN" altLang="en-US" sz="2400" i="1">
                                  <a:latin typeface="Cambria Math" panose="02040503050406030204" pitchFamily="18" charset="0"/>
                                  <a:ea typeface="+mj-ea"/>
                                </a:rPr>
                                <m:t>（</m:t>
                              </m:r>
                              <m:r>
                                <a:rPr lang="en-US" altLang="zh-CN" sz="2400" b="0" i="1" smtClean="0">
                                  <a:latin typeface="Cambria Math" panose="02040503050406030204" pitchFamily="18" charset="0"/>
                                  <a:ea typeface="+mj-ea"/>
                                </a:rPr>
                                <m:t>4.40</m:t>
                              </m:r>
                              <m:r>
                                <a:rPr lang="zh-CN" altLang="en-US" sz="2400" i="1">
                                  <a:latin typeface="Cambria Math" panose="02040503050406030204" pitchFamily="18" charset="0"/>
                                  <a:ea typeface="+mj-ea"/>
                                </a:rPr>
                                <m:t>）</m:t>
                              </m:r>
                            </m:e>
                          </m:nary>
                        </m:e>
                      </m:func>
                    </m:oMath>
                  </m:oMathPara>
                </a14:m>
                <a:endParaRPr lang="en-US" altLang="zh-CN" sz="2400" dirty="0">
                  <a:latin typeface="+mj-ea"/>
                  <a:ea typeface="+mj-ea"/>
                </a:endParaRPr>
              </a:p>
              <a:p>
                <a:pPr algn="ct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mj-ea"/>
                        </a:rPr>
                        <m:t>𝑠</m:t>
                      </m:r>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𝑡</m:t>
                      </m:r>
                      <m:r>
                        <a:rPr lang="en-US" altLang="zh-CN" sz="2400" b="0" i="1" smtClean="0">
                          <a:latin typeface="Cambria Math" panose="02040503050406030204" pitchFamily="18" charset="0"/>
                          <a:ea typeface="+mj-ea"/>
                        </a:rPr>
                        <m:t>.</m:t>
                      </m:r>
                      <m:nary>
                        <m:naryPr>
                          <m:chr m:val="∑"/>
                          <m:ctrlPr>
                            <a:rPr lang="en-US" altLang="zh-CN" sz="2400" i="1">
                              <a:latin typeface="Cambria Math" panose="02040503050406030204" pitchFamily="18" charset="0"/>
                              <a:ea typeface="+mj-ea"/>
                            </a:rPr>
                          </m:ctrlPr>
                        </m:naryPr>
                        <m:sub>
                          <m:r>
                            <m:rPr>
                              <m:brk m:alnAt="23"/>
                            </m:rPr>
                            <a:rPr lang="en-US" altLang="zh-CN" sz="2400" i="1">
                              <a:latin typeface="Cambria Math" panose="02040503050406030204" pitchFamily="18" charset="0"/>
                              <a:ea typeface="+mj-ea"/>
                            </a:rPr>
                            <m:t>𝑖</m:t>
                          </m:r>
                          <m:r>
                            <a:rPr lang="en-US" altLang="zh-CN" sz="2400" i="1">
                              <a:latin typeface="Cambria Math" panose="02040503050406030204" pitchFamily="18" charset="0"/>
                              <a:ea typeface="+mj-ea"/>
                            </a:rPr>
                            <m:t>=1</m:t>
                          </m:r>
                        </m:sub>
                        <m:sup>
                          <m:r>
                            <a:rPr lang="en-US" altLang="zh-CN" sz="2400" i="1">
                              <a:latin typeface="Cambria Math" panose="02040503050406030204" pitchFamily="18" charset="0"/>
                              <a:ea typeface="+mj-ea"/>
                            </a:rPr>
                            <m:t>𝑁</m:t>
                          </m:r>
                        </m:sup>
                        <m:e>
                          <m:sSub>
                            <m:sSubPr>
                              <m:ctrlPr>
                                <a:rPr lang="en-US" altLang="zh-CN" sz="2400" i="1">
                                  <a:latin typeface="Cambria Math" panose="02040503050406030204" pitchFamily="18" charset="0"/>
                                  <a:ea typeface="+mj-ea"/>
                                </a:rPr>
                              </m:ctrlPr>
                            </m:sSubPr>
                            <m:e>
                              <m:r>
                                <a:rPr lang="zh-CN" altLang="en-US" sz="2400" i="1">
                                  <a:latin typeface="Cambria Math" panose="02040503050406030204" pitchFamily="18" charset="0"/>
                                  <a:ea typeface="+mj-ea"/>
                                </a:rPr>
                                <m:t>𝛼</m:t>
                              </m:r>
                            </m:e>
                            <m:sub>
                              <m:r>
                                <a:rPr lang="en-US" altLang="zh-CN" sz="2400" i="1">
                                  <a:latin typeface="Cambria Math" panose="02040503050406030204" pitchFamily="18" charset="0"/>
                                  <a:ea typeface="+mj-ea"/>
                                </a:rPr>
                                <m:t>𝑖</m:t>
                              </m:r>
                            </m:sub>
                          </m:sSub>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𝑦</m:t>
                              </m:r>
                            </m:e>
                            <m:sub>
                              <m:r>
                                <a:rPr lang="en-US" altLang="zh-CN" sz="2400" i="1">
                                  <a:latin typeface="Cambria Math" panose="02040503050406030204" pitchFamily="18" charset="0"/>
                                  <a:ea typeface="+mj-ea"/>
                                </a:rPr>
                                <m:t>𝑖</m:t>
                              </m:r>
                            </m:sub>
                          </m:sSub>
                        </m:e>
                      </m:nary>
                      <m:r>
                        <a:rPr lang="en-US" altLang="zh-CN" sz="2400" i="1" smtClean="0">
                          <a:latin typeface="Cambria Math" panose="02040503050406030204" pitchFamily="18" charset="0"/>
                          <a:ea typeface="+mj-ea"/>
                        </a:rPr>
                        <m:t>=0</m:t>
                      </m:r>
                      <m:r>
                        <a:rPr lang="en-US" altLang="zh-CN" sz="2400" b="0" i="1" smtClean="0">
                          <a:latin typeface="Cambria Math" panose="02040503050406030204" pitchFamily="18" charset="0"/>
                          <a:ea typeface="+mj-ea"/>
                        </a:rPr>
                        <m:t>     (4.41)</m:t>
                      </m:r>
                    </m:oMath>
                  </m:oMathPara>
                </a14:m>
                <a:endParaRPr lang="en-US" altLang="zh-CN" sz="2400" dirty="0">
                  <a:latin typeface="+mj-ea"/>
                  <a:ea typeface="+mj-ea"/>
                </a:endParaRPr>
              </a:p>
              <a:p>
                <a:pPr algn="ctr"/>
                <a:r>
                  <a:rPr lang="en-US" altLang="zh-CN" sz="2400" dirty="0">
                    <a:latin typeface="+mj-ea"/>
                    <a:ea typeface="+mj-ea"/>
                  </a:rPr>
                  <a:t> </a:t>
                </a:r>
                <a14:m>
                  <m:oMath xmlns:m="http://schemas.openxmlformats.org/officeDocument/2006/math">
                    <m:r>
                      <a:rPr lang="en-US" altLang="zh-CN" sz="2400" b="0" i="1" smtClean="0">
                        <a:latin typeface="Cambria Math" panose="02040503050406030204" pitchFamily="18" charset="0"/>
                        <a:ea typeface="+mj-ea"/>
                      </a:rPr>
                      <m:t>𝐶</m:t>
                    </m:r>
                    <m:r>
                      <a:rPr lang="en-US" altLang="zh-CN" sz="2400" b="0" i="1" smtClean="0">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zh-CN" altLang="en-US" sz="2400" i="1">
                            <a:latin typeface="Cambria Math" panose="02040503050406030204" pitchFamily="18" charset="0"/>
                            <a:ea typeface="+mj-ea"/>
                          </a:rPr>
                          <m:t>𝛼</m:t>
                        </m:r>
                      </m:e>
                      <m:sub>
                        <m:r>
                          <a:rPr lang="en-US" altLang="zh-CN" sz="2400" i="1">
                            <a:latin typeface="Cambria Math" panose="02040503050406030204" pitchFamily="18" charset="0"/>
                            <a:ea typeface="+mj-ea"/>
                          </a:rPr>
                          <m:t>𝑖</m:t>
                        </m:r>
                      </m:sub>
                    </m:sSub>
                    <m:r>
                      <a:rPr lang="en-US" altLang="zh-CN" sz="2400" b="0" i="1" smtClean="0">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zh-CN" altLang="en-US" sz="2400" i="1" smtClean="0">
                            <a:latin typeface="Cambria Math" panose="02040503050406030204" pitchFamily="18" charset="0"/>
                            <a:ea typeface="+mj-ea"/>
                          </a:rPr>
                          <m:t>𝜇</m:t>
                        </m:r>
                      </m:e>
                      <m:sub>
                        <m:r>
                          <a:rPr lang="en-US" altLang="zh-CN" sz="2400" i="1">
                            <a:latin typeface="Cambria Math" panose="02040503050406030204" pitchFamily="18" charset="0"/>
                            <a:ea typeface="+mj-ea"/>
                          </a:rPr>
                          <m:t>𝑖</m:t>
                        </m:r>
                      </m:sub>
                    </m:sSub>
                    <m:r>
                      <a:rPr lang="en-US" altLang="zh-CN" sz="2400" b="0" i="1" smtClean="0">
                        <a:latin typeface="Cambria Math" panose="02040503050406030204" pitchFamily="18" charset="0"/>
                        <a:ea typeface="+mj-ea"/>
                      </a:rPr>
                      <m:t>=0     (4.42)</m:t>
                    </m:r>
                  </m:oMath>
                </a14:m>
                <a:endParaRPr lang="en-US" altLang="zh-CN" sz="2400" dirty="0">
                  <a:latin typeface="+mj-ea"/>
                  <a:ea typeface="+mj-ea"/>
                </a:endParaRPr>
              </a:p>
              <a:p>
                <a:pPr algn="ct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mj-ea"/>
                            </a:rPr>
                          </m:ctrlPr>
                        </m:sSubPr>
                        <m:e>
                          <m:r>
                            <a:rPr lang="zh-CN" altLang="en-US" sz="2400" i="1">
                              <a:latin typeface="Cambria Math" panose="02040503050406030204" pitchFamily="18" charset="0"/>
                              <a:ea typeface="+mj-ea"/>
                            </a:rPr>
                            <m:t>𝛼</m:t>
                          </m:r>
                        </m:e>
                        <m:sub>
                          <m:r>
                            <a:rPr lang="en-US" altLang="zh-CN" sz="2400" i="1">
                              <a:latin typeface="Cambria Math" panose="02040503050406030204" pitchFamily="18" charset="0"/>
                              <a:ea typeface="+mj-ea"/>
                            </a:rPr>
                            <m:t>𝑖</m:t>
                          </m:r>
                        </m:sub>
                      </m:sSub>
                      <m:r>
                        <a:rPr lang="en-US" altLang="zh-CN" sz="2400" i="1" smtClean="0">
                          <a:latin typeface="Cambria Math" panose="02040503050406030204" pitchFamily="18" charset="0"/>
                          <a:ea typeface="+mj-ea"/>
                        </a:rPr>
                        <m:t>≥</m:t>
                      </m:r>
                      <m:r>
                        <a:rPr lang="en-US" altLang="zh-CN" sz="2400" b="0" i="1" smtClean="0">
                          <a:latin typeface="Cambria Math" panose="02040503050406030204" pitchFamily="18" charset="0"/>
                          <a:ea typeface="+mj-ea"/>
                        </a:rPr>
                        <m:t>0     (4.43)</m:t>
                      </m:r>
                    </m:oMath>
                  </m:oMathPara>
                </a14:m>
                <a:endParaRPr lang="en-US" altLang="zh-CN" sz="2400" b="0" dirty="0">
                  <a:latin typeface="+mj-ea"/>
                  <a:ea typeface="+mj-ea"/>
                </a:endParaRPr>
              </a:p>
              <a:p>
                <a:pPr algn="ct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mj-ea"/>
                            </a:rPr>
                          </m:ctrlPr>
                        </m:sSubPr>
                        <m:e>
                          <m:r>
                            <a:rPr lang="zh-CN" altLang="en-US" sz="2400" i="1" smtClean="0">
                              <a:latin typeface="Cambria Math" panose="02040503050406030204" pitchFamily="18" charset="0"/>
                              <a:ea typeface="+mj-ea"/>
                            </a:rPr>
                            <m:t>𝜇</m:t>
                          </m:r>
                        </m:e>
                        <m:sub>
                          <m:r>
                            <a:rPr lang="en-US" altLang="zh-CN" sz="2400" i="1">
                              <a:latin typeface="Cambria Math" panose="02040503050406030204" pitchFamily="18" charset="0"/>
                              <a:ea typeface="+mj-ea"/>
                            </a:rPr>
                            <m:t>𝑖</m:t>
                          </m:r>
                        </m:sub>
                      </m:sSub>
                      <m:r>
                        <a:rPr lang="en-US" altLang="zh-CN" sz="2400" i="1" smtClean="0">
                          <a:latin typeface="Cambria Math" panose="02040503050406030204" pitchFamily="18" charset="0"/>
                          <a:ea typeface="+mj-ea"/>
                        </a:rPr>
                        <m:t>≥</m:t>
                      </m:r>
                      <m:r>
                        <a:rPr lang="en-US" altLang="zh-CN" sz="2400" b="0" i="1" smtClean="0">
                          <a:latin typeface="Cambria Math" panose="02040503050406030204" pitchFamily="18" charset="0"/>
                          <a:ea typeface="+mj-ea"/>
                        </a:rPr>
                        <m:t>0,</m:t>
                      </m:r>
                      <m:r>
                        <a:rPr lang="en-US" altLang="zh-CN" sz="2400" b="0" i="1" smtClean="0">
                          <a:latin typeface="Cambria Math" panose="02040503050406030204" pitchFamily="18" charset="0"/>
                          <a:ea typeface="+mj-ea"/>
                        </a:rPr>
                        <m:t>𝑖</m:t>
                      </m:r>
                      <m:r>
                        <a:rPr lang="en-US" altLang="zh-CN" sz="2400" b="0" i="1" smtClean="0">
                          <a:latin typeface="Cambria Math" panose="02040503050406030204" pitchFamily="18" charset="0"/>
                          <a:ea typeface="+mj-ea"/>
                        </a:rPr>
                        <m:t>=1,2,…,</m:t>
                      </m:r>
                      <m:r>
                        <a:rPr lang="en-US" altLang="zh-CN" sz="2400" b="0" i="1" smtClean="0">
                          <a:latin typeface="Cambria Math" panose="02040503050406030204" pitchFamily="18" charset="0"/>
                          <a:ea typeface="+mj-ea"/>
                        </a:rPr>
                        <m:t>𝑁</m:t>
                      </m:r>
                      <m:r>
                        <a:rPr lang="en-US" altLang="zh-CN" sz="2400" b="0" i="1" smtClean="0">
                          <a:latin typeface="Cambria Math" panose="02040503050406030204" pitchFamily="18" charset="0"/>
                          <a:ea typeface="+mj-ea"/>
                        </a:rPr>
                        <m:t>     (4.44)</m:t>
                      </m:r>
                    </m:oMath>
                  </m:oMathPara>
                </a14:m>
                <a:endParaRPr lang="zh-CN" altLang="en-US" sz="2400" dirty="0">
                  <a:latin typeface="+mj-ea"/>
                  <a:ea typeface="+mj-ea"/>
                </a:endParaRPr>
              </a:p>
            </p:txBody>
          </p:sp>
        </mc:Choice>
        <mc:Fallback xmlns="">
          <p:sp>
            <p:nvSpPr>
              <p:cNvPr id="2" name="文本框 1">
                <a:extLst>
                  <a:ext uri="{FF2B5EF4-FFF2-40B4-BE49-F238E27FC236}">
                    <a16:creationId xmlns:a16="http://schemas.microsoft.com/office/drawing/2014/main" id="{54AEFE82-602E-5057-3B3D-151CA9D93CA9}"/>
                  </a:ext>
                </a:extLst>
              </p:cNvPr>
              <p:cNvSpPr txBox="1">
                <a:spLocks noRot="1" noChangeAspect="1" noMove="1" noResize="1" noEditPoints="1" noAdjustHandles="1" noChangeArrowheads="1" noChangeShapeType="1" noTextEdit="1"/>
              </p:cNvSpPr>
              <p:nvPr/>
            </p:nvSpPr>
            <p:spPr>
              <a:xfrm>
                <a:off x="844722" y="1274684"/>
                <a:ext cx="11176518" cy="5326458"/>
              </a:xfrm>
              <a:prstGeom prst="rect">
                <a:avLst/>
              </a:prstGeom>
              <a:blipFill>
                <a:blip r:embed="rId3"/>
                <a:stretch>
                  <a:fillRect l="-873" t="-915" b="-686"/>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DA100A37-AFD5-1B70-88E7-3FFA8A874D08}"/>
              </a:ext>
            </a:extLst>
          </p:cNvPr>
          <p:cNvSpPr txBox="1"/>
          <p:nvPr/>
        </p:nvSpPr>
        <p:spPr>
          <a:xfrm>
            <a:off x="6157731" y="2951544"/>
            <a:ext cx="65" cy="276999"/>
          </a:xfrm>
          <a:prstGeom prst="rect">
            <a:avLst/>
          </a:prstGeom>
          <a:noFill/>
        </p:spPr>
        <p:txBody>
          <a:bodyPr wrap="none" lIns="0" tIns="0" rIns="0" bIns="0" rtlCol="0">
            <a:spAutoFit/>
          </a:bodyPr>
          <a:lstStyle/>
          <a:p>
            <a:endParaRPr lang="zh-CN" altLang="en-US" dirty="0"/>
          </a:p>
        </p:txBody>
      </p:sp>
    </p:spTree>
    <p:extLst>
      <p:ext uri="{BB962C8B-B14F-4D97-AF65-F5344CB8AC3E}">
        <p14:creationId xmlns:p14="http://schemas.microsoft.com/office/powerpoint/2010/main" val="25881617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603422" y="-5087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70000"/>
              </a:lnSpc>
              <a:spcAft>
                <a:spcPct val="0"/>
              </a:spcAft>
            </a:pPr>
            <a:r>
              <a:rPr lang="zh-CN" altLang="en-US" sz="3300" b="1" dirty="0"/>
              <a:t>学习的对偶算法</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54AEFE82-602E-5057-3B3D-151CA9D93CA9}"/>
                  </a:ext>
                </a:extLst>
              </p:cNvPr>
              <p:cNvSpPr txBox="1"/>
              <p:nvPr/>
            </p:nvSpPr>
            <p:spPr>
              <a:xfrm>
                <a:off x="610368" y="1311058"/>
                <a:ext cx="10971262" cy="3408049"/>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400" dirty="0">
                    <a:latin typeface="+mj-ea"/>
                    <a:ea typeface="+mj-ea"/>
                  </a:rPr>
                  <a:t>将对偶最优化问题</a:t>
                </a:r>
                <a:r>
                  <a:rPr lang="en-US" altLang="zh-CN" sz="2400" dirty="0">
                    <a:latin typeface="+mj-ea"/>
                    <a:ea typeface="+mj-ea"/>
                  </a:rPr>
                  <a:t>(4.40)~(4.44)</a:t>
                </a:r>
                <a:r>
                  <a:rPr lang="zh-CN" altLang="en-US" sz="2400" dirty="0">
                    <a:latin typeface="+mj-ea"/>
                    <a:ea typeface="+mj-ea"/>
                  </a:rPr>
                  <a:t>进行变换，利用等式约束</a:t>
                </a:r>
                <a:r>
                  <a:rPr lang="en-US" altLang="zh-CN" sz="2400" dirty="0">
                    <a:latin typeface="+mj-ea"/>
                    <a:ea typeface="+mj-ea"/>
                  </a:rPr>
                  <a:t>(4.42)</a:t>
                </a:r>
                <a:r>
                  <a:rPr lang="zh-CN" altLang="en-US" sz="2400" dirty="0">
                    <a:latin typeface="+mj-ea"/>
                    <a:ea typeface="+mj-ea"/>
                  </a:rPr>
                  <a:t>消去</a:t>
                </a:r>
                <a14:m>
                  <m:oMath xmlns:m="http://schemas.openxmlformats.org/officeDocument/2006/math">
                    <m:sSub>
                      <m:sSubPr>
                        <m:ctrlPr>
                          <a:rPr lang="en-US" altLang="zh-CN" sz="2400" i="1" smtClean="0">
                            <a:latin typeface="Cambria Math" panose="02040503050406030204" pitchFamily="18" charset="0"/>
                            <a:ea typeface="+mj-ea"/>
                          </a:rPr>
                        </m:ctrlPr>
                      </m:sSubPr>
                      <m:e>
                        <m:r>
                          <a:rPr lang="zh-CN" altLang="en-US" sz="2400" i="1" smtClean="0">
                            <a:latin typeface="Cambria Math" panose="02040503050406030204" pitchFamily="18" charset="0"/>
                            <a:ea typeface="+mj-ea"/>
                          </a:rPr>
                          <m:t>𝜇</m:t>
                        </m:r>
                      </m:e>
                      <m:sub>
                        <m:r>
                          <a:rPr lang="en-US" altLang="zh-CN" sz="2400" b="0" i="1" smtClean="0">
                            <a:latin typeface="Cambria Math" panose="02040503050406030204" pitchFamily="18" charset="0"/>
                            <a:ea typeface="+mj-ea"/>
                          </a:rPr>
                          <m:t>𝑖</m:t>
                        </m:r>
                      </m:sub>
                    </m:sSub>
                    <m:r>
                      <a:rPr lang="en-US" altLang="zh-CN" sz="2400" b="0" i="1" smtClean="0">
                        <a:latin typeface="Cambria Math" panose="02040503050406030204" pitchFamily="18" charset="0"/>
                        <a:ea typeface="+mj-ea"/>
                      </a:rPr>
                      <m:t>,</m:t>
                    </m:r>
                    <m:r>
                      <a:rPr lang="zh-CN" altLang="en-US" sz="2400" i="1">
                        <a:latin typeface="Cambria Math" panose="02040503050406030204" pitchFamily="18" charset="0"/>
                        <a:ea typeface="+mj-ea"/>
                      </a:rPr>
                      <m:t>从而</m:t>
                    </m:r>
                  </m:oMath>
                </a14:m>
                <a:r>
                  <a:rPr lang="zh-CN" altLang="en-US" sz="2400" dirty="0">
                    <a:latin typeface="+mj-ea"/>
                    <a:ea typeface="+mj-ea"/>
                  </a:rPr>
                  <a:t>只留下变量</a:t>
                </a:r>
                <a14:m>
                  <m:oMath xmlns:m="http://schemas.openxmlformats.org/officeDocument/2006/math">
                    <m:sSub>
                      <m:sSubPr>
                        <m:ctrlPr>
                          <a:rPr lang="en-US" altLang="zh-CN" sz="2400" i="1" smtClean="0">
                            <a:latin typeface="Cambria Math" panose="02040503050406030204" pitchFamily="18" charset="0"/>
                            <a:ea typeface="+mj-ea"/>
                          </a:rPr>
                        </m:ctrlPr>
                      </m:sSubPr>
                      <m:e>
                        <m:r>
                          <a:rPr lang="zh-CN" altLang="en-US" sz="2400" i="1" smtClean="0">
                            <a:latin typeface="Cambria Math" panose="02040503050406030204" pitchFamily="18" charset="0"/>
                            <a:ea typeface="+mj-ea"/>
                          </a:rPr>
                          <m:t>𝛼</m:t>
                        </m:r>
                      </m:e>
                      <m:sub>
                        <m:r>
                          <a:rPr lang="en-US" altLang="zh-CN" sz="2400" b="0" i="1" smtClean="0">
                            <a:latin typeface="Cambria Math" panose="02040503050406030204" pitchFamily="18" charset="0"/>
                            <a:ea typeface="+mj-ea"/>
                          </a:rPr>
                          <m:t>𝑖</m:t>
                        </m:r>
                      </m:sub>
                    </m:sSub>
                    <m:r>
                      <a:rPr lang="en-US" altLang="zh-CN" sz="2400" b="0" i="1" smtClean="0">
                        <a:latin typeface="Cambria Math" panose="02040503050406030204" pitchFamily="18" charset="0"/>
                        <a:ea typeface="+mj-ea"/>
                      </a:rPr>
                      <m:t>,</m:t>
                    </m:r>
                    <m:r>
                      <a:rPr lang="zh-CN" altLang="en-US" sz="2400" i="1">
                        <a:latin typeface="Cambria Math" panose="02040503050406030204" pitchFamily="18" charset="0"/>
                        <a:ea typeface="+mj-ea"/>
                      </a:rPr>
                      <m:t>并</m:t>
                    </m:r>
                  </m:oMath>
                </a14:m>
                <a:r>
                  <a:rPr lang="zh-CN" altLang="en-US" sz="2400" dirty="0">
                    <a:latin typeface="+mj-ea"/>
                    <a:ea typeface="+mj-ea"/>
                  </a:rPr>
                  <a:t>将约束</a:t>
                </a:r>
                <a:r>
                  <a:rPr lang="en-US" altLang="zh-CN" sz="2400" dirty="0">
                    <a:latin typeface="+mj-ea"/>
                    <a:ea typeface="+mj-ea"/>
                  </a:rPr>
                  <a:t>(4.42)~(4.44)</a:t>
                </a:r>
                <a:r>
                  <a:rPr lang="zh-CN" altLang="en-US" sz="2400" dirty="0">
                    <a:latin typeface="+mj-ea"/>
                    <a:ea typeface="+mj-ea"/>
                  </a:rPr>
                  <a:t>写成</a:t>
                </a:r>
                <a:endParaRPr lang="en-US" altLang="zh-CN" sz="2400" dirty="0">
                  <a:latin typeface="+mj-ea"/>
                  <a:ea typeface="+mj-ea"/>
                </a:endParaRPr>
              </a:p>
              <a:p>
                <a:pPr marL="342900" indent="-342900" algn="ctr">
                  <a:lnSpc>
                    <a:spcPct val="130000"/>
                  </a:lnSpc>
                  <a:buFont typeface="Arial" panose="020B0604020202020204" pitchFamily="34" charset="0"/>
                  <a:buChar char="•"/>
                </a:pPr>
                <a14:m>
                  <m:oMath xmlns:m="http://schemas.openxmlformats.org/officeDocument/2006/math">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0</m:t>
                        </m:r>
                        <m:r>
                          <a:rPr lang="en-US" altLang="zh-CN" sz="2400" i="1" smtClean="0">
                            <a:latin typeface="Cambria Math" panose="02040503050406030204" pitchFamily="18" charset="0"/>
                            <a:ea typeface="+mj-ea"/>
                          </a:rPr>
                          <m:t>≤</m:t>
                        </m:r>
                        <m:r>
                          <a:rPr lang="zh-CN" altLang="en-US" sz="2400" i="1">
                            <a:latin typeface="Cambria Math" panose="02040503050406030204" pitchFamily="18" charset="0"/>
                            <a:ea typeface="+mj-ea"/>
                          </a:rPr>
                          <m:t>𝛼</m:t>
                        </m:r>
                      </m:e>
                      <m:sub>
                        <m:r>
                          <a:rPr lang="en-US" altLang="zh-CN" sz="2400" i="1">
                            <a:latin typeface="Cambria Math" panose="02040503050406030204" pitchFamily="18" charset="0"/>
                            <a:ea typeface="+mj-ea"/>
                          </a:rPr>
                          <m:t>𝑖</m:t>
                        </m:r>
                      </m:sub>
                    </m:sSub>
                    <m:r>
                      <a:rPr lang="en-US" altLang="zh-CN" sz="2400" i="1" smtClean="0">
                        <a:latin typeface="Cambria Math" panose="02040503050406030204" pitchFamily="18" charset="0"/>
                        <a:ea typeface="+mj-ea"/>
                      </a:rPr>
                      <m:t>≤</m:t>
                    </m:r>
                    <m:r>
                      <a:rPr lang="en-US" altLang="zh-CN" sz="2400" b="0" i="1" smtClean="0">
                        <a:latin typeface="Cambria Math" panose="02040503050406030204" pitchFamily="18" charset="0"/>
                        <a:ea typeface="+mj-ea"/>
                      </a:rPr>
                      <m:t>𝐶</m:t>
                    </m:r>
                    <m:r>
                      <a:rPr lang="en-US" altLang="zh-CN" sz="2400" b="0" i="1" smtClean="0">
                        <a:latin typeface="Cambria Math" panose="02040503050406030204" pitchFamily="18" charset="0"/>
                        <a:ea typeface="+mj-ea"/>
                      </a:rPr>
                      <m:t>     (4.45)</m:t>
                    </m:r>
                  </m:oMath>
                </a14:m>
                <a:endParaRPr lang="en-US" altLang="zh-CN" sz="2400" dirty="0">
                  <a:latin typeface="+mj-ea"/>
                  <a:ea typeface="+mj-ea"/>
                </a:endParaRPr>
              </a:p>
              <a:p>
                <a:pPr marL="342900" indent="-342900">
                  <a:lnSpc>
                    <a:spcPct val="130000"/>
                  </a:lnSpc>
                  <a:buFont typeface="Arial" panose="020B0604020202020204" pitchFamily="34" charset="0"/>
                  <a:buChar char="•"/>
                </a:pPr>
                <a:r>
                  <a:rPr lang="zh-CN" altLang="en-US" sz="2400" dirty="0">
                    <a:latin typeface="+mj-ea"/>
                    <a:ea typeface="+mj-ea"/>
                  </a:rPr>
                  <a:t>再将对目标函数求极大转换为求极小，于是得到对偶问题</a:t>
                </a:r>
                <a:r>
                  <a:rPr lang="en-US" altLang="zh-CN" sz="2400" dirty="0">
                    <a:latin typeface="+mj-ea"/>
                    <a:ea typeface="+mj-ea"/>
                  </a:rPr>
                  <a:t>(4.33)~(4.35)</a:t>
                </a:r>
                <a:r>
                  <a:rPr lang="zh-CN" altLang="en-US" sz="2400" dirty="0">
                    <a:latin typeface="+mj-ea"/>
                    <a:ea typeface="+mj-ea"/>
                  </a:rPr>
                  <a:t>。</a:t>
                </a:r>
                <a:endParaRPr lang="en-US" altLang="zh-CN" sz="2400" dirty="0">
                  <a:latin typeface="+mj-ea"/>
                  <a:ea typeface="+mj-ea"/>
                </a:endParaRPr>
              </a:p>
              <a:p>
                <a:pPr marL="342900" indent="-342900">
                  <a:lnSpc>
                    <a:spcPct val="130000"/>
                  </a:lnSpc>
                  <a:buFont typeface="Arial" panose="020B0604020202020204" pitchFamily="34" charset="0"/>
                  <a:buChar char="•"/>
                </a:pPr>
                <a:endParaRPr lang="en-US" altLang="zh-CN" sz="2400" dirty="0">
                  <a:latin typeface="+mj-ea"/>
                  <a:ea typeface="+mj-ea"/>
                </a:endParaRPr>
              </a:p>
              <a:p>
                <a:pPr marL="342900" indent="-342900">
                  <a:lnSpc>
                    <a:spcPct val="130000"/>
                  </a:lnSpc>
                  <a:buFont typeface="Arial" panose="020B0604020202020204" pitchFamily="34" charset="0"/>
                  <a:buChar char="•"/>
                </a:pPr>
                <a:r>
                  <a:rPr lang="zh-CN" altLang="en-US" sz="2400" dirty="0">
                    <a:latin typeface="+mj-ea"/>
                    <a:ea typeface="+mj-ea"/>
                  </a:rPr>
                  <a:t>可以通过求解对偶问题而得到原始问题的解，进而确定分离超平面和决策函数。为此，就可以定理的形式叙述原始问题的最优解和对偶问题的最优解的关系。</a:t>
                </a:r>
              </a:p>
            </p:txBody>
          </p:sp>
        </mc:Choice>
        <mc:Fallback xmlns="">
          <p:sp>
            <p:nvSpPr>
              <p:cNvPr id="2" name="文本框 1">
                <a:extLst>
                  <a:ext uri="{FF2B5EF4-FFF2-40B4-BE49-F238E27FC236}">
                    <a16:creationId xmlns:a16="http://schemas.microsoft.com/office/drawing/2014/main" id="{54AEFE82-602E-5057-3B3D-151CA9D93CA9}"/>
                  </a:ext>
                </a:extLst>
              </p:cNvPr>
              <p:cNvSpPr txBox="1">
                <a:spLocks noRot="1" noChangeAspect="1" noMove="1" noResize="1" noEditPoints="1" noAdjustHandles="1" noChangeArrowheads="1" noChangeShapeType="1" noTextEdit="1"/>
              </p:cNvSpPr>
              <p:nvPr/>
            </p:nvSpPr>
            <p:spPr>
              <a:xfrm>
                <a:off x="610368" y="1311058"/>
                <a:ext cx="10971262" cy="3408049"/>
              </a:xfrm>
              <a:prstGeom prst="rect">
                <a:avLst/>
              </a:prstGeom>
              <a:blipFill>
                <a:blip r:embed="rId3"/>
                <a:stretch>
                  <a:fillRect l="-722" r="-2889" b="-322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967276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603422" y="-5087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70000"/>
              </a:lnSpc>
              <a:spcAft>
                <a:spcPct val="0"/>
              </a:spcAft>
            </a:pPr>
            <a:r>
              <a:rPr lang="zh-CN" altLang="en-US" sz="3300" b="1" dirty="0"/>
              <a:t>学习的对偶算法</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54AEFE82-602E-5057-3B3D-151CA9D93CA9}"/>
                  </a:ext>
                </a:extLst>
              </p:cNvPr>
              <p:cNvSpPr txBox="1"/>
              <p:nvPr/>
            </p:nvSpPr>
            <p:spPr>
              <a:xfrm>
                <a:off x="470668" y="1215868"/>
                <a:ext cx="10971262" cy="4111447"/>
              </a:xfrm>
              <a:prstGeom prst="rect">
                <a:avLst/>
              </a:prstGeom>
              <a:noFill/>
            </p:spPr>
            <p:txBody>
              <a:bodyPr wrap="square" rtlCol="0">
                <a:spAutoFit/>
              </a:bodyPr>
              <a:lstStyle/>
              <a:p>
                <a:pPr>
                  <a:lnSpc>
                    <a:spcPct val="120000"/>
                  </a:lnSpc>
                </a:pPr>
                <a:r>
                  <a:rPr lang="zh-CN" altLang="en-US" sz="2800" b="1" dirty="0">
                    <a:latin typeface="+mj-ea"/>
                    <a:ea typeface="+mj-ea"/>
                  </a:rPr>
                  <a:t>定理</a:t>
                </a:r>
                <a:r>
                  <a:rPr lang="en-US" altLang="zh-CN" sz="2800" b="1" dirty="0">
                    <a:latin typeface="+mj-ea"/>
                    <a:ea typeface="+mj-ea"/>
                  </a:rPr>
                  <a:t>2  </a:t>
                </a:r>
                <a:r>
                  <a:rPr lang="zh-CN" altLang="en-US" sz="2800" dirty="0">
                    <a:latin typeface="+mj-ea"/>
                    <a:ea typeface="+mj-ea"/>
                  </a:rPr>
                  <a:t>设</a:t>
                </a:r>
                <a14:m>
                  <m:oMath xmlns:m="http://schemas.openxmlformats.org/officeDocument/2006/math">
                    <m:sSup>
                      <m:sSupPr>
                        <m:ctrlPr>
                          <a:rPr lang="en-US" altLang="zh-CN" sz="2800" i="1">
                            <a:latin typeface="Cambria Math" panose="02040503050406030204" pitchFamily="18" charset="0"/>
                            <a:ea typeface="+mj-ea"/>
                          </a:rPr>
                        </m:ctrlPr>
                      </m:sSupPr>
                      <m:e>
                        <m:r>
                          <a:rPr lang="zh-CN" altLang="en-US" sz="2800">
                            <a:latin typeface="Cambria Math" panose="02040503050406030204" pitchFamily="18" charset="0"/>
                            <a:ea typeface="+mj-ea"/>
                          </a:rPr>
                          <m:t>𝛼</m:t>
                        </m:r>
                      </m:e>
                      <m:sup>
                        <m:r>
                          <a:rPr lang="en-US" altLang="zh-CN" sz="2800">
                            <a:latin typeface="Cambria Math" panose="02040503050406030204" pitchFamily="18" charset="0"/>
                            <a:ea typeface="+mj-ea"/>
                          </a:rPr>
                          <m:t>∗</m:t>
                        </m:r>
                      </m:sup>
                    </m:sSup>
                    <m:r>
                      <a:rPr lang="en-US" altLang="zh-CN" sz="2800">
                        <a:latin typeface="Cambria Math" panose="02040503050406030204" pitchFamily="18" charset="0"/>
                        <a:ea typeface="+mj-ea"/>
                      </a:rPr>
                      <m:t>=</m:t>
                    </m:r>
                    <m:sSup>
                      <m:sSupPr>
                        <m:ctrlPr>
                          <a:rPr lang="en-US" altLang="zh-CN" sz="2800" i="1">
                            <a:latin typeface="Cambria Math" panose="02040503050406030204" pitchFamily="18" charset="0"/>
                            <a:ea typeface="+mj-ea"/>
                          </a:rPr>
                        </m:ctrlPr>
                      </m:sSupPr>
                      <m:e>
                        <m:r>
                          <a:rPr lang="zh-CN" altLang="en-US" sz="2800">
                            <a:latin typeface="Cambria Math" panose="02040503050406030204" pitchFamily="18" charset="0"/>
                            <a:ea typeface="+mj-ea"/>
                          </a:rPr>
                          <m:t>（</m:t>
                        </m:r>
                        <m:sSubSup>
                          <m:sSubSupPr>
                            <m:ctrlPr>
                              <a:rPr lang="en-US" altLang="zh-CN" sz="2800" i="1">
                                <a:latin typeface="Cambria Math" panose="02040503050406030204" pitchFamily="18" charset="0"/>
                                <a:ea typeface="+mj-ea"/>
                              </a:rPr>
                            </m:ctrlPr>
                          </m:sSubSupPr>
                          <m:e>
                            <m:r>
                              <a:rPr lang="zh-CN" altLang="en-US" sz="2800">
                                <a:latin typeface="Cambria Math" panose="02040503050406030204" pitchFamily="18" charset="0"/>
                                <a:ea typeface="+mj-ea"/>
                              </a:rPr>
                              <m:t>𝛼</m:t>
                            </m:r>
                          </m:e>
                          <m:sub>
                            <m:r>
                              <a:rPr lang="en-US" altLang="zh-CN" sz="2800">
                                <a:latin typeface="Cambria Math" panose="02040503050406030204" pitchFamily="18" charset="0"/>
                                <a:ea typeface="+mj-ea"/>
                              </a:rPr>
                              <m:t>1</m:t>
                            </m:r>
                          </m:sub>
                          <m:sup>
                            <m:r>
                              <a:rPr lang="en-US" altLang="zh-CN" sz="2800">
                                <a:latin typeface="Cambria Math" panose="02040503050406030204" pitchFamily="18" charset="0"/>
                                <a:ea typeface="+mj-ea"/>
                              </a:rPr>
                              <m:t>∗</m:t>
                            </m:r>
                          </m:sup>
                        </m:sSubSup>
                        <m:r>
                          <a:rPr lang="en-US" altLang="zh-CN" sz="2800">
                            <a:latin typeface="Cambria Math" panose="02040503050406030204" pitchFamily="18" charset="0"/>
                            <a:ea typeface="+mj-ea"/>
                          </a:rPr>
                          <m:t>,</m:t>
                        </m:r>
                        <m:sSubSup>
                          <m:sSubSupPr>
                            <m:ctrlPr>
                              <a:rPr lang="en-US" altLang="zh-CN" sz="2800" i="1">
                                <a:latin typeface="Cambria Math" panose="02040503050406030204" pitchFamily="18" charset="0"/>
                                <a:ea typeface="+mj-ea"/>
                              </a:rPr>
                            </m:ctrlPr>
                          </m:sSubSupPr>
                          <m:e>
                            <m:r>
                              <a:rPr lang="zh-CN" altLang="en-US" sz="2800">
                                <a:latin typeface="Cambria Math" panose="02040503050406030204" pitchFamily="18" charset="0"/>
                                <a:ea typeface="+mj-ea"/>
                              </a:rPr>
                              <m:t>𝛼</m:t>
                            </m:r>
                          </m:e>
                          <m:sub>
                            <m:r>
                              <a:rPr lang="en-US" altLang="zh-CN" sz="2800">
                                <a:latin typeface="Cambria Math" panose="02040503050406030204" pitchFamily="18" charset="0"/>
                                <a:ea typeface="+mj-ea"/>
                              </a:rPr>
                              <m:t>2</m:t>
                            </m:r>
                          </m:sub>
                          <m:sup>
                            <m:r>
                              <a:rPr lang="en-US" altLang="zh-CN" sz="2800">
                                <a:latin typeface="Cambria Math" panose="02040503050406030204" pitchFamily="18" charset="0"/>
                                <a:ea typeface="+mj-ea"/>
                              </a:rPr>
                              <m:t>∗</m:t>
                            </m:r>
                          </m:sup>
                        </m:sSubSup>
                        <m:r>
                          <a:rPr lang="en-US" altLang="zh-CN" sz="2800">
                            <a:latin typeface="Cambria Math" panose="02040503050406030204" pitchFamily="18" charset="0"/>
                            <a:ea typeface="+mj-ea"/>
                          </a:rPr>
                          <m:t>,…,</m:t>
                        </m:r>
                        <m:sSubSup>
                          <m:sSubSupPr>
                            <m:ctrlPr>
                              <a:rPr lang="en-US" altLang="zh-CN" sz="2800" i="1">
                                <a:latin typeface="Cambria Math" panose="02040503050406030204" pitchFamily="18" charset="0"/>
                                <a:ea typeface="+mj-ea"/>
                              </a:rPr>
                            </m:ctrlPr>
                          </m:sSubSupPr>
                          <m:e>
                            <m:r>
                              <a:rPr lang="zh-CN" altLang="en-US" sz="2800">
                                <a:latin typeface="Cambria Math" panose="02040503050406030204" pitchFamily="18" charset="0"/>
                                <a:ea typeface="+mj-ea"/>
                              </a:rPr>
                              <m:t>𝛼</m:t>
                            </m:r>
                          </m:e>
                          <m:sub>
                            <m:r>
                              <a:rPr lang="en-US" altLang="zh-CN" sz="2800">
                                <a:latin typeface="Cambria Math" panose="02040503050406030204" pitchFamily="18" charset="0"/>
                                <a:ea typeface="+mj-ea"/>
                              </a:rPr>
                              <m:t>𝑙</m:t>
                            </m:r>
                          </m:sub>
                          <m:sup>
                            <m:r>
                              <a:rPr lang="en-US" altLang="zh-CN" sz="2800">
                                <a:latin typeface="Cambria Math" panose="02040503050406030204" pitchFamily="18" charset="0"/>
                                <a:ea typeface="+mj-ea"/>
                              </a:rPr>
                              <m:t>∗</m:t>
                            </m:r>
                          </m:sup>
                        </m:sSubSup>
                        <m:r>
                          <a:rPr lang="zh-CN" altLang="en-US" sz="2800">
                            <a:latin typeface="Cambria Math" panose="02040503050406030204" pitchFamily="18" charset="0"/>
                            <a:ea typeface="+mj-ea"/>
                          </a:rPr>
                          <m:t>）</m:t>
                        </m:r>
                      </m:e>
                      <m:sup>
                        <m:r>
                          <a:rPr lang="en-US" altLang="zh-CN" sz="2800">
                            <a:latin typeface="Cambria Math" panose="02040503050406030204" pitchFamily="18" charset="0"/>
                            <a:ea typeface="+mj-ea"/>
                          </a:rPr>
                          <m:t>⊺</m:t>
                        </m:r>
                      </m:sup>
                    </m:sSup>
                    <m:r>
                      <a:rPr lang="zh-CN" altLang="en-US" sz="2800">
                        <a:latin typeface="Cambria Math" panose="02040503050406030204" pitchFamily="18" charset="0"/>
                        <a:ea typeface="+mj-ea"/>
                      </a:rPr>
                      <m:t>是</m:t>
                    </m:r>
                  </m:oMath>
                </a14:m>
                <a:r>
                  <a:rPr lang="zh-CN" altLang="en-US" sz="2800" dirty="0">
                    <a:latin typeface="+mj-ea"/>
                    <a:ea typeface="+mj-ea"/>
                  </a:rPr>
                  <a:t>对偶最优化问题的一个解，则存在</a:t>
                </a:r>
                <a14:m>
                  <m:oMath xmlns:m="http://schemas.openxmlformats.org/officeDocument/2006/math">
                    <m:sSup>
                      <m:sSupPr>
                        <m:ctrlPr>
                          <a:rPr lang="en-US" altLang="zh-CN" sz="2800" i="1">
                            <a:latin typeface="Cambria Math" panose="02040503050406030204" pitchFamily="18" charset="0"/>
                            <a:ea typeface="+mj-ea"/>
                          </a:rPr>
                        </m:ctrlPr>
                      </m:sSupPr>
                      <m:e>
                        <m:r>
                          <a:rPr lang="zh-CN" altLang="en-US" sz="2800">
                            <a:latin typeface="Cambria Math" panose="02040503050406030204" pitchFamily="18" charset="0"/>
                            <a:ea typeface="+mj-ea"/>
                          </a:rPr>
                          <m:t>𝛼</m:t>
                        </m:r>
                      </m:e>
                      <m:sup>
                        <m:r>
                          <a:rPr lang="en-US" altLang="zh-CN" sz="2800">
                            <a:latin typeface="Cambria Math" panose="02040503050406030204" pitchFamily="18" charset="0"/>
                            <a:ea typeface="+mj-ea"/>
                          </a:rPr>
                          <m:t>∗</m:t>
                        </m:r>
                      </m:sup>
                    </m:sSup>
                  </m:oMath>
                </a14:m>
                <a:r>
                  <a:rPr lang="zh-CN" altLang="en-US" sz="2800" dirty="0">
                    <a:latin typeface="+mj-ea"/>
                    <a:ea typeface="+mj-ea"/>
                  </a:rPr>
                  <a:t>的一个分量</a:t>
                </a:r>
                <a14:m>
                  <m:oMath xmlns:m="http://schemas.openxmlformats.org/officeDocument/2006/math">
                    <m:sSubSup>
                      <m:sSubSupPr>
                        <m:ctrlPr>
                          <a:rPr lang="en-US" altLang="zh-CN" sz="2800" i="1">
                            <a:latin typeface="Cambria Math" panose="02040503050406030204" pitchFamily="18" charset="0"/>
                            <a:ea typeface="+mj-ea"/>
                          </a:rPr>
                        </m:ctrlPr>
                      </m:sSubSupPr>
                      <m:e>
                        <m:r>
                          <a:rPr lang="zh-CN" altLang="en-US" sz="2800">
                            <a:latin typeface="Cambria Math" panose="02040503050406030204" pitchFamily="18" charset="0"/>
                            <a:ea typeface="+mj-ea"/>
                          </a:rPr>
                          <m:t>𝛼</m:t>
                        </m:r>
                      </m:e>
                      <m:sub>
                        <m:r>
                          <a:rPr lang="en-US" altLang="zh-CN" sz="2800">
                            <a:latin typeface="Cambria Math" panose="02040503050406030204" pitchFamily="18" charset="0"/>
                            <a:ea typeface="+mj-ea"/>
                          </a:rPr>
                          <m:t>𝑗</m:t>
                        </m:r>
                      </m:sub>
                      <m:sup>
                        <m:r>
                          <a:rPr lang="en-US" altLang="zh-CN" sz="2800">
                            <a:latin typeface="Cambria Math" panose="02040503050406030204" pitchFamily="18" charset="0"/>
                            <a:ea typeface="+mj-ea"/>
                          </a:rPr>
                          <m:t>∗</m:t>
                        </m:r>
                      </m:sup>
                    </m:sSubSup>
                  </m:oMath>
                </a14:m>
                <a:r>
                  <a:rPr lang="zh-CN" altLang="en-US" sz="2800" dirty="0">
                    <a:latin typeface="+mj-ea"/>
                    <a:ea typeface="+mj-ea"/>
                  </a:rPr>
                  <a:t>，</a:t>
                </a:r>
                <a:r>
                  <a:rPr lang="en-US" altLang="zh-CN" sz="2800" dirty="0">
                    <a:latin typeface="+mj-ea"/>
                    <a:ea typeface="+mj-ea"/>
                  </a:rPr>
                  <a:t> </a:t>
                </a:r>
                <a14:m>
                  <m:oMath xmlns:m="http://schemas.openxmlformats.org/officeDocument/2006/math">
                    <m:sSubSup>
                      <m:sSubSupPr>
                        <m:ctrlPr>
                          <a:rPr lang="en-US" altLang="zh-CN" sz="2800" i="1">
                            <a:latin typeface="Cambria Math" panose="02040503050406030204" pitchFamily="18" charset="0"/>
                            <a:ea typeface="+mj-ea"/>
                          </a:rPr>
                        </m:ctrlPr>
                      </m:sSubSupPr>
                      <m:e>
                        <m:r>
                          <a:rPr lang="en-US" altLang="zh-CN" sz="2800">
                            <a:latin typeface="Cambria Math" panose="02040503050406030204" pitchFamily="18" charset="0"/>
                            <a:ea typeface="+mj-ea"/>
                          </a:rPr>
                          <m:t>0&lt;</m:t>
                        </m:r>
                        <m:r>
                          <a:rPr lang="zh-CN" altLang="en-US" sz="2800">
                            <a:latin typeface="Cambria Math" panose="02040503050406030204" pitchFamily="18" charset="0"/>
                            <a:ea typeface="+mj-ea"/>
                          </a:rPr>
                          <m:t>𝛼</m:t>
                        </m:r>
                      </m:e>
                      <m:sub>
                        <m:r>
                          <a:rPr lang="en-US" altLang="zh-CN" sz="2800">
                            <a:latin typeface="Cambria Math" panose="02040503050406030204" pitchFamily="18" charset="0"/>
                            <a:ea typeface="+mj-ea"/>
                          </a:rPr>
                          <m:t>𝑗</m:t>
                        </m:r>
                      </m:sub>
                      <m:sup>
                        <m:r>
                          <a:rPr lang="en-US" altLang="zh-CN" sz="2800">
                            <a:latin typeface="Cambria Math" panose="02040503050406030204" pitchFamily="18" charset="0"/>
                            <a:ea typeface="+mj-ea"/>
                          </a:rPr>
                          <m:t>∗</m:t>
                        </m:r>
                      </m:sup>
                    </m:sSubSup>
                    <m:r>
                      <a:rPr lang="en-US" altLang="zh-CN" sz="2800">
                        <a:latin typeface="Cambria Math" panose="02040503050406030204" pitchFamily="18" charset="0"/>
                        <a:ea typeface="+mj-ea"/>
                      </a:rPr>
                      <m:t>&lt;</m:t>
                    </m:r>
                    <m:r>
                      <a:rPr lang="en-US" altLang="zh-CN" sz="2800">
                        <a:latin typeface="Cambria Math" panose="02040503050406030204" pitchFamily="18" charset="0"/>
                        <a:ea typeface="+mj-ea"/>
                      </a:rPr>
                      <m:t>𝐶</m:t>
                    </m:r>
                    <m:r>
                      <a:rPr lang="zh-CN" altLang="en-US" sz="2800">
                        <a:latin typeface="Cambria Math" panose="02040503050406030204" pitchFamily="18" charset="0"/>
                        <a:ea typeface="+mj-ea"/>
                      </a:rPr>
                      <m:t>，</m:t>
                    </m:r>
                  </m:oMath>
                </a14:m>
                <a:r>
                  <a:rPr lang="zh-CN" altLang="en-US" sz="2800" dirty="0">
                    <a:latin typeface="+mj-ea"/>
                    <a:ea typeface="+mj-ea"/>
                  </a:rPr>
                  <a:t>则原始问题的解</a:t>
                </a:r>
                <a14:m>
                  <m:oMath xmlns:m="http://schemas.openxmlformats.org/officeDocument/2006/math">
                    <m:sSup>
                      <m:sSupPr>
                        <m:ctrlPr>
                          <a:rPr lang="en-US" altLang="zh-CN" sz="2800" i="1">
                            <a:latin typeface="Cambria Math" panose="02040503050406030204" pitchFamily="18" charset="0"/>
                            <a:ea typeface="+mj-ea"/>
                          </a:rPr>
                        </m:ctrlPr>
                      </m:sSupPr>
                      <m:e>
                        <m:r>
                          <a:rPr lang="en-US" altLang="zh-CN" sz="2800">
                            <a:latin typeface="Cambria Math" panose="02040503050406030204" pitchFamily="18" charset="0"/>
                            <a:ea typeface="+mj-ea"/>
                          </a:rPr>
                          <m:t>𝑤</m:t>
                        </m:r>
                      </m:e>
                      <m:sup>
                        <m:r>
                          <a:rPr lang="en-US" altLang="zh-CN" sz="2800">
                            <a:latin typeface="Cambria Math" panose="02040503050406030204" pitchFamily="18" charset="0"/>
                            <a:ea typeface="+mj-ea"/>
                          </a:rPr>
                          <m:t>∗</m:t>
                        </m:r>
                      </m:sup>
                    </m:sSup>
                    <m:r>
                      <a:rPr lang="zh-CN" altLang="en-US" sz="2800">
                        <a:latin typeface="Cambria Math" panose="02040503050406030204" pitchFamily="18" charset="0"/>
                        <a:ea typeface="+mj-ea"/>
                      </a:rPr>
                      <m:t>、</m:t>
                    </m:r>
                    <m:sSup>
                      <m:sSupPr>
                        <m:ctrlPr>
                          <a:rPr lang="en-US" altLang="zh-CN" sz="2800" i="1">
                            <a:latin typeface="Cambria Math" panose="02040503050406030204" pitchFamily="18" charset="0"/>
                            <a:ea typeface="+mj-ea"/>
                          </a:rPr>
                        </m:ctrlPr>
                      </m:sSupPr>
                      <m:e>
                        <m:r>
                          <a:rPr lang="en-US" altLang="zh-CN" sz="2800">
                            <a:latin typeface="Cambria Math" panose="02040503050406030204" pitchFamily="18" charset="0"/>
                            <a:ea typeface="+mj-ea"/>
                          </a:rPr>
                          <m:t>𝑏</m:t>
                        </m:r>
                      </m:e>
                      <m:sup>
                        <m:r>
                          <a:rPr lang="en-US" altLang="zh-CN" sz="2800">
                            <a:latin typeface="Cambria Math" panose="02040503050406030204" pitchFamily="18" charset="0"/>
                            <a:ea typeface="+mj-ea"/>
                          </a:rPr>
                          <m:t>∗</m:t>
                        </m:r>
                        <m:r>
                          <a:rPr lang="en-US" altLang="zh-CN" sz="2800" b="0" i="1" smtClean="0">
                            <a:latin typeface="Cambria Math" panose="02040503050406030204" pitchFamily="18" charset="0"/>
                            <a:ea typeface="+mj-ea"/>
                          </a:rPr>
                          <m:t> </m:t>
                        </m:r>
                      </m:sup>
                    </m:sSup>
                    <m:r>
                      <a:rPr lang="zh-CN" altLang="en-US" sz="2800">
                        <a:latin typeface="Cambria Math" panose="02040503050406030204" pitchFamily="18" charset="0"/>
                        <a:ea typeface="+mj-ea"/>
                      </a:rPr>
                      <m:t>可按下式求得：</m:t>
                    </m:r>
                  </m:oMath>
                </a14:m>
                <a:endParaRPr lang="en-US" altLang="zh-CN" sz="2800" dirty="0">
                  <a:latin typeface="+mj-ea"/>
                  <a:ea typeface="+mj-ea"/>
                </a:endParaRPr>
              </a:p>
              <a:p>
                <a:pPr algn="ctr">
                  <a:lnSpc>
                    <a:spcPct val="120000"/>
                  </a:lnSpc>
                </a:pPr>
                <a14:m>
                  <m:oMathPara xmlns:m="http://schemas.openxmlformats.org/officeDocument/2006/math">
                    <m:oMathParaPr>
                      <m:jc m:val="centerGroup"/>
                    </m:oMathParaPr>
                    <m:oMath xmlns:m="http://schemas.openxmlformats.org/officeDocument/2006/math">
                      <m:sSup>
                        <m:sSupPr>
                          <m:ctrlPr>
                            <a:rPr lang="en-US" altLang="zh-CN" sz="2800" i="1" smtClean="0">
                              <a:latin typeface="Cambria Math" panose="02040503050406030204" pitchFamily="18" charset="0"/>
                              <a:ea typeface="+mj-ea"/>
                            </a:rPr>
                          </m:ctrlPr>
                        </m:sSupPr>
                        <m:e>
                          <m:r>
                            <a:rPr lang="en-US" altLang="zh-CN" sz="2800" b="0" i="1" smtClean="0">
                              <a:latin typeface="Cambria Math" panose="02040503050406030204" pitchFamily="18" charset="0"/>
                              <a:ea typeface="+mj-ea"/>
                            </a:rPr>
                            <m:t>𝑤</m:t>
                          </m:r>
                        </m:e>
                        <m:sup>
                          <m:r>
                            <a:rPr lang="en-US" altLang="zh-CN" sz="2800" b="0" i="1" smtClean="0">
                              <a:latin typeface="Cambria Math" panose="02040503050406030204" pitchFamily="18" charset="0"/>
                              <a:ea typeface="+mj-ea"/>
                            </a:rPr>
                            <m:t>∗</m:t>
                          </m:r>
                        </m:sup>
                      </m:sSup>
                      <m:r>
                        <a:rPr lang="en-US" altLang="zh-CN" sz="2800" b="0" i="1" smtClean="0">
                          <a:latin typeface="Cambria Math" panose="02040503050406030204" pitchFamily="18" charset="0"/>
                          <a:ea typeface="+mj-ea"/>
                        </a:rPr>
                        <m:t>=</m:t>
                      </m:r>
                      <m:nary>
                        <m:naryPr>
                          <m:chr m:val="∑"/>
                          <m:ctrlPr>
                            <a:rPr lang="en-US" altLang="zh-CN" sz="2800" i="1">
                              <a:latin typeface="Cambria Math" panose="02040503050406030204" pitchFamily="18" charset="0"/>
                              <a:ea typeface="+mj-ea"/>
                            </a:rPr>
                          </m:ctrlPr>
                        </m:naryPr>
                        <m:sub>
                          <m:r>
                            <m:rPr>
                              <m:brk m:alnAt="23"/>
                            </m:rPr>
                            <a:rPr lang="en-US" altLang="zh-CN" sz="2800" i="1">
                              <a:latin typeface="Cambria Math" panose="02040503050406030204" pitchFamily="18" charset="0"/>
                              <a:ea typeface="+mj-ea"/>
                            </a:rPr>
                            <m:t>𝑖</m:t>
                          </m:r>
                          <m:r>
                            <a:rPr lang="en-US" altLang="zh-CN" sz="2800" i="1">
                              <a:latin typeface="Cambria Math" panose="02040503050406030204" pitchFamily="18" charset="0"/>
                              <a:ea typeface="+mj-ea"/>
                            </a:rPr>
                            <m:t>=1</m:t>
                          </m:r>
                        </m:sub>
                        <m:sup>
                          <m:r>
                            <a:rPr lang="en-US" altLang="zh-CN" sz="2800" i="1">
                              <a:latin typeface="Cambria Math" panose="02040503050406030204" pitchFamily="18" charset="0"/>
                              <a:ea typeface="+mj-ea"/>
                            </a:rPr>
                            <m:t>𝑁</m:t>
                          </m:r>
                        </m:sup>
                        <m:e>
                          <m:sSubSup>
                            <m:sSubSupPr>
                              <m:ctrlPr>
                                <a:rPr lang="en-US" altLang="zh-CN" sz="2800" i="1">
                                  <a:latin typeface="Cambria Math" panose="02040503050406030204" pitchFamily="18" charset="0"/>
                                  <a:ea typeface="+mj-ea"/>
                                </a:rPr>
                              </m:ctrlPr>
                            </m:sSubSupPr>
                            <m:e>
                              <m:r>
                                <a:rPr lang="zh-CN" altLang="en-US" sz="2800" i="1">
                                  <a:latin typeface="Cambria Math" panose="02040503050406030204" pitchFamily="18" charset="0"/>
                                  <a:ea typeface="+mj-ea"/>
                                </a:rPr>
                                <m:t>𝛼</m:t>
                              </m:r>
                            </m:e>
                            <m:sub>
                              <m:r>
                                <a:rPr lang="en-US" altLang="zh-CN" sz="2800" i="1">
                                  <a:latin typeface="Cambria Math" panose="02040503050406030204" pitchFamily="18" charset="0"/>
                                  <a:ea typeface="+mj-ea"/>
                                </a:rPr>
                                <m:t>𝑖</m:t>
                              </m:r>
                            </m:sub>
                            <m:sup>
                              <m:r>
                                <a:rPr lang="en-US" altLang="zh-CN" sz="2800" i="1">
                                  <a:latin typeface="Cambria Math" panose="02040503050406030204" pitchFamily="18" charset="0"/>
                                  <a:ea typeface="+mj-ea"/>
                                </a:rPr>
                                <m:t>∗</m:t>
                              </m:r>
                            </m:sup>
                          </m:sSubSup>
                          <m:sSub>
                            <m:sSubPr>
                              <m:ctrlPr>
                                <a:rPr lang="en-US" altLang="zh-CN" sz="2800" i="1">
                                  <a:latin typeface="Cambria Math" panose="02040503050406030204" pitchFamily="18" charset="0"/>
                                  <a:ea typeface="+mj-ea"/>
                                </a:rPr>
                              </m:ctrlPr>
                            </m:sSubPr>
                            <m:e>
                              <m:r>
                                <a:rPr lang="en-US" altLang="zh-CN" sz="2800" i="1">
                                  <a:latin typeface="Cambria Math" panose="02040503050406030204" pitchFamily="18" charset="0"/>
                                  <a:ea typeface="+mj-ea"/>
                                </a:rPr>
                                <m:t>𝑦</m:t>
                              </m:r>
                            </m:e>
                            <m:sub>
                              <m:r>
                                <a:rPr lang="en-US" altLang="zh-CN" sz="2800" i="1">
                                  <a:latin typeface="Cambria Math" panose="02040503050406030204" pitchFamily="18" charset="0"/>
                                  <a:ea typeface="+mj-ea"/>
                                </a:rPr>
                                <m:t>𝑖</m:t>
                              </m:r>
                            </m:sub>
                          </m:sSub>
                          <m:sSub>
                            <m:sSubPr>
                              <m:ctrlPr>
                                <a:rPr lang="en-US" altLang="zh-CN" sz="2800" i="1">
                                  <a:latin typeface="Cambria Math" panose="02040503050406030204" pitchFamily="18" charset="0"/>
                                  <a:ea typeface="+mj-ea"/>
                                </a:rPr>
                              </m:ctrlPr>
                            </m:sSubPr>
                            <m:e>
                              <m:r>
                                <a:rPr lang="en-US" altLang="zh-CN" sz="2800" i="1">
                                  <a:latin typeface="Cambria Math" panose="02040503050406030204" pitchFamily="18" charset="0"/>
                                  <a:ea typeface="+mj-ea"/>
                                </a:rPr>
                                <m:t>𝑥</m:t>
                              </m:r>
                            </m:e>
                            <m:sub>
                              <m:r>
                                <a:rPr lang="en-US" altLang="zh-CN" sz="2800" i="1">
                                  <a:latin typeface="Cambria Math" panose="02040503050406030204" pitchFamily="18" charset="0"/>
                                  <a:ea typeface="+mj-ea"/>
                                </a:rPr>
                                <m:t>𝑖</m:t>
                              </m:r>
                            </m:sub>
                          </m:sSub>
                          <m:r>
                            <a:rPr lang="en-US" altLang="zh-CN" sz="2800" b="0" i="1" smtClean="0">
                              <a:latin typeface="Cambria Math" panose="02040503050406030204" pitchFamily="18" charset="0"/>
                              <a:ea typeface="+mj-ea"/>
                            </a:rPr>
                            <m:t>     (4.46)</m:t>
                          </m:r>
                        </m:e>
                      </m:nary>
                    </m:oMath>
                  </m:oMathPara>
                </a14:m>
                <a:endParaRPr lang="en-US" altLang="zh-CN" sz="2800" dirty="0">
                  <a:latin typeface="+mj-ea"/>
                  <a:ea typeface="+mj-ea"/>
                </a:endParaRPr>
              </a:p>
              <a:p>
                <a:pPr algn="ctr"/>
                <a14:m>
                  <m:oMath xmlns:m="http://schemas.openxmlformats.org/officeDocument/2006/math">
                    <m:sSup>
                      <m:sSupPr>
                        <m:ctrlPr>
                          <a:rPr lang="en-US" altLang="zh-CN" sz="2800" i="1" smtClean="0">
                            <a:latin typeface="Cambria Math" panose="02040503050406030204" pitchFamily="18" charset="0"/>
                            <a:ea typeface="+mj-ea"/>
                          </a:rPr>
                        </m:ctrlPr>
                      </m:sSupPr>
                      <m:e>
                        <m:r>
                          <a:rPr lang="en-US" altLang="zh-CN" sz="2800" b="0" i="1" smtClean="0">
                            <a:latin typeface="Cambria Math" panose="02040503050406030204" pitchFamily="18" charset="0"/>
                            <a:ea typeface="+mj-ea"/>
                          </a:rPr>
                          <m:t>𝑏</m:t>
                        </m:r>
                      </m:e>
                      <m:sup>
                        <m:r>
                          <a:rPr lang="en-US" altLang="zh-CN" sz="2800" b="0" i="1" smtClean="0">
                            <a:latin typeface="Cambria Math" panose="02040503050406030204" pitchFamily="18" charset="0"/>
                            <a:ea typeface="+mj-ea"/>
                          </a:rPr>
                          <m:t>∗</m:t>
                        </m:r>
                      </m:sup>
                    </m:sSup>
                    <m:r>
                      <a:rPr lang="en-US" altLang="zh-CN" sz="2800" b="0" i="1" smtClean="0">
                        <a:latin typeface="Cambria Math" panose="02040503050406030204" pitchFamily="18" charset="0"/>
                        <a:ea typeface="+mj-ea"/>
                      </a:rPr>
                      <m:t>=</m:t>
                    </m:r>
                    <m:sSub>
                      <m:sSubPr>
                        <m:ctrlPr>
                          <a:rPr lang="en-US" altLang="zh-CN" sz="2800" i="1" smtClean="0">
                            <a:latin typeface="Cambria Math" panose="02040503050406030204" pitchFamily="18" charset="0"/>
                            <a:ea typeface="+mj-ea"/>
                          </a:rPr>
                        </m:ctrlPr>
                      </m:sSubPr>
                      <m:e>
                        <m:r>
                          <a:rPr lang="en-US" altLang="zh-CN" sz="2800" i="1">
                            <a:latin typeface="Cambria Math" panose="02040503050406030204" pitchFamily="18" charset="0"/>
                            <a:ea typeface="+mj-ea"/>
                          </a:rPr>
                          <m:t>𝑦</m:t>
                        </m:r>
                      </m:e>
                      <m:sub>
                        <m:r>
                          <a:rPr lang="en-US" altLang="zh-CN" sz="2800" i="1">
                            <a:latin typeface="Cambria Math" panose="02040503050406030204" pitchFamily="18" charset="0"/>
                            <a:ea typeface="+mj-ea"/>
                          </a:rPr>
                          <m:t>𝑖</m:t>
                        </m:r>
                      </m:sub>
                    </m:sSub>
                    <m:r>
                      <a:rPr lang="en-US" altLang="zh-CN" sz="2800" b="0" i="1" smtClean="0">
                        <a:latin typeface="Cambria Math" panose="02040503050406030204" pitchFamily="18" charset="0"/>
                        <a:ea typeface="+mj-ea"/>
                      </a:rPr>
                      <m:t>−</m:t>
                    </m:r>
                  </m:oMath>
                </a14:m>
                <a:r>
                  <a:rPr lang="en-US" altLang="zh-CN" sz="2800" dirty="0">
                    <a:latin typeface="+mj-ea"/>
                    <a:ea typeface="+mj-ea"/>
                  </a:rPr>
                  <a:t> </a:t>
                </a:r>
                <a14:m>
                  <m:oMath xmlns:m="http://schemas.openxmlformats.org/officeDocument/2006/math">
                    <m:nary>
                      <m:naryPr>
                        <m:chr m:val="∑"/>
                        <m:ctrlPr>
                          <a:rPr lang="en-US" altLang="zh-CN" sz="2800" i="1">
                            <a:latin typeface="Cambria Math" panose="02040503050406030204" pitchFamily="18" charset="0"/>
                            <a:ea typeface="+mj-ea"/>
                          </a:rPr>
                        </m:ctrlPr>
                      </m:naryPr>
                      <m:sub>
                        <m:r>
                          <a:rPr lang="en-US" altLang="zh-CN" sz="2800" b="0" i="1" smtClean="0">
                            <a:latin typeface="Cambria Math" panose="02040503050406030204" pitchFamily="18" charset="0"/>
                            <a:ea typeface="+mj-ea"/>
                          </a:rPr>
                          <m:t>𝑖</m:t>
                        </m:r>
                        <m:r>
                          <a:rPr lang="en-US" altLang="zh-CN" sz="2800" i="1">
                            <a:latin typeface="Cambria Math" panose="02040503050406030204" pitchFamily="18" charset="0"/>
                            <a:ea typeface="+mj-ea"/>
                          </a:rPr>
                          <m:t>=1</m:t>
                        </m:r>
                      </m:sub>
                      <m:sup>
                        <m:r>
                          <a:rPr lang="en-US" altLang="zh-CN" sz="2800" i="1">
                            <a:latin typeface="Cambria Math" panose="02040503050406030204" pitchFamily="18" charset="0"/>
                            <a:ea typeface="+mj-ea"/>
                          </a:rPr>
                          <m:t>𝑁</m:t>
                        </m:r>
                      </m:sup>
                      <m:e>
                        <m:sSub>
                          <m:sSubPr>
                            <m:ctrlPr>
                              <a:rPr lang="en-US" altLang="zh-CN" sz="2800" i="1">
                                <a:latin typeface="Cambria Math" panose="02040503050406030204" pitchFamily="18" charset="0"/>
                                <a:ea typeface="+mj-ea"/>
                              </a:rPr>
                            </m:ctrlPr>
                          </m:sSubPr>
                          <m:e>
                            <m:r>
                              <a:rPr lang="en-US" altLang="zh-CN" sz="2800" i="1">
                                <a:latin typeface="Cambria Math" panose="02040503050406030204" pitchFamily="18" charset="0"/>
                                <a:ea typeface="+mj-ea"/>
                              </a:rPr>
                              <m:t>𝑦</m:t>
                            </m:r>
                          </m:e>
                          <m:sub>
                            <m:r>
                              <a:rPr lang="en-US" altLang="zh-CN" sz="2800" i="1">
                                <a:latin typeface="Cambria Math" panose="02040503050406030204" pitchFamily="18" charset="0"/>
                                <a:ea typeface="+mj-ea"/>
                              </a:rPr>
                              <m:t>𝑖</m:t>
                            </m:r>
                          </m:sub>
                        </m:sSub>
                        <m:sSubSup>
                          <m:sSubSupPr>
                            <m:ctrlPr>
                              <a:rPr lang="en-US" altLang="zh-CN" sz="2800" i="1">
                                <a:latin typeface="Cambria Math" panose="02040503050406030204" pitchFamily="18" charset="0"/>
                                <a:ea typeface="+mj-ea"/>
                              </a:rPr>
                            </m:ctrlPr>
                          </m:sSubSupPr>
                          <m:e>
                            <m:r>
                              <a:rPr lang="zh-CN" altLang="en-US" sz="2800" i="1">
                                <a:latin typeface="Cambria Math" panose="02040503050406030204" pitchFamily="18" charset="0"/>
                                <a:ea typeface="+mj-ea"/>
                              </a:rPr>
                              <m:t>𝛼</m:t>
                            </m:r>
                          </m:e>
                          <m:sub>
                            <m:r>
                              <a:rPr lang="en-US" altLang="zh-CN" sz="2800" i="1">
                                <a:latin typeface="Cambria Math" panose="02040503050406030204" pitchFamily="18" charset="0"/>
                                <a:ea typeface="+mj-ea"/>
                              </a:rPr>
                              <m:t>𝑖</m:t>
                            </m:r>
                          </m:sub>
                          <m:sup>
                            <m:r>
                              <a:rPr lang="en-US" altLang="zh-CN" sz="2800" i="1">
                                <a:latin typeface="Cambria Math" panose="02040503050406030204" pitchFamily="18" charset="0"/>
                                <a:ea typeface="+mj-ea"/>
                              </a:rPr>
                              <m:t>∗</m:t>
                            </m:r>
                          </m:sup>
                        </m:sSubSup>
                        <m:r>
                          <a:rPr lang="en-US" altLang="zh-CN" sz="2800" b="0" i="1" smtClean="0">
                            <a:latin typeface="Cambria Math" panose="02040503050406030204" pitchFamily="18" charset="0"/>
                            <a:ea typeface="+mj-ea"/>
                          </a:rPr>
                          <m:t>(</m:t>
                        </m:r>
                      </m:e>
                    </m:nary>
                    <m:sSub>
                      <m:sSubPr>
                        <m:ctrlPr>
                          <a:rPr lang="en-US" altLang="zh-CN" sz="2800" i="1">
                            <a:latin typeface="Cambria Math" panose="02040503050406030204" pitchFamily="18" charset="0"/>
                            <a:ea typeface="+mj-ea"/>
                          </a:rPr>
                        </m:ctrlPr>
                      </m:sSubPr>
                      <m:e>
                        <m:r>
                          <a:rPr lang="en-US" altLang="zh-CN" sz="2800" i="1">
                            <a:latin typeface="Cambria Math" panose="02040503050406030204" pitchFamily="18" charset="0"/>
                            <a:ea typeface="+mj-ea"/>
                          </a:rPr>
                          <m:t>𝑥</m:t>
                        </m:r>
                      </m:e>
                      <m:sub>
                        <m:r>
                          <a:rPr lang="en-US" altLang="zh-CN" sz="2800" i="1">
                            <a:latin typeface="Cambria Math" panose="02040503050406030204" pitchFamily="18" charset="0"/>
                            <a:ea typeface="+mj-ea"/>
                          </a:rPr>
                          <m:t>𝑖</m:t>
                        </m:r>
                      </m:sub>
                    </m:sSub>
                    <m:r>
                      <a:rPr lang="en-US" altLang="zh-CN" sz="2800" i="1" smtClean="0">
                        <a:latin typeface="Cambria Math" panose="02040503050406030204" pitchFamily="18" charset="0"/>
                        <a:ea typeface="+mj-ea"/>
                      </a:rPr>
                      <m:t>∙</m:t>
                    </m:r>
                    <m:sSub>
                      <m:sSubPr>
                        <m:ctrlPr>
                          <a:rPr lang="en-US" altLang="zh-CN" sz="2800" i="1">
                            <a:latin typeface="Cambria Math" panose="02040503050406030204" pitchFamily="18" charset="0"/>
                            <a:ea typeface="+mj-ea"/>
                          </a:rPr>
                        </m:ctrlPr>
                      </m:sSubPr>
                      <m:e>
                        <m:r>
                          <a:rPr lang="en-US" altLang="zh-CN" sz="2800" i="1">
                            <a:latin typeface="Cambria Math" panose="02040503050406030204" pitchFamily="18" charset="0"/>
                            <a:ea typeface="+mj-ea"/>
                          </a:rPr>
                          <m:t>𝑥</m:t>
                        </m:r>
                      </m:e>
                      <m:sub>
                        <m:r>
                          <a:rPr lang="en-US" altLang="zh-CN" sz="2800" b="0" i="1" smtClean="0">
                            <a:latin typeface="Cambria Math" panose="02040503050406030204" pitchFamily="18" charset="0"/>
                            <a:ea typeface="+mj-ea"/>
                          </a:rPr>
                          <m:t>𝑗</m:t>
                        </m:r>
                      </m:sub>
                    </m:sSub>
                    <m:r>
                      <a:rPr lang="en-US" altLang="zh-CN" sz="2800" b="0" i="1" smtClean="0">
                        <a:latin typeface="Cambria Math" panose="02040503050406030204" pitchFamily="18" charset="0"/>
                        <a:ea typeface="+mj-ea"/>
                      </a:rPr>
                      <m:t>)     (4.47)</m:t>
                    </m:r>
                  </m:oMath>
                </a14:m>
                <a:endParaRPr lang="en-US" altLang="zh-CN" sz="2800" dirty="0">
                  <a:latin typeface="+mj-ea"/>
                  <a:ea typeface="+mj-ea"/>
                </a:endParaRPr>
              </a:p>
              <a:p>
                <a:endParaRPr lang="zh-CN" altLang="en-US" sz="2800" dirty="0">
                  <a:latin typeface="+mj-ea"/>
                  <a:ea typeface="+mj-ea"/>
                </a:endParaRPr>
              </a:p>
            </p:txBody>
          </p:sp>
        </mc:Choice>
        <mc:Fallback xmlns="">
          <p:sp>
            <p:nvSpPr>
              <p:cNvPr id="2" name="文本框 1">
                <a:extLst>
                  <a:ext uri="{FF2B5EF4-FFF2-40B4-BE49-F238E27FC236}">
                    <a16:creationId xmlns:a16="http://schemas.microsoft.com/office/drawing/2014/main" id="{54AEFE82-602E-5057-3B3D-151CA9D93CA9}"/>
                  </a:ext>
                </a:extLst>
              </p:cNvPr>
              <p:cNvSpPr txBox="1">
                <a:spLocks noRot="1" noChangeAspect="1" noMove="1" noResize="1" noEditPoints="1" noAdjustHandles="1" noChangeArrowheads="1" noChangeShapeType="1" noTextEdit="1"/>
              </p:cNvSpPr>
              <p:nvPr/>
            </p:nvSpPr>
            <p:spPr>
              <a:xfrm>
                <a:off x="470668" y="1215868"/>
                <a:ext cx="10971262" cy="4111447"/>
              </a:xfrm>
              <a:prstGeom prst="rect">
                <a:avLst/>
              </a:prstGeom>
              <a:blipFill>
                <a:blip r:embed="rId3"/>
                <a:stretch>
                  <a:fillRect l="-1111" t="-2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768501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603422" y="-5087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70000"/>
              </a:lnSpc>
              <a:spcAft>
                <a:spcPct val="0"/>
              </a:spcAft>
            </a:pPr>
            <a:r>
              <a:rPr lang="zh-CN" altLang="en-US" sz="3300" b="1" dirty="0"/>
              <a:t>学习的对偶算法</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54AEFE82-602E-5057-3B3D-151CA9D93CA9}"/>
                  </a:ext>
                </a:extLst>
              </p:cNvPr>
              <p:cNvSpPr txBox="1"/>
              <p:nvPr/>
            </p:nvSpPr>
            <p:spPr>
              <a:xfrm>
                <a:off x="470668" y="1215868"/>
                <a:ext cx="10971262" cy="5380319"/>
              </a:xfrm>
              <a:prstGeom prst="rect">
                <a:avLst/>
              </a:prstGeom>
              <a:noFill/>
            </p:spPr>
            <p:txBody>
              <a:bodyPr wrap="square" rtlCol="0">
                <a:spAutoFit/>
              </a:bodyPr>
              <a:lstStyle/>
              <a:p>
                <a:pPr>
                  <a:lnSpc>
                    <a:spcPct val="150000"/>
                  </a:lnSpc>
                </a:pPr>
                <a:r>
                  <a:rPr lang="zh-CN" altLang="en-US" sz="2400" dirty="0">
                    <a:latin typeface="+mj-ea"/>
                    <a:ea typeface="+mj-ea"/>
                  </a:rPr>
                  <a:t>由此定理可知，分离超平面可以写成</a:t>
                </a:r>
                <a:endParaRPr lang="en-US" altLang="zh-CN" sz="2400" dirty="0">
                  <a:latin typeface="+mj-ea"/>
                  <a:ea typeface="+mj-ea"/>
                </a:endParaRPr>
              </a:p>
              <a:p>
                <a:pPr algn="ctr">
                  <a:lnSpc>
                    <a:spcPct val="150000"/>
                  </a:lnSpc>
                </a:pPr>
                <a14:m>
                  <m:oMathPara xmlns:m="http://schemas.openxmlformats.org/officeDocument/2006/math">
                    <m:oMathParaPr>
                      <m:jc m:val="centerGroup"/>
                    </m:oMathParaPr>
                    <m:oMath xmlns:m="http://schemas.openxmlformats.org/officeDocument/2006/math">
                      <m:nary>
                        <m:naryPr>
                          <m:chr m:val="∑"/>
                          <m:ctrlPr>
                            <a:rPr lang="en-US" altLang="zh-CN" sz="2400" i="1" smtClean="0">
                              <a:latin typeface="Cambria Math" panose="02040503050406030204" pitchFamily="18" charset="0"/>
                              <a:ea typeface="+mj-ea"/>
                            </a:rPr>
                          </m:ctrlPr>
                        </m:naryPr>
                        <m:sub>
                          <m:r>
                            <a:rPr lang="en-US" altLang="zh-CN" sz="2400" b="0" i="1" smtClean="0">
                              <a:latin typeface="Cambria Math" panose="02040503050406030204" pitchFamily="18" charset="0"/>
                              <a:ea typeface="+mj-ea"/>
                            </a:rPr>
                            <m:t>𝑖</m:t>
                          </m:r>
                          <m:r>
                            <a:rPr lang="en-US" altLang="zh-CN" sz="2400" i="1">
                              <a:latin typeface="Cambria Math" panose="02040503050406030204" pitchFamily="18" charset="0"/>
                              <a:ea typeface="+mj-ea"/>
                            </a:rPr>
                            <m:t>=1</m:t>
                          </m:r>
                        </m:sub>
                        <m:sup>
                          <m:r>
                            <a:rPr lang="en-US" altLang="zh-CN" sz="2400" i="1">
                              <a:latin typeface="Cambria Math" panose="02040503050406030204" pitchFamily="18" charset="0"/>
                              <a:ea typeface="+mj-ea"/>
                            </a:rPr>
                            <m:t>𝑁</m:t>
                          </m:r>
                        </m:sup>
                        <m:e>
                          <m:sSubSup>
                            <m:sSubSupPr>
                              <m:ctrlPr>
                                <a:rPr lang="en-US" altLang="zh-CN" sz="2400" i="1">
                                  <a:latin typeface="Cambria Math" panose="02040503050406030204" pitchFamily="18" charset="0"/>
                                  <a:ea typeface="+mj-ea"/>
                                </a:rPr>
                              </m:ctrlPr>
                            </m:sSubSupPr>
                            <m:e>
                              <m:r>
                                <a:rPr lang="zh-CN" altLang="en-US" sz="2400" i="1">
                                  <a:latin typeface="Cambria Math" panose="02040503050406030204" pitchFamily="18" charset="0"/>
                                  <a:ea typeface="+mj-ea"/>
                                </a:rPr>
                                <m:t>𝛼</m:t>
                              </m:r>
                            </m:e>
                            <m:sub>
                              <m:r>
                                <a:rPr lang="en-US" altLang="zh-CN" sz="2400" i="1">
                                  <a:latin typeface="Cambria Math" panose="02040503050406030204" pitchFamily="18" charset="0"/>
                                  <a:ea typeface="+mj-ea"/>
                                </a:rPr>
                                <m:t>𝑖</m:t>
                              </m:r>
                            </m:sub>
                            <m:sup>
                              <m:r>
                                <a:rPr lang="en-US" altLang="zh-CN" sz="2400" i="1">
                                  <a:latin typeface="Cambria Math" panose="02040503050406030204" pitchFamily="18" charset="0"/>
                                  <a:ea typeface="+mj-ea"/>
                                </a:rPr>
                                <m:t>∗</m:t>
                              </m:r>
                            </m:sup>
                          </m:sSubSup>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𝑦</m:t>
                              </m:r>
                            </m:e>
                            <m:sub>
                              <m:r>
                                <a:rPr lang="en-US" altLang="zh-CN" sz="2400" i="1">
                                  <a:latin typeface="Cambria Math" panose="02040503050406030204" pitchFamily="18" charset="0"/>
                                  <a:ea typeface="+mj-ea"/>
                                </a:rPr>
                                <m:t>𝑖</m:t>
                              </m:r>
                            </m:sub>
                          </m:sSub>
                          <m:r>
                            <a:rPr lang="en-US" altLang="zh-CN" sz="2400" b="0" i="1" smtClean="0">
                              <a:latin typeface="Cambria Math" panose="02040503050406030204" pitchFamily="18" charset="0"/>
                              <a:ea typeface="+mj-ea"/>
                            </a:rPr>
                            <m:t>(</m:t>
                          </m:r>
                        </m:e>
                      </m:nary>
                      <m:r>
                        <a:rPr lang="en-US" altLang="zh-CN" sz="2400" b="0" i="1" smtClean="0">
                          <a:latin typeface="Cambria Math" panose="02040503050406030204" pitchFamily="18" charset="0"/>
                          <a:ea typeface="+mj-ea"/>
                        </a:rPr>
                        <m:t>𝑥</m:t>
                      </m:r>
                      <m:r>
                        <a:rPr lang="en-US" altLang="zh-CN" sz="2400" i="1" smtClean="0">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𝑥</m:t>
                          </m:r>
                        </m:e>
                        <m:sub>
                          <m:r>
                            <a:rPr lang="en-US" altLang="zh-CN" sz="2400" b="0" i="1" smtClean="0">
                              <a:latin typeface="Cambria Math" panose="02040503050406030204" pitchFamily="18" charset="0"/>
                              <a:ea typeface="+mj-ea"/>
                            </a:rPr>
                            <m:t>𝑖</m:t>
                          </m:r>
                        </m:sub>
                      </m:sSub>
                      <m:r>
                        <a:rPr lang="en-US" altLang="zh-CN" sz="2400" b="0" i="1" smtClean="0">
                          <a:latin typeface="Cambria Math" panose="02040503050406030204" pitchFamily="18" charset="0"/>
                          <a:ea typeface="+mj-ea"/>
                        </a:rPr>
                        <m:t>)+</m:t>
                      </m:r>
                      <m:sSup>
                        <m:sSupPr>
                          <m:ctrlPr>
                            <a:rPr lang="en-US" altLang="zh-CN" sz="2400" i="1">
                              <a:latin typeface="Cambria Math" panose="02040503050406030204" pitchFamily="18" charset="0"/>
                              <a:ea typeface="+mj-ea"/>
                            </a:rPr>
                          </m:ctrlPr>
                        </m:sSupPr>
                        <m:e>
                          <m:r>
                            <a:rPr lang="en-US" altLang="zh-CN" sz="2400" i="1">
                              <a:latin typeface="Cambria Math" panose="02040503050406030204" pitchFamily="18" charset="0"/>
                              <a:ea typeface="+mj-ea"/>
                            </a:rPr>
                            <m:t>𝑏</m:t>
                          </m:r>
                        </m:e>
                        <m:sup>
                          <m:r>
                            <a:rPr lang="en-US" altLang="zh-CN" sz="2400" i="1">
                              <a:latin typeface="Cambria Math" panose="02040503050406030204" pitchFamily="18" charset="0"/>
                              <a:ea typeface="+mj-ea"/>
                            </a:rPr>
                            <m:t>∗</m:t>
                          </m:r>
                        </m:sup>
                      </m:sSup>
                      <m:r>
                        <a:rPr lang="en-US" altLang="zh-CN" sz="2400" b="0" i="1" smtClean="0">
                          <a:latin typeface="Cambria Math" panose="02040503050406030204" pitchFamily="18" charset="0"/>
                          <a:ea typeface="+mj-ea"/>
                        </a:rPr>
                        <m:t>=0     (4.48)</m:t>
                      </m:r>
                    </m:oMath>
                  </m:oMathPara>
                </a14:m>
                <a:endParaRPr lang="en-US" altLang="zh-CN" sz="2400" dirty="0">
                  <a:latin typeface="+mj-ea"/>
                  <a:ea typeface="+mj-ea"/>
                </a:endParaRPr>
              </a:p>
              <a:p>
                <a:pPr>
                  <a:lnSpc>
                    <a:spcPct val="150000"/>
                  </a:lnSpc>
                </a:pPr>
                <a:r>
                  <a:rPr lang="zh-CN" altLang="en-US" sz="2400" dirty="0">
                    <a:latin typeface="+mj-ea"/>
                    <a:ea typeface="+mj-ea"/>
                  </a:rPr>
                  <a:t>分类决策函数可以写成</a:t>
                </a:r>
                <a:endParaRPr lang="en-US" altLang="zh-CN" sz="2400" dirty="0">
                  <a:latin typeface="+mj-ea"/>
                  <a:ea typeface="+mj-ea"/>
                </a:endParaRPr>
              </a:p>
              <a:p>
                <a:pPr>
                  <a:lnSpc>
                    <a:spcPct val="150000"/>
                  </a:lnSpc>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mj-ea"/>
                        </a:rPr>
                        <m:t>𝑓</m:t>
                      </m:r>
                      <m:d>
                        <m:dPr>
                          <m:ctrlPr>
                            <a:rPr lang="en-US" altLang="zh-CN" sz="2400" b="0" i="1" smtClean="0">
                              <a:latin typeface="Cambria Math" panose="02040503050406030204" pitchFamily="18" charset="0"/>
                              <a:ea typeface="+mj-ea"/>
                            </a:rPr>
                          </m:ctrlPr>
                        </m:dPr>
                        <m:e>
                          <m:r>
                            <a:rPr lang="en-US" altLang="zh-CN" sz="2400" b="0" i="1" smtClean="0">
                              <a:latin typeface="Cambria Math" panose="02040503050406030204" pitchFamily="18" charset="0"/>
                              <a:ea typeface="+mj-ea"/>
                            </a:rPr>
                            <m:t>𝑥</m:t>
                          </m:r>
                        </m:e>
                      </m:d>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𝑠𝑖𝑔𝑛</m:t>
                      </m:r>
                      <m:r>
                        <a:rPr lang="en-US" altLang="zh-CN" sz="2400" b="0" i="1" smtClean="0">
                          <a:latin typeface="Cambria Math" panose="02040503050406030204" pitchFamily="18" charset="0"/>
                          <a:ea typeface="+mj-ea"/>
                        </a:rPr>
                        <m:t>(</m:t>
                      </m:r>
                      <m:nary>
                        <m:naryPr>
                          <m:chr m:val="∑"/>
                          <m:ctrlPr>
                            <a:rPr lang="en-US" altLang="zh-CN" sz="2400" i="1">
                              <a:latin typeface="Cambria Math" panose="02040503050406030204" pitchFamily="18" charset="0"/>
                              <a:ea typeface="+mj-ea"/>
                            </a:rPr>
                          </m:ctrlPr>
                        </m:naryPr>
                        <m:sub>
                          <m:r>
                            <a:rPr lang="en-US" altLang="zh-CN" sz="2400" i="1">
                              <a:latin typeface="Cambria Math" panose="02040503050406030204" pitchFamily="18" charset="0"/>
                              <a:ea typeface="+mj-ea"/>
                            </a:rPr>
                            <m:t>𝑖</m:t>
                          </m:r>
                          <m:r>
                            <a:rPr lang="en-US" altLang="zh-CN" sz="2400" i="1">
                              <a:latin typeface="Cambria Math" panose="02040503050406030204" pitchFamily="18" charset="0"/>
                              <a:ea typeface="+mj-ea"/>
                            </a:rPr>
                            <m:t>=1</m:t>
                          </m:r>
                        </m:sub>
                        <m:sup>
                          <m:r>
                            <a:rPr lang="en-US" altLang="zh-CN" sz="2400" i="1">
                              <a:latin typeface="Cambria Math" panose="02040503050406030204" pitchFamily="18" charset="0"/>
                              <a:ea typeface="+mj-ea"/>
                            </a:rPr>
                            <m:t>𝑁</m:t>
                          </m:r>
                        </m:sup>
                        <m:e>
                          <m:sSubSup>
                            <m:sSubSupPr>
                              <m:ctrlPr>
                                <a:rPr lang="en-US" altLang="zh-CN" sz="2400" i="1">
                                  <a:latin typeface="Cambria Math" panose="02040503050406030204" pitchFamily="18" charset="0"/>
                                  <a:ea typeface="+mj-ea"/>
                                </a:rPr>
                              </m:ctrlPr>
                            </m:sSubSupPr>
                            <m:e>
                              <m:r>
                                <a:rPr lang="zh-CN" altLang="en-US" sz="2400" i="1">
                                  <a:latin typeface="Cambria Math" panose="02040503050406030204" pitchFamily="18" charset="0"/>
                                  <a:ea typeface="+mj-ea"/>
                                </a:rPr>
                                <m:t>𝛼</m:t>
                              </m:r>
                            </m:e>
                            <m:sub>
                              <m:r>
                                <a:rPr lang="en-US" altLang="zh-CN" sz="2400" i="1">
                                  <a:latin typeface="Cambria Math" panose="02040503050406030204" pitchFamily="18" charset="0"/>
                                  <a:ea typeface="+mj-ea"/>
                                </a:rPr>
                                <m:t>𝑖</m:t>
                              </m:r>
                            </m:sub>
                            <m:sup>
                              <m:r>
                                <a:rPr lang="en-US" altLang="zh-CN" sz="2400" i="1">
                                  <a:latin typeface="Cambria Math" panose="02040503050406030204" pitchFamily="18" charset="0"/>
                                  <a:ea typeface="+mj-ea"/>
                                </a:rPr>
                                <m:t>∗</m:t>
                              </m:r>
                            </m:sup>
                          </m:sSubSup>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𝑦</m:t>
                              </m:r>
                            </m:e>
                            <m:sub>
                              <m:r>
                                <a:rPr lang="en-US" altLang="zh-CN" sz="2400" i="1">
                                  <a:latin typeface="Cambria Math" panose="02040503050406030204" pitchFamily="18" charset="0"/>
                                  <a:ea typeface="+mj-ea"/>
                                </a:rPr>
                                <m:t>𝑖</m:t>
                              </m:r>
                            </m:sub>
                          </m:sSub>
                          <m:r>
                            <a:rPr lang="en-US" altLang="zh-CN" sz="2400" i="1">
                              <a:latin typeface="Cambria Math" panose="02040503050406030204" pitchFamily="18" charset="0"/>
                              <a:ea typeface="+mj-ea"/>
                            </a:rPr>
                            <m:t>(</m:t>
                          </m:r>
                        </m:e>
                      </m:nary>
                      <m:r>
                        <a:rPr lang="en-US" altLang="zh-CN" sz="2400" i="1">
                          <a:latin typeface="Cambria Math" panose="02040503050406030204" pitchFamily="18" charset="0"/>
                          <a:ea typeface="+mj-ea"/>
                        </a:rPr>
                        <m:t>𝑥</m:t>
                      </m:r>
                      <m:r>
                        <a:rPr lang="en-US" altLang="zh-CN" sz="2400" i="1">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𝑥</m:t>
                          </m:r>
                        </m:e>
                        <m:sub>
                          <m:r>
                            <a:rPr lang="en-US" altLang="zh-CN" sz="2400" i="1">
                              <a:latin typeface="Cambria Math" panose="02040503050406030204" pitchFamily="18" charset="0"/>
                              <a:ea typeface="+mj-ea"/>
                            </a:rPr>
                            <m:t>𝑖</m:t>
                          </m:r>
                        </m:sub>
                      </m:sSub>
                      <m:r>
                        <a:rPr lang="en-US" altLang="zh-CN" sz="2400" i="1">
                          <a:latin typeface="Cambria Math" panose="02040503050406030204" pitchFamily="18" charset="0"/>
                          <a:ea typeface="+mj-ea"/>
                        </a:rPr>
                        <m:t>)+</m:t>
                      </m:r>
                      <m:sSup>
                        <m:sSupPr>
                          <m:ctrlPr>
                            <a:rPr lang="en-US" altLang="zh-CN" sz="2400" i="1">
                              <a:latin typeface="Cambria Math" panose="02040503050406030204" pitchFamily="18" charset="0"/>
                              <a:ea typeface="+mj-ea"/>
                            </a:rPr>
                          </m:ctrlPr>
                        </m:sSupPr>
                        <m:e>
                          <m:r>
                            <a:rPr lang="en-US" altLang="zh-CN" sz="2400" i="1">
                              <a:latin typeface="Cambria Math" panose="02040503050406030204" pitchFamily="18" charset="0"/>
                              <a:ea typeface="+mj-ea"/>
                            </a:rPr>
                            <m:t>𝑏</m:t>
                          </m:r>
                        </m:e>
                        <m:sup>
                          <m:r>
                            <a:rPr lang="en-US" altLang="zh-CN" sz="2400" i="1">
                              <a:latin typeface="Cambria Math" panose="02040503050406030204" pitchFamily="18" charset="0"/>
                              <a:ea typeface="+mj-ea"/>
                            </a:rPr>
                            <m:t>∗</m:t>
                          </m:r>
                        </m:sup>
                      </m:sSup>
                      <m:r>
                        <a:rPr lang="en-US" altLang="zh-CN" sz="2400" b="0" i="1" smtClean="0">
                          <a:latin typeface="Cambria Math" panose="02040503050406030204" pitchFamily="18" charset="0"/>
                          <a:ea typeface="+mj-ea"/>
                        </a:rPr>
                        <m:t>)     (4.49)</m:t>
                      </m:r>
                    </m:oMath>
                  </m:oMathPara>
                </a14:m>
                <a:endParaRPr lang="en-US" altLang="zh-CN" sz="2400" dirty="0">
                  <a:latin typeface="+mj-ea"/>
                  <a:ea typeface="+mj-ea"/>
                </a:endParaRPr>
              </a:p>
              <a:p>
                <a:pPr>
                  <a:lnSpc>
                    <a:spcPct val="150000"/>
                  </a:lnSpc>
                </a:pPr>
                <a:r>
                  <a:rPr lang="zh-CN" altLang="en-US" sz="2400" dirty="0">
                    <a:latin typeface="+mj-ea"/>
                    <a:ea typeface="+mj-ea"/>
                  </a:rPr>
                  <a:t>该式</a:t>
                </a:r>
                <a:r>
                  <a:rPr lang="en-US" altLang="zh-CN" sz="2400" dirty="0">
                    <a:latin typeface="+mj-ea"/>
                    <a:ea typeface="+mj-ea"/>
                  </a:rPr>
                  <a:t>(4.49)</a:t>
                </a:r>
                <a:r>
                  <a:rPr lang="zh-CN" altLang="en-US" sz="2400" dirty="0">
                    <a:latin typeface="+mj-ea"/>
                    <a:ea typeface="+mj-ea"/>
                  </a:rPr>
                  <a:t>为线性支持向量机的对偶形式。</a:t>
                </a:r>
                <a:endParaRPr lang="en-US" altLang="zh-CN" sz="2400" dirty="0">
                  <a:latin typeface="+mj-ea"/>
                  <a:ea typeface="+mj-ea"/>
                </a:endParaRPr>
              </a:p>
              <a:p>
                <a:pPr>
                  <a:lnSpc>
                    <a:spcPct val="150000"/>
                  </a:lnSpc>
                </a:pPr>
                <a:endParaRPr lang="zh-CN" altLang="en-US" sz="2400" dirty="0">
                  <a:latin typeface="+mj-ea"/>
                  <a:ea typeface="+mj-ea"/>
                </a:endParaRPr>
              </a:p>
            </p:txBody>
          </p:sp>
        </mc:Choice>
        <mc:Fallback xmlns="">
          <p:sp>
            <p:nvSpPr>
              <p:cNvPr id="2" name="文本框 1">
                <a:extLst>
                  <a:ext uri="{FF2B5EF4-FFF2-40B4-BE49-F238E27FC236}">
                    <a16:creationId xmlns:a16="http://schemas.microsoft.com/office/drawing/2014/main" id="{54AEFE82-602E-5057-3B3D-151CA9D93CA9}"/>
                  </a:ext>
                </a:extLst>
              </p:cNvPr>
              <p:cNvSpPr txBox="1">
                <a:spLocks noRot="1" noChangeAspect="1" noMove="1" noResize="1" noEditPoints="1" noAdjustHandles="1" noChangeArrowheads="1" noChangeShapeType="1" noTextEdit="1"/>
              </p:cNvSpPr>
              <p:nvPr/>
            </p:nvSpPr>
            <p:spPr>
              <a:xfrm>
                <a:off x="470668" y="1215868"/>
                <a:ext cx="10971262" cy="5380319"/>
              </a:xfrm>
              <a:prstGeom prst="rect">
                <a:avLst/>
              </a:prstGeom>
              <a:blipFill>
                <a:blip r:embed="rId3"/>
                <a:stretch>
                  <a:fillRect l="-8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56651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7C9E510A-0DAF-CE1A-30DA-3380135DFCCD}"/>
              </a:ext>
            </a:extLst>
          </p:cNvPr>
          <p:cNvSpPr txBox="1"/>
          <p:nvPr/>
        </p:nvSpPr>
        <p:spPr>
          <a:xfrm>
            <a:off x="543757" y="1420501"/>
            <a:ext cx="10697593" cy="3221459"/>
          </a:xfrm>
          <a:prstGeom prst="rect">
            <a:avLst/>
          </a:prstGeom>
          <a:noFill/>
        </p:spPr>
        <p:txBody>
          <a:bodyPr wrap="square">
            <a:spAutoFit/>
          </a:bodyPr>
          <a:lstStyle/>
          <a:p>
            <a:pPr marL="342900" indent="-342900">
              <a:buFont typeface="Wingdings" panose="05000000000000000000" pitchFamily="2" charset="2"/>
              <a:buChar char="p"/>
            </a:pPr>
            <a:r>
              <a:rPr lang="zh-CN" altLang="en-US" sz="2800" b="1" dirty="0">
                <a:latin typeface="+mj-ea"/>
                <a:ea typeface="+mj-ea"/>
              </a:rPr>
              <a:t>优点：</a:t>
            </a:r>
            <a:endParaRPr lang="en-US" altLang="zh-CN" sz="2800" b="1" dirty="0">
              <a:latin typeface="+mj-ea"/>
              <a:ea typeface="+mj-ea"/>
            </a:endParaRPr>
          </a:p>
          <a:p>
            <a:pPr marL="342900" indent="-342900">
              <a:lnSpc>
                <a:spcPct val="150000"/>
              </a:lnSpc>
              <a:buFont typeface="Wingdings" panose="05000000000000000000" pitchFamily="2" charset="2"/>
              <a:buChar char="l"/>
            </a:pPr>
            <a:r>
              <a:rPr lang="zh-CN" altLang="en-US" sz="2400" dirty="0">
                <a:latin typeface="+mj-ea"/>
                <a:ea typeface="+mj-ea"/>
              </a:rPr>
              <a:t>有严格的数学理论支持，可解释性强，不依靠统计方法，从而简化了通常的分类和回归问题;能找出对任务至关重要的关键样本（支持向量);</a:t>
            </a:r>
          </a:p>
          <a:p>
            <a:pPr marL="342900" indent="-342900">
              <a:lnSpc>
                <a:spcPct val="150000"/>
              </a:lnSpc>
              <a:buFont typeface="Wingdings" panose="05000000000000000000" pitchFamily="2" charset="2"/>
              <a:buChar char="l"/>
            </a:pPr>
            <a:r>
              <a:rPr lang="zh-CN" altLang="en-US" sz="2400" dirty="0">
                <a:latin typeface="+mj-ea"/>
                <a:ea typeface="+mj-ea"/>
              </a:rPr>
              <a:t>采用映射到高维的解决方法之后，可以处理非线性分类/回归任务;</a:t>
            </a:r>
          </a:p>
          <a:p>
            <a:pPr marL="342900" indent="-342900">
              <a:lnSpc>
                <a:spcPct val="150000"/>
              </a:lnSpc>
              <a:buFont typeface="Wingdings" panose="05000000000000000000" pitchFamily="2" charset="2"/>
              <a:buChar char="l"/>
            </a:pPr>
            <a:r>
              <a:rPr lang="zh-CN" altLang="en-US" sz="2400" dirty="0">
                <a:latin typeface="+mj-ea"/>
                <a:ea typeface="+mj-ea"/>
              </a:rPr>
              <a:t>最终决策函数只由少数的支持向量所确定，计算的复杂性取决于支持向量的数目，而不是样本空间的维数，这在某种意义上避免了“维数灾难”。</a:t>
            </a:r>
          </a:p>
        </p:txBody>
      </p:sp>
      <p:sp>
        <p:nvSpPr>
          <p:cNvPr id="8" name="文本框 7">
            <a:extLst>
              <a:ext uri="{FF2B5EF4-FFF2-40B4-BE49-F238E27FC236}">
                <a16:creationId xmlns:a16="http://schemas.microsoft.com/office/drawing/2014/main" id="{071E9CC9-4065-AC51-C5BC-B5BD192AC952}"/>
              </a:ext>
            </a:extLst>
          </p:cNvPr>
          <p:cNvSpPr txBox="1"/>
          <p:nvPr/>
        </p:nvSpPr>
        <p:spPr>
          <a:xfrm>
            <a:off x="543757" y="280981"/>
            <a:ext cx="6094520" cy="590931"/>
          </a:xfrm>
          <a:prstGeom prst="rect">
            <a:avLst/>
          </a:prstGeom>
        </p:spPr>
        <p:txBody>
          <a:bodyPr vert="horz" lIns="91440" tIns="45720" rIns="91440" bIns="45720" rtlCol="0" anchor="ctr">
            <a:normAutofit/>
          </a:bodyPr>
          <a:lstStyle>
            <a:defPPr>
              <a:defRPr lang="zh-CN"/>
            </a:defPPr>
            <a:lvl1pPr eaLnBrk="0" fontAlgn="base" hangingPunct="0">
              <a:lnSpc>
                <a:spcPct val="90000"/>
              </a:lnSpc>
              <a:spcBef>
                <a:spcPct val="0"/>
              </a:spcBef>
              <a:spcAft>
                <a:spcPct val="0"/>
              </a:spcAft>
              <a:buNone/>
              <a:defRPr sz="3600" b="1">
                <a:latin typeface="+mj-lt"/>
                <a:ea typeface="+mj-ea"/>
                <a:cs typeface="+mj-cs"/>
              </a:defRPr>
            </a:lvl1pPr>
          </a:lstStyle>
          <a:p>
            <a:r>
              <a:rPr lang="zh-CN" altLang="en-US" dirty="0"/>
              <a:t>支持向量机的优点</a:t>
            </a:r>
          </a:p>
        </p:txBody>
      </p:sp>
    </p:spTree>
    <p:extLst>
      <p:ext uri="{BB962C8B-B14F-4D97-AF65-F5344CB8AC3E}">
        <p14:creationId xmlns:p14="http://schemas.microsoft.com/office/powerpoint/2010/main" val="32671112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603422" y="-5087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70000"/>
              </a:lnSpc>
              <a:spcAft>
                <a:spcPct val="0"/>
              </a:spcAft>
            </a:pPr>
            <a:r>
              <a:rPr lang="zh-CN" altLang="en-US" sz="3300" b="1" dirty="0"/>
              <a:t>线性支持向量机学习算法</a:t>
            </a:r>
          </a:p>
        </p:txBody>
      </p:sp>
      <p:sp>
        <p:nvSpPr>
          <p:cNvPr id="3" name="文本框 2">
            <a:extLst>
              <a:ext uri="{FF2B5EF4-FFF2-40B4-BE49-F238E27FC236}">
                <a16:creationId xmlns:a16="http://schemas.microsoft.com/office/drawing/2014/main" id="{D64BBE93-2DBF-EF8A-A507-D0D41DC22FA5}"/>
              </a:ext>
            </a:extLst>
          </p:cNvPr>
          <p:cNvSpPr txBox="1"/>
          <p:nvPr/>
        </p:nvSpPr>
        <p:spPr>
          <a:xfrm>
            <a:off x="5636871" y="2951544"/>
            <a:ext cx="65" cy="276999"/>
          </a:xfrm>
          <a:prstGeom prst="rect">
            <a:avLst/>
          </a:prstGeom>
          <a:noFill/>
        </p:spPr>
        <p:txBody>
          <a:bodyPr wrap="none" lIns="0" tIns="0" rIns="0" bIns="0" rtlCol="0">
            <a:spAutoFit/>
          </a:bodyPr>
          <a:lstStyle/>
          <a:p>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026ED4E3-7125-5B9B-771E-51F03CC45EBA}"/>
                  </a:ext>
                </a:extLst>
              </p:cNvPr>
              <p:cNvSpPr txBox="1"/>
              <p:nvPr/>
            </p:nvSpPr>
            <p:spPr>
              <a:xfrm>
                <a:off x="603422" y="1384781"/>
                <a:ext cx="10914795" cy="2797048"/>
              </a:xfrm>
              <a:prstGeom prst="rect">
                <a:avLst/>
              </a:prstGeom>
              <a:noFill/>
            </p:spPr>
            <p:txBody>
              <a:bodyPr wrap="square" rtlCol="0">
                <a:spAutoFit/>
              </a:bodyPr>
              <a:lstStyle/>
              <a:p>
                <a:pPr marL="0" indent="0">
                  <a:lnSpc>
                    <a:spcPct val="150000"/>
                  </a:lnSpc>
                  <a:buNone/>
                </a:pPr>
                <a:r>
                  <a:rPr lang="zh-CN" altLang="en-US" sz="2400" b="1" dirty="0">
                    <a:latin typeface="+mj-ea"/>
                    <a:ea typeface="+mj-ea"/>
                  </a:rPr>
                  <a:t>算法</a:t>
                </a:r>
                <a:r>
                  <a:rPr lang="en-US" altLang="zh-CN" sz="2400" b="1" dirty="0">
                    <a:latin typeface="+mj-ea"/>
                    <a:ea typeface="+mj-ea"/>
                  </a:rPr>
                  <a:t>4.3</a:t>
                </a:r>
                <a:r>
                  <a:rPr lang="zh-CN" altLang="en-US" sz="2400" dirty="0">
                    <a:latin typeface="+mj-ea"/>
                    <a:ea typeface="+mj-ea"/>
                  </a:rPr>
                  <a:t>（线性支持向量机学习算法）</a:t>
                </a:r>
                <a:endParaRPr lang="en-US" altLang="zh-CN" sz="2400" dirty="0">
                  <a:latin typeface="+mj-ea"/>
                  <a:ea typeface="+mj-ea"/>
                </a:endParaRPr>
              </a:p>
              <a:p>
                <a:pPr marL="0" indent="0">
                  <a:lnSpc>
                    <a:spcPct val="150000"/>
                  </a:lnSpc>
                  <a:buNone/>
                </a:pPr>
                <a:r>
                  <a:rPr lang="zh-CN" altLang="en-US" sz="2400" dirty="0">
                    <a:latin typeface="+mj-ea"/>
                    <a:ea typeface="+mj-ea"/>
                  </a:rPr>
                  <a:t>输入：线性可分训练集</a:t>
                </a:r>
                <a14:m>
                  <m:oMath xmlns:m="http://schemas.openxmlformats.org/officeDocument/2006/math">
                    <m:r>
                      <a:rPr lang="en-US" altLang="zh-CN" sz="2400" smtClean="0">
                        <a:latin typeface="Cambria Math" panose="02040503050406030204" pitchFamily="18" charset="0"/>
                        <a:ea typeface="+mj-ea"/>
                      </a:rPr>
                      <m:t>𝑇</m:t>
                    </m:r>
                    <m:r>
                      <a:rPr lang="en-US" altLang="zh-CN" sz="2400" smtClean="0">
                        <a:latin typeface="Cambria Math" panose="02040503050406030204" pitchFamily="18" charset="0"/>
                        <a:ea typeface="+mj-ea"/>
                      </a:rPr>
                      <m:t>={</m:t>
                    </m:r>
                    <m:d>
                      <m:dPr>
                        <m:ctrlPr>
                          <a:rPr lang="en-US" altLang="zh-CN" sz="2400" i="1">
                            <a:latin typeface="Cambria Math" panose="02040503050406030204" pitchFamily="18" charset="0"/>
                            <a:ea typeface="+mj-ea"/>
                          </a:rPr>
                        </m:ctrlPr>
                      </m:dPr>
                      <m:e>
                        <m:sSub>
                          <m:sSubPr>
                            <m:ctrlPr>
                              <a:rPr lang="en-US" altLang="zh-CN" sz="2400" i="1">
                                <a:latin typeface="Cambria Math" panose="02040503050406030204" pitchFamily="18" charset="0"/>
                                <a:ea typeface="+mj-ea"/>
                              </a:rPr>
                            </m:ctrlPr>
                          </m:sSubPr>
                          <m:e>
                            <m:r>
                              <a:rPr lang="en-US" altLang="zh-CN" sz="2400">
                                <a:latin typeface="Cambria Math" panose="02040503050406030204" pitchFamily="18" charset="0"/>
                                <a:ea typeface="+mj-ea"/>
                              </a:rPr>
                              <m:t>𝑥</m:t>
                            </m:r>
                          </m:e>
                          <m:sub>
                            <m:r>
                              <a:rPr lang="en-US" altLang="zh-CN" sz="2400">
                                <a:latin typeface="Cambria Math" panose="02040503050406030204" pitchFamily="18" charset="0"/>
                                <a:ea typeface="+mj-ea"/>
                              </a:rPr>
                              <m:t>1</m:t>
                            </m:r>
                          </m:sub>
                        </m:sSub>
                        <m:r>
                          <a:rPr lang="en-US" altLang="zh-CN" sz="2400">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a:latin typeface="Cambria Math" panose="02040503050406030204" pitchFamily="18" charset="0"/>
                                <a:ea typeface="+mj-ea"/>
                              </a:rPr>
                              <m:t>𝑦</m:t>
                            </m:r>
                          </m:e>
                          <m:sub>
                            <m:r>
                              <a:rPr lang="en-US" altLang="zh-CN" sz="2400">
                                <a:latin typeface="Cambria Math" panose="02040503050406030204" pitchFamily="18" charset="0"/>
                                <a:ea typeface="+mj-ea"/>
                              </a:rPr>
                              <m:t>1</m:t>
                            </m:r>
                          </m:sub>
                        </m:sSub>
                      </m:e>
                    </m:d>
                    <m:r>
                      <a:rPr lang="en-US" altLang="zh-CN" sz="2400">
                        <a:latin typeface="Cambria Math" panose="02040503050406030204" pitchFamily="18" charset="0"/>
                        <a:ea typeface="+mj-ea"/>
                      </a:rPr>
                      <m:t>,</m:t>
                    </m:r>
                    <m:d>
                      <m:dPr>
                        <m:ctrlPr>
                          <a:rPr lang="en-US" altLang="zh-CN" sz="2400" i="1">
                            <a:latin typeface="Cambria Math" panose="02040503050406030204" pitchFamily="18" charset="0"/>
                            <a:ea typeface="+mj-ea"/>
                          </a:rPr>
                        </m:ctrlPr>
                      </m:dPr>
                      <m:e>
                        <m:sSub>
                          <m:sSubPr>
                            <m:ctrlPr>
                              <a:rPr lang="en-US" altLang="zh-CN" sz="2400" i="1">
                                <a:latin typeface="Cambria Math" panose="02040503050406030204" pitchFamily="18" charset="0"/>
                                <a:ea typeface="+mj-ea"/>
                              </a:rPr>
                            </m:ctrlPr>
                          </m:sSubPr>
                          <m:e>
                            <m:r>
                              <a:rPr lang="en-US" altLang="zh-CN" sz="2400">
                                <a:latin typeface="Cambria Math" panose="02040503050406030204" pitchFamily="18" charset="0"/>
                                <a:ea typeface="+mj-ea"/>
                              </a:rPr>
                              <m:t>𝑥</m:t>
                            </m:r>
                          </m:e>
                          <m:sub>
                            <m:r>
                              <a:rPr lang="en-US" altLang="zh-CN" sz="2400">
                                <a:latin typeface="Cambria Math" panose="02040503050406030204" pitchFamily="18" charset="0"/>
                                <a:ea typeface="+mj-ea"/>
                              </a:rPr>
                              <m:t>2</m:t>
                            </m:r>
                          </m:sub>
                        </m:sSub>
                        <m:r>
                          <a:rPr lang="en-US" altLang="zh-CN" sz="2400">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a:latin typeface="Cambria Math" panose="02040503050406030204" pitchFamily="18" charset="0"/>
                                <a:ea typeface="+mj-ea"/>
                              </a:rPr>
                              <m:t>𝑦</m:t>
                            </m:r>
                          </m:e>
                          <m:sub>
                            <m:r>
                              <a:rPr lang="en-US" altLang="zh-CN" sz="2400">
                                <a:latin typeface="Cambria Math" panose="02040503050406030204" pitchFamily="18" charset="0"/>
                                <a:ea typeface="+mj-ea"/>
                              </a:rPr>
                              <m:t>2</m:t>
                            </m:r>
                          </m:sub>
                        </m:sSub>
                      </m:e>
                    </m:d>
                    <m:r>
                      <a:rPr lang="en-US" altLang="zh-CN" sz="2400">
                        <a:latin typeface="Cambria Math" panose="02040503050406030204" pitchFamily="18" charset="0"/>
                        <a:ea typeface="+mj-ea"/>
                      </a:rPr>
                      <m:t>,…,</m:t>
                    </m:r>
                    <m:d>
                      <m:dPr>
                        <m:ctrlPr>
                          <a:rPr lang="en-US" altLang="zh-CN" sz="2400" i="1">
                            <a:latin typeface="Cambria Math" panose="02040503050406030204" pitchFamily="18" charset="0"/>
                            <a:ea typeface="+mj-ea"/>
                          </a:rPr>
                        </m:ctrlPr>
                      </m:dPr>
                      <m:e>
                        <m:sSub>
                          <m:sSubPr>
                            <m:ctrlPr>
                              <a:rPr lang="en-US" altLang="zh-CN" sz="2400" i="1">
                                <a:latin typeface="Cambria Math" panose="02040503050406030204" pitchFamily="18" charset="0"/>
                                <a:ea typeface="+mj-ea"/>
                              </a:rPr>
                            </m:ctrlPr>
                          </m:sSubPr>
                          <m:e>
                            <m:r>
                              <a:rPr lang="en-US" altLang="zh-CN" sz="2400">
                                <a:latin typeface="Cambria Math" panose="02040503050406030204" pitchFamily="18" charset="0"/>
                                <a:ea typeface="+mj-ea"/>
                              </a:rPr>
                              <m:t>𝑥</m:t>
                            </m:r>
                          </m:e>
                          <m:sub>
                            <m:r>
                              <a:rPr lang="en-US" altLang="zh-CN" sz="2400">
                                <a:latin typeface="Cambria Math" panose="02040503050406030204" pitchFamily="18" charset="0"/>
                                <a:ea typeface="+mj-ea"/>
                              </a:rPr>
                              <m:t>𝑁</m:t>
                            </m:r>
                          </m:sub>
                        </m:sSub>
                        <m:r>
                          <a:rPr lang="en-US" altLang="zh-CN" sz="2400">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a:latin typeface="Cambria Math" panose="02040503050406030204" pitchFamily="18" charset="0"/>
                                <a:ea typeface="+mj-ea"/>
                              </a:rPr>
                              <m:t>𝑦</m:t>
                            </m:r>
                          </m:e>
                          <m:sub>
                            <m:r>
                              <a:rPr lang="en-US" altLang="zh-CN" sz="2400">
                                <a:latin typeface="Cambria Math" panose="02040503050406030204" pitchFamily="18" charset="0"/>
                                <a:ea typeface="+mj-ea"/>
                              </a:rPr>
                              <m:t>𝑁</m:t>
                            </m:r>
                          </m:sub>
                        </m:sSub>
                      </m:e>
                    </m:d>
                  </m:oMath>
                </a14:m>
                <a:r>
                  <a:rPr lang="en-US" altLang="zh-CN" sz="2400" dirty="0">
                    <a:latin typeface="+mj-ea"/>
                    <a:ea typeface="+mj-ea"/>
                  </a:rPr>
                  <a:t>,</a:t>
                </a:r>
                <a:r>
                  <a:rPr lang="zh-CN" altLang="en-US" sz="2400" dirty="0">
                    <a:latin typeface="+mj-ea"/>
                    <a:ea typeface="+mj-ea"/>
                  </a:rPr>
                  <a:t>其中，</a:t>
                </a:r>
                <a14:m>
                  <m:oMath xmlns:m="http://schemas.openxmlformats.org/officeDocument/2006/math">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𝑥</m:t>
                        </m:r>
                      </m:e>
                      <m:sub>
                        <m:r>
                          <a:rPr lang="en-US" altLang="zh-CN" sz="2400" i="1">
                            <a:latin typeface="Cambria Math" panose="02040503050406030204" pitchFamily="18" charset="0"/>
                            <a:ea typeface="+mj-ea"/>
                          </a:rPr>
                          <m:t>𝑖</m:t>
                        </m:r>
                      </m:sub>
                    </m:sSub>
                    <m:r>
                      <a:rPr lang="en-US" altLang="zh-CN" sz="2400" i="1">
                        <a:latin typeface="Cambria Math" panose="02040503050406030204" pitchFamily="18" charset="0"/>
                        <a:ea typeface="+mj-ea"/>
                      </a:rPr>
                      <m:t>∈</m:t>
                    </m:r>
                    <m:sSup>
                      <m:sSupPr>
                        <m:ctrlPr>
                          <a:rPr lang="en-US" altLang="zh-CN" sz="2400" i="1">
                            <a:latin typeface="Cambria Math" panose="02040503050406030204" pitchFamily="18" charset="0"/>
                            <a:ea typeface="+mj-ea"/>
                          </a:rPr>
                        </m:ctrlPr>
                      </m:sSupPr>
                      <m:e>
                        <m:r>
                          <a:rPr lang="en-US" altLang="zh-CN" sz="2400" i="1">
                            <a:latin typeface="Cambria Math" panose="02040503050406030204" pitchFamily="18" charset="0"/>
                            <a:ea typeface="+mj-ea"/>
                          </a:rPr>
                          <m:t>𝑅</m:t>
                        </m:r>
                      </m:e>
                      <m:sup>
                        <m:r>
                          <a:rPr lang="en-US" altLang="zh-CN" sz="2400" i="1">
                            <a:latin typeface="Cambria Math" panose="02040503050406030204" pitchFamily="18" charset="0"/>
                            <a:ea typeface="+mj-ea"/>
                          </a:rPr>
                          <m:t>𝑛</m:t>
                        </m:r>
                      </m:sup>
                    </m:sSup>
                    <m:r>
                      <a:rPr lang="en-US" altLang="zh-CN" sz="2400" i="1">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𝑦</m:t>
                        </m:r>
                      </m:e>
                      <m:sub>
                        <m:r>
                          <a:rPr lang="en-US" altLang="zh-CN" sz="2400" i="1">
                            <a:latin typeface="Cambria Math" panose="02040503050406030204" pitchFamily="18" charset="0"/>
                            <a:ea typeface="+mj-ea"/>
                          </a:rPr>
                          <m:t>𝑖</m:t>
                        </m:r>
                      </m:sub>
                    </m:sSub>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𝑌</m:t>
                    </m:r>
                    <m:r>
                      <a:rPr lang="en-US" altLang="zh-CN" sz="2400" i="1">
                        <a:latin typeface="Cambria Math" panose="02040503050406030204" pitchFamily="18" charset="0"/>
                        <a:ea typeface="+mj-ea"/>
                      </a:rPr>
                      <m:t>=</m:t>
                    </m:r>
                    <m:d>
                      <m:dPr>
                        <m:begChr m:val="{"/>
                        <m:endChr m:val="}"/>
                        <m:ctrlPr>
                          <a:rPr lang="en-US" altLang="zh-CN" sz="2400" i="1">
                            <a:latin typeface="Cambria Math" panose="02040503050406030204" pitchFamily="18" charset="0"/>
                            <a:ea typeface="+mj-ea"/>
                          </a:rPr>
                        </m:ctrlPr>
                      </m:dPr>
                      <m:e>
                        <m:r>
                          <a:rPr lang="en-US" altLang="zh-CN" sz="2400" i="1">
                            <a:latin typeface="Cambria Math" panose="02040503050406030204" pitchFamily="18" charset="0"/>
                            <a:ea typeface="+mj-ea"/>
                          </a:rPr>
                          <m:t>+1,−1</m:t>
                        </m:r>
                      </m:e>
                    </m:d>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𝑖</m:t>
                    </m:r>
                    <m:r>
                      <a:rPr lang="en-US" altLang="zh-CN" sz="2400" i="1">
                        <a:latin typeface="Cambria Math" panose="02040503050406030204" pitchFamily="18" charset="0"/>
                        <a:ea typeface="+mj-ea"/>
                      </a:rPr>
                      <m:t>=1,2,…,</m:t>
                    </m:r>
                    <m:r>
                      <a:rPr lang="en-US" altLang="zh-CN" sz="2400" i="1">
                        <a:latin typeface="Cambria Math" panose="02040503050406030204" pitchFamily="18" charset="0"/>
                        <a:ea typeface="+mj-ea"/>
                      </a:rPr>
                      <m:t>𝑁</m:t>
                    </m:r>
                  </m:oMath>
                </a14:m>
                <a:r>
                  <a:rPr lang="en-US" altLang="zh-CN" sz="2400" dirty="0">
                    <a:latin typeface="+mj-ea"/>
                    <a:ea typeface="+mj-ea"/>
                  </a:rPr>
                  <a:t>,</a:t>
                </a:r>
                <a:r>
                  <a:rPr lang="zh-CN" altLang="en-US" sz="2400" dirty="0">
                    <a:latin typeface="+mj-ea"/>
                    <a:ea typeface="+mj-ea"/>
                  </a:rPr>
                  <a:t>              </a:t>
                </a:r>
                <a:endParaRPr lang="en-US" altLang="zh-CN" sz="2400" dirty="0">
                  <a:latin typeface="+mj-ea"/>
                  <a:ea typeface="+mj-ea"/>
                </a:endParaRPr>
              </a:p>
              <a:p>
                <a:pPr marL="0" indent="0">
                  <a:lnSpc>
                    <a:spcPct val="150000"/>
                  </a:lnSpc>
                  <a:buNone/>
                </a:pPr>
                <a:r>
                  <a:rPr lang="zh-CN" altLang="en-US" sz="2400" dirty="0">
                    <a:latin typeface="+mj-ea"/>
                    <a:ea typeface="+mj-ea"/>
                  </a:rPr>
                  <a:t>输出：分离超平面和分类决策函数</a:t>
                </a:r>
                <a:endParaRPr lang="en-US" altLang="zh-CN" sz="2400" dirty="0">
                  <a:latin typeface="+mj-ea"/>
                  <a:ea typeface="+mj-ea"/>
                </a:endParaRPr>
              </a:p>
              <a:p>
                <a:pPr>
                  <a:lnSpc>
                    <a:spcPct val="150000"/>
                  </a:lnSpc>
                </a:pPr>
                <a:endParaRPr lang="zh-CN" altLang="en-US" sz="2400" dirty="0">
                  <a:latin typeface="+mj-ea"/>
                  <a:ea typeface="+mj-ea"/>
                </a:endParaRPr>
              </a:p>
            </p:txBody>
          </p:sp>
        </mc:Choice>
        <mc:Fallback xmlns="">
          <p:sp>
            <p:nvSpPr>
              <p:cNvPr id="5" name="文本框 4">
                <a:extLst>
                  <a:ext uri="{FF2B5EF4-FFF2-40B4-BE49-F238E27FC236}">
                    <a16:creationId xmlns:a16="http://schemas.microsoft.com/office/drawing/2014/main" id="{026ED4E3-7125-5B9B-771E-51F03CC45EBA}"/>
                  </a:ext>
                </a:extLst>
              </p:cNvPr>
              <p:cNvSpPr txBox="1">
                <a:spLocks noRot="1" noChangeAspect="1" noMove="1" noResize="1" noEditPoints="1" noAdjustHandles="1" noChangeArrowheads="1" noChangeShapeType="1" noTextEdit="1"/>
              </p:cNvSpPr>
              <p:nvPr/>
            </p:nvSpPr>
            <p:spPr>
              <a:xfrm>
                <a:off x="603422" y="1384781"/>
                <a:ext cx="10914795" cy="2797048"/>
              </a:xfrm>
              <a:prstGeom prst="rect">
                <a:avLst/>
              </a:prstGeom>
              <a:blipFill>
                <a:blip r:embed="rId3"/>
                <a:stretch>
                  <a:fillRect l="-8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865627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603422" y="-5087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70000"/>
              </a:lnSpc>
              <a:spcAft>
                <a:spcPct val="0"/>
              </a:spcAft>
            </a:pPr>
            <a:r>
              <a:rPr lang="zh-CN" altLang="en-US" sz="3300" b="1" dirty="0"/>
              <a:t>线性支持向量机学习算法</a:t>
            </a:r>
          </a:p>
        </p:txBody>
      </p:sp>
      <p:sp>
        <p:nvSpPr>
          <p:cNvPr id="3" name="文本框 2">
            <a:extLst>
              <a:ext uri="{FF2B5EF4-FFF2-40B4-BE49-F238E27FC236}">
                <a16:creationId xmlns:a16="http://schemas.microsoft.com/office/drawing/2014/main" id="{D64BBE93-2DBF-EF8A-A507-D0D41DC22FA5}"/>
              </a:ext>
            </a:extLst>
          </p:cNvPr>
          <p:cNvSpPr txBox="1"/>
          <p:nvPr/>
        </p:nvSpPr>
        <p:spPr>
          <a:xfrm>
            <a:off x="5636871" y="2951544"/>
            <a:ext cx="65" cy="276999"/>
          </a:xfrm>
          <a:prstGeom prst="rect">
            <a:avLst/>
          </a:prstGeom>
          <a:noFill/>
        </p:spPr>
        <p:txBody>
          <a:bodyPr wrap="none" lIns="0" tIns="0" rIns="0" bIns="0" rtlCol="0">
            <a:spAutoFit/>
          </a:bodyPr>
          <a:lstStyle/>
          <a:p>
            <a:endParaRPr lang="zh-CN" altLang="en-US" dirty="0"/>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C64836A9-F006-48E4-CCE5-2006CFDC3FCC}"/>
                  </a:ext>
                </a:extLst>
              </p:cNvPr>
              <p:cNvSpPr txBox="1"/>
              <p:nvPr/>
            </p:nvSpPr>
            <p:spPr>
              <a:xfrm>
                <a:off x="193485" y="5868673"/>
                <a:ext cx="11998515" cy="680764"/>
              </a:xfrm>
              <a:prstGeom prst="rect">
                <a:avLst/>
              </a:prstGeom>
              <a:noFill/>
            </p:spPr>
            <p:txBody>
              <a:bodyPr wrap="square" rtlCol="0">
                <a:spAutoFit/>
              </a:bodyPr>
              <a:lstStyle/>
              <a:p>
                <a:r>
                  <a:rPr lang="zh-CN" altLang="en-US" dirty="0"/>
                  <a:t>步骤（</a:t>
                </a:r>
                <a:r>
                  <a:rPr lang="en-US" altLang="zh-CN" dirty="0"/>
                  <a:t>2</a:t>
                </a:r>
                <a:r>
                  <a:rPr lang="zh-CN" altLang="en-US" dirty="0"/>
                  <a:t>）中，对任一适合条件</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0&lt;</m:t>
                        </m:r>
                        <m:r>
                          <a:rPr lang="zh-CN" altLang="en-US" i="1" smtClean="0">
                            <a:latin typeface="Cambria Math" panose="02040503050406030204" pitchFamily="18" charset="0"/>
                          </a:rPr>
                          <m:t>𝛼</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&lt;</m:t>
                    </m:r>
                    <m:r>
                      <a:rPr lang="en-US" altLang="zh-CN" b="0" i="1" smtClean="0">
                        <a:latin typeface="Cambria Math" panose="02040503050406030204" pitchFamily="18" charset="0"/>
                      </a:rPr>
                      <m:t>𝐶</m:t>
                    </m:r>
                    <m:r>
                      <a:rPr lang="zh-CN" altLang="en-US" i="1">
                        <a:latin typeface="Cambria Math" panose="02040503050406030204" pitchFamily="18" charset="0"/>
                      </a:rPr>
                      <m:t>的</m:t>
                    </m:r>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𝛼</m:t>
                        </m:r>
                      </m:e>
                      <m:sub>
                        <m:r>
                          <a:rPr lang="en-US" altLang="zh-CN" i="1">
                            <a:latin typeface="Cambria Math" panose="02040503050406030204" pitchFamily="18" charset="0"/>
                          </a:rPr>
                          <m:t>𝑗</m:t>
                        </m:r>
                      </m:sub>
                      <m:sup>
                        <m:r>
                          <a:rPr lang="en-US" altLang="zh-CN" i="1">
                            <a:latin typeface="Cambria Math" panose="02040503050406030204" pitchFamily="18" charset="0"/>
                          </a:rPr>
                          <m:t>∗</m:t>
                        </m:r>
                      </m:sup>
                    </m:sSubSup>
                  </m:oMath>
                </a14:m>
                <a:r>
                  <a:rPr lang="zh-CN" altLang="en-US" dirty="0"/>
                  <a:t>，按式子</a:t>
                </a:r>
                <a:r>
                  <a:rPr lang="en-US" altLang="zh-CN" dirty="0"/>
                  <a:t>(4.47)</a:t>
                </a:r>
                <a:r>
                  <a:rPr lang="zh-CN" altLang="en-US" dirty="0"/>
                  <a:t>都可求出</a:t>
                </a:r>
                <a:r>
                  <a:rPr lang="en-US" altLang="zh-CN" dirty="0"/>
                  <a:t>b*</a:t>
                </a:r>
                <a:r>
                  <a:rPr lang="zh-CN" altLang="en-US" dirty="0"/>
                  <a:t>，从理论上，原始问题</a:t>
                </a:r>
                <a:r>
                  <a:rPr lang="en-US" altLang="zh-CN" dirty="0"/>
                  <a:t>(4.28)~(4.30)</a:t>
                </a:r>
                <a:r>
                  <a:rPr lang="zh-CN" altLang="en-US" dirty="0"/>
                  <a:t>对</a:t>
                </a:r>
                <a:r>
                  <a:rPr lang="en-US" altLang="zh-CN" dirty="0"/>
                  <a:t>b</a:t>
                </a:r>
                <a:r>
                  <a:rPr lang="zh-CN" altLang="en-US" dirty="0"/>
                  <a:t>的解可能不唯一，然而在实际应用中，往往只会出现算法叙述的情况。</a:t>
                </a:r>
              </a:p>
            </p:txBody>
          </p:sp>
        </mc:Choice>
        <mc:Fallback xmlns="">
          <p:sp>
            <p:nvSpPr>
              <p:cNvPr id="20" name="文本框 19">
                <a:extLst>
                  <a:ext uri="{FF2B5EF4-FFF2-40B4-BE49-F238E27FC236}">
                    <a16:creationId xmlns:a16="http://schemas.microsoft.com/office/drawing/2014/main" id="{C64836A9-F006-48E4-CCE5-2006CFDC3FCC}"/>
                  </a:ext>
                </a:extLst>
              </p:cNvPr>
              <p:cNvSpPr txBox="1">
                <a:spLocks noRot="1" noChangeAspect="1" noMove="1" noResize="1" noEditPoints="1" noAdjustHandles="1" noChangeArrowheads="1" noChangeShapeType="1" noTextEdit="1"/>
              </p:cNvSpPr>
              <p:nvPr/>
            </p:nvSpPr>
            <p:spPr>
              <a:xfrm>
                <a:off x="193485" y="5868673"/>
                <a:ext cx="11998515" cy="680764"/>
              </a:xfrm>
              <a:prstGeom prst="rect">
                <a:avLst/>
              </a:prstGeom>
              <a:blipFill>
                <a:blip r:embed="rId3"/>
                <a:stretch>
                  <a:fillRect l="-457" t="-7207" b="-117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0AE7BF69-5DDE-9420-5F28-3F7FB6CEB0E5}"/>
                  </a:ext>
                </a:extLst>
              </p:cNvPr>
              <p:cNvSpPr txBox="1"/>
              <p:nvPr/>
            </p:nvSpPr>
            <p:spPr>
              <a:xfrm>
                <a:off x="535902" y="1274684"/>
                <a:ext cx="10583120" cy="4270080"/>
              </a:xfrm>
              <a:prstGeom prst="rect">
                <a:avLst/>
              </a:prstGeom>
              <a:noFill/>
            </p:spPr>
            <p:txBody>
              <a:bodyPr wrap="square" rtlCol="0">
                <a:spAutoFit/>
              </a:bodyPr>
              <a:lstStyle/>
              <a:p>
                <a:pPr>
                  <a:lnSpc>
                    <a:spcPct val="120000"/>
                  </a:lnSpc>
                </a:pPr>
                <a:r>
                  <a:rPr lang="zh-CN" altLang="en-US" sz="2000" dirty="0">
                    <a:latin typeface="+mj-ea"/>
                    <a:ea typeface="+mj-ea"/>
                  </a:rPr>
                  <a:t>（</a:t>
                </a:r>
                <a:r>
                  <a:rPr lang="en-US" altLang="zh-CN" sz="2000" dirty="0">
                    <a:latin typeface="+mj-ea"/>
                    <a:ea typeface="+mj-ea"/>
                  </a:rPr>
                  <a:t>1</a:t>
                </a:r>
                <a:r>
                  <a:rPr lang="zh-CN" altLang="en-US" sz="2000" dirty="0">
                    <a:latin typeface="+mj-ea"/>
                    <a:ea typeface="+mj-ea"/>
                  </a:rPr>
                  <a:t>）选择惩罚参数</a:t>
                </a:r>
                <a:r>
                  <a:rPr lang="en-US" altLang="zh-CN" sz="2000" dirty="0">
                    <a:latin typeface="+mj-ea"/>
                    <a:ea typeface="+mj-ea"/>
                  </a:rPr>
                  <a:t>C&gt;0</a:t>
                </a:r>
                <a:r>
                  <a:rPr lang="zh-CN" altLang="en-US" sz="2000" dirty="0">
                    <a:latin typeface="+mj-ea"/>
                    <a:ea typeface="+mj-ea"/>
                  </a:rPr>
                  <a:t>，构造并求解凸二次规划问题</a:t>
                </a:r>
                <a:endParaRPr lang="en-US" altLang="zh-CN" sz="2000" dirty="0">
                  <a:latin typeface="+mj-ea"/>
                  <a:ea typeface="+mj-ea"/>
                </a:endParaRPr>
              </a:p>
              <a:p>
                <a:pPr algn="ctr">
                  <a:lnSpc>
                    <a:spcPct val="120000"/>
                  </a:lnSpc>
                </a:pPr>
                <a14:m>
                  <m:oMathPara xmlns:m="http://schemas.openxmlformats.org/officeDocument/2006/math">
                    <m:oMathParaPr>
                      <m:jc m:val="centerGroup"/>
                    </m:oMathParaPr>
                    <m:oMath xmlns:m="http://schemas.openxmlformats.org/officeDocument/2006/math">
                      <m:func>
                        <m:funcPr>
                          <m:ctrlPr>
                            <a:rPr lang="en-US" altLang="zh-CN" sz="2000" i="1" smtClean="0">
                              <a:latin typeface="Cambria Math" panose="02040503050406030204" pitchFamily="18" charset="0"/>
                              <a:ea typeface="+mj-ea"/>
                            </a:rPr>
                          </m:ctrlPr>
                        </m:funcPr>
                        <m:fName>
                          <m:limLow>
                            <m:limLowPr>
                              <m:ctrlPr>
                                <a:rPr lang="en-US" altLang="zh-CN" sz="2000" i="1">
                                  <a:latin typeface="Cambria Math" panose="02040503050406030204" pitchFamily="18" charset="0"/>
                                  <a:ea typeface="+mj-ea"/>
                                </a:rPr>
                              </m:ctrlPr>
                            </m:limLowPr>
                            <m:e>
                              <m:r>
                                <m:rPr>
                                  <m:sty m:val="p"/>
                                </m:rPr>
                                <a:rPr lang="en-US" altLang="zh-CN" sz="2000">
                                  <a:latin typeface="Cambria Math" panose="02040503050406030204" pitchFamily="18" charset="0"/>
                                  <a:ea typeface="+mj-ea"/>
                                </a:rPr>
                                <m:t>min</m:t>
                              </m:r>
                            </m:e>
                            <m:lim>
                              <m:r>
                                <a:rPr lang="zh-CN" altLang="en-US" sz="2000" i="1">
                                  <a:latin typeface="Cambria Math" panose="02040503050406030204" pitchFamily="18" charset="0"/>
                                  <a:ea typeface="+mj-ea"/>
                                </a:rPr>
                                <m:t>𝛼</m:t>
                              </m:r>
                            </m:lim>
                          </m:limLow>
                        </m:fName>
                        <m:e>
                          <m:f>
                            <m:fPr>
                              <m:ctrlPr>
                                <a:rPr lang="en-US" altLang="zh-CN" sz="2000" i="1">
                                  <a:latin typeface="Cambria Math" panose="02040503050406030204" pitchFamily="18" charset="0"/>
                                  <a:ea typeface="+mj-ea"/>
                                </a:rPr>
                              </m:ctrlPr>
                            </m:fPr>
                            <m:num>
                              <m:r>
                                <a:rPr lang="en-US" altLang="zh-CN" sz="2000" i="1">
                                  <a:latin typeface="Cambria Math" panose="02040503050406030204" pitchFamily="18" charset="0"/>
                                  <a:ea typeface="+mj-ea"/>
                                </a:rPr>
                                <m:t>1</m:t>
                              </m:r>
                            </m:num>
                            <m:den>
                              <m:r>
                                <a:rPr lang="en-US" altLang="zh-CN" sz="2000" i="1">
                                  <a:latin typeface="Cambria Math" panose="02040503050406030204" pitchFamily="18" charset="0"/>
                                  <a:ea typeface="+mj-ea"/>
                                </a:rPr>
                                <m:t>2</m:t>
                              </m:r>
                            </m:den>
                          </m:f>
                        </m:e>
                      </m:func>
                      <m:nary>
                        <m:naryPr>
                          <m:chr m:val="∑"/>
                          <m:ctrlPr>
                            <a:rPr lang="en-US" altLang="zh-CN" sz="2000" i="1">
                              <a:latin typeface="Cambria Math" panose="02040503050406030204" pitchFamily="18" charset="0"/>
                              <a:ea typeface="+mj-ea"/>
                            </a:rPr>
                          </m:ctrlPr>
                        </m:naryPr>
                        <m:sub>
                          <m:r>
                            <m:rPr>
                              <m:brk m:alnAt="23"/>
                            </m:rPr>
                            <a:rPr lang="en-US" altLang="zh-CN" sz="2000" i="1">
                              <a:latin typeface="Cambria Math" panose="02040503050406030204" pitchFamily="18" charset="0"/>
                              <a:ea typeface="+mj-ea"/>
                            </a:rPr>
                            <m:t>𝑖</m:t>
                          </m:r>
                          <m:r>
                            <a:rPr lang="en-US" altLang="zh-CN" sz="2000" i="1">
                              <a:latin typeface="Cambria Math" panose="02040503050406030204" pitchFamily="18" charset="0"/>
                              <a:ea typeface="+mj-ea"/>
                            </a:rPr>
                            <m:t>=1</m:t>
                          </m:r>
                        </m:sub>
                        <m:sup>
                          <m:r>
                            <a:rPr lang="en-US" altLang="zh-CN" sz="2000" i="1">
                              <a:latin typeface="Cambria Math" panose="02040503050406030204" pitchFamily="18" charset="0"/>
                              <a:ea typeface="+mj-ea"/>
                            </a:rPr>
                            <m:t>𝑁</m:t>
                          </m:r>
                        </m:sup>
                        <m:e>
                          <m:nary>
                            <m:naryPr>
                              <m:chr m:val="∑"/>
                              <m:ctrlPr>
                                <a:rPr lang="en-US" altLang="zh-CN" sz="2000" i="1">
                                  <a:latin typeface="Cambria Math" panose="02040503050406030204" pitchFamily="18" charset="0"/>
                                  <a:ea typeface="+mj-ea"/>
                                </a:rPr>
                              </m:ctrlPr>
                            </m:naryPr>
                            <m:sub>
                              <m:r>
                                <m:rPr>
                                  <m:brk m:alnAt="23"/>
                                </m:rPr>
                                <a:rPr lang="en-US" altLang="zh-CN" sz="2000" i="1">
                                  <a:latin typeface="Cambria Math" panose="02040503050406030204" pitchFamily="18" charset="0"/>
                                  <a:ea typeface="+mj-ea"/>
                                </a:rPr>
                                <m:t>𝑗</m:t>
                              </m:r>
                              <m:r>
                                <a:rPr lang="en-US" altLang="zh-CN" sz="2000" i="1">
                                  <a:latin typeface="Cambria Math" panose="02040503050406030204" pitchFamily="18" charset="0"/>
                                  <a:ea typeface="+mj-ea"/>
                                </a:rPr>
                                <m:t>=1</m:t>
                              </m:r>
                            </m:sub>
                            <m:sup>
                              <m:r>
                                <a:rPr lang="en-US" altLang="zh-CN" sz="2000" i="1">
                                  <a:latin typeface="Cambria Math" panose="02040503050406030204" pitchFamily="18" charset="0"/>
                                  <a:ea typeface="+mj-ea"/>
                                </a:rPr>
                                <m:t>𝑁</m:t>
                              </m:r>
                            </m:sup>
                            <m:e>
                              <m:sSub>
                                <m:sSubPr>
                                  <m:ctrlPr>
                                    <a:rPr lang="en-US" altLang="zh-CN" sz="2000" i="1">
                                      <a:latin typeface="Cambria Math" panose="02040503050406030204" pitchFamily="18" charset="0"/>
                                      <a:ea typeface="+mj-ea"/>
                                    </a:rPr>
                                  </m:ctrlPr>
                                </m:sSubPr>
                                <m:e>
                                  <m:r>
                                    <a:rPr lang="zh-CN" altLang="en-US" sz="2000" i="1">
                                      <a:latin typeface="Cambria Math" panose="02040503050406030204" pitchFamily="18" charset="0"/>
                                      <a:ea typeface="+mj-ea"/>
                                    </a:rPr>
                                    <m:t>𝛼</m:t>
                                  </m:r>
                                </m:e>
                                <m:sub>
                                  <m:r>
                                    <a:rPr lang="en-US" altLang="zh-CN" sz="2000" i="1">
                                      <a:latin typeface="Cambria Math" panose="02040503050406030204" pitchFamily="18" charset="0"/>
                                      <a:ea typeface="+mj-ea"/>
                                    </a:rPr>
                                    <m:t>𝑖</m:t>
                                  </m:r>
                                </m:sub>
                              </m:sSub>
                            </m:e>
                          </m:nary>
                          <m:sSub>
                            <m:sSubPr>
                              <m:ctrlPr>
                                <a:rPr lang="en-US" altLang="zh-CN" sz="2000" i="1">
                                  <a:latin typeface="Cambria Math" panose="02040503050406030204" pitchFamily="18" charset="0"/>
                                  <a:ea typeface="+mj-ea"/>
                                </a:rPr>
                              </m:ctrlPr>
                            </m:sSubPr>
                            <m:e>
                              <m:r>
                                <a:rPr lang="zh-CN" altLang="en-US" sz="2000" i="1">
                                  <a:latin typeface="Cambria Math" panose="02040503050406030204" pitchFamily="18" charset="0"/>
                                  <a:ea typeface="+mj-ea"/>
                                </a:rPr>
                                <m:t>𝛼</m:t>
                              </m:r>
                            </m:e>
                            <m:sub>
                              <m:r>
                                <a:rPr lang="en-US" altLang="zh-CN" sz="2000" i="1">
                                  <a:latin typeface="Cambria Math" panose="02040503050406030204" pitchFamily="18" charset="0"/>
                                  <a:ea typeface="+mj-ea"/>
                                </a:rPr>
                                <m:t>𝑗</m:t>
                              </m:r>
                            </m:sub>
                          </m:sSub>
                          <m:sSub>
                            <m:sSubPr>
                              <m:ctrlPr>
                                <a:rPr lang="en-US" altLang="zh-CN" sz="2000" i="1">
                                  <a:latin typeface="Cambria Math" panose="02040503050406030204" pitchFamily="18" charset="0"/>
                                  <a:ea typeface="+mj-ea"/>
                                </a:rPr>
                              </m:ctrlPr>
                            </m:sSubPr>
                            <m:e>
                              <m:r>
                                <a:rPr lang="en-US" altLang="zh-CN" sz="2000" i="1">
                                  <a:latin typeface="Cambria Math" panose="02040503050406030204" pitchFamily="18" charset="0"/>
                                  <a:ea typeface="+mj-ea"/>
                                </a:rPr>
                                <m:t>𝑦</m:t>
                              </m:r>
                            </m:e>
                            <m:sub>
                              <m:r>
                                <a:rPr lang="en-US" altLang="zh-CN" sz="2000" i="1">
                                  <a:latin typeface="Cambria Math" panose="02040503050406030204" pitchFamily="18" charset="0"/>
                                  <a:ea typeface="+mj-ea"/>
                                </a:rPr>
                                <m:t>𝑖</m:t>
                              </m:r>
                            </m:sub>
                          </m:sSub>
                          <m:sSub>
                            <m:sSubPr>
                              <m:ctrlPr>
                                <a:rPr lang="en-US" altLang="zh-CN" sz="2000" i="1">
                                  <a:latin typeface="Cambria Math" panose="02040503050406030204" pitchFamily="18" charset="0"/>
                                  <a:ea typeface="+mj-ea"/>
                                </a:rPr>
                              </m:ctrlPr>
                            </m:sSubPr>
                            <m:e>
                              <m:r>
                                <a:rPr lang="en-US" altLang="zh-CN" sz="2000" i="1">
                                  <a:latin typeface="Cambria Math" panose="02040503050406030204" pitchFamily="18" charset="0"/>
                                  <a:ea typeface="+mj-ea"/>
                                </a:rPr>
                                <m:t>𝑦</m:t>
                              </m:r>
                            </m:e>
                            <m:sub>
                              <m:r>
                                <a:rPr lang="en-US" altLang="zh-CN" sz="2000" i="1">
                                  <a:latin typeface="Cambria Math" panose="02040503050406030204" pitchFamily="18" charset="0"/>
                                  <a:ea typeface="+mj-ea"/>
                                </a:rPr>
                                <m:t>𝑗</m:t>
                              </m:r>
                            </m:sub>
                          </m:sSub>
                          <m:d>
                            <m:dPr>
                              <m:ctrlPr>
                                <a:rPr lang="en-US" altLang="zh-CN" sz="2000" i="1">
                                  <a:latin typeface="Cambria Math" panose="02040503050406030204" pitchFamily="18" charset="0"/>
                                  <a:ea typeface="+mj-ea"/>
                                </a:rPr>
                              </m:ctrlPr>
                            </m:dPr>
                            <m:e>
                              <m:sSub>
                                <m:sSubPr>
                                  <m:ctrlPr>
                                    <a:rPr lang="en-US" altLang="zh-CN" sz="2000" i="1">
                                      <a:latin typeface="Cambria Math" panose="02040503050406030204" pitchFamily="18" charset="0"/>
                                      <a:ea typeface="+mj-ea"/>
                                    </a:rPr>
                                  </m:ctrlPr>
                                </m:sSubPr>
                                <m:e>
                                  <m:r>
                                    <a:rPr lang="en-US" altLang="zh-CN" sz="2000" i="1">
                                      <a:latin typeface="Cambria Math" panose="02040503050406030204" pitchFamily="18" charset="0"/>
                                      <a:ea typeface="+mj-ea"/>
                                    </a:rPr>
                                    <m:t>𝑥</m:t>
                                  </m:r>
                                </m:e>
                                <m:sub>
                                  <m:r>
                                    <a:rPr lang="en-US" altLang="zh-CN" sz="2000" i="1">
                                      <a:latin typeface="Cambria Math" panose="02040503050406030204" pitchFamily="18" charset="0"/>
                                      <a:ea typeface="+mj-ea"/>
                                    </a:rPr>
                                    <m:t>𝑖</m:t>
                                  </m:r>
                                </m:sub>
                              </m:sSub>
                              <m:r>
                                <a:rPr lang="en-US" altLang="zh-CN" sz="2000" i="1">
                                  <a:latin typeface="Cambria Math" panose="02040503050406030204" pitchFamily="18" charset="0"/>
                                  <a:ea typeface="+mj-ea"/>
                                </a:rPr>
                                <m:t>∙</m:t>
                              </m:r>
                              <m:sSub>
                                <m:sSubPr>
                                  <m:ctrlPr>
                                    <a:rPr lang="en-US" altLang="zh-CN" sz="2000" i="1">
                                      <a:latin typeface="Cambria Math" panose="02040503050406030204" pitchFamily="18" charset="0"/>
                                      <a:ea typeface="+mj-ea"/>
                                    </a:rPr>
                                  </m:ctrlPr>
                                </m:sSubPr>
                                <m:e>
                                  <m:r>
                                    <a:rPr lang="en-US" altLang="zh-CN" sz="2000" i="1">
                                      <a:latin typeface="Cambria Math" panose="02040503050406030204" pitchFamily="18" charset="0"/>
                                      <a:ea typeface="+mj-ea"/>
                                    </a:rPr>
                                    <m:t>𝑥</m:t>
                                  </m:r>
                                </m:e>
                                <m:sub>
                                  <m:r>
                                    <a:rPr lang="en-US" altLang="zh-CN" sz="2000" i="1">
                                      <a:latin typeface="Cambria Math" panose="02040503050406030204" pitchFamily="18" charset="0"/>
                                      <a:ea typeface="+mj-ea"/>
                                    </a:rPr>
                                    <m:t>𝑗</m:t>
                                  </m:r>
                                </m:sub>
                              </m:sSub>
                            </m:e>
                          </m:d>
                          <m:r>
                            <a:rPr lang="en-US" altLang="zh-CN" sz="2000" i="1">
                              <a:latin typeface="Cambria Math" panose="02040503050406030204" pitchFamily="18" charset="0"/>
                              <a:ea typeface="+mj-ea"/>
                            </a:rPr>
                            <m:t>−</m:t>
                          </m:r>
                          <m:nary>
                            <m:naryPr>
                              <m:chr m:val="∑"/>
                              <m:ctrlPr>
                                <a:rPr lang="en-US" altLang="zh-CN" sz="2000" i="1">
                                  <a:latin typeface="Cambria Math" panose="02040503050406030204" pitchFamily="18" charset="0"/>
                                  <a:ea typeface="+mj-ea"/>
                                </a:rPr>
                              </m:ctrlPr>
                            </m:naryPr>
                            <m:sub>
                              <m:r>
                                <m:rPr>
                                  <m:brk m:alnAt="23"/>
                                </m:rPr>
                                <a:rPr lang="en-US" altLang="zh-CN" sz="2000" i="1">
                                  <a:latin typeface="Cambria Math" panose="02040503050406030204" pitchFamily="18" charset="0"/>
                                  <a:ea typeface="+mj-ea"/>
                                </a:rPr>
                                <m:t>𝑖</m:t>
                              </m:r>
                              <m:r>
                                <a:rPr lang="en-US" altLang="zh-CN" sz="2000" i="1">
                                  <a:latin typeface="Cambria Math" panose="02040503050406030204" pitchFamily="18" charset="0"/>
                                  <a:ea typeface="+mj-ea"/>
                                </a:rPr>
                                <m:t>=1</m:t>
                              </m:r>
                            </m:sub>
                            <m:sup>
                              <m:r>
                                <a:rPr lang="en-US" altLang="zh-CN" sz="2000" i="1">
                                  <a:latin typeface="Cambria Math" panose="02040503050406030204" pitchFamily="18" charset="0"/>
                                  <a:ea typeface="+mj-ea"/>
                                </a:rPr>
                                <m:t>𝑁</m:t>
                              </m:r>
                            </m:sup>
                            <m:e>
                              <m:sSub>
                                <m:sSubPr>
                                  <m:ctrlPr>
                                    <a:rPr lang="en-US" altLang="zh-CN" sz="2000" i="1">
                                      <a:latin typeface="Cambria Math" panose="02040503050406030204" pitchFamily="18" charset="0"/>
                                      <a:ea typeface="+mj-ea"/>
                                    </a:rPr>
                                  </m:ctrlPr>
                                </m:sSubPr>
                                <m:e>
                                  <m:r>
                                    <a:rPr lang="zh-CN" altLang="en-US" sz="2000" i="1">
                                      <a:latin typeface="Cambria Math" panose="02040503050406030204" pitchFamily="18" charset="0"/>
                                      <a:ea typeface="+mj-ea"/>
                                    </a:rPr>
                                    <m:t>𝛼</m:t>
                                  </m:r>
                                </m:e>
                                <m:sub>
                                  <m:r>
                                    <a:rPr lang="en-US" altLang="zh-CN" sz="2000" i="1">
                                      <a:latin typeface="Cambria Math" panose="02040503050406030204" pitchFamily="18" charset="0"/>
                                      <a:ea typeface="+mj-ea"/>
                                    </a:rPr>
                                    <m:t>𝑖</m:t>
                                  </m:r>
                                </m:sub>
                              </m:sSub>
                            </m:e>
                          </m:nary>
                        </m:e>
                      </m:nary>
                    </m:oMath>
                  </m:oMathPara>
                </a14:m>
                <a:endParaRPr lang="en-US" altLang="zh-CN" sz="2000" dirty="0">
                  <a:latin typeface="+mj-ea"/>
                  <a:ea typeface="+mj-ea"/>
                </a:endParaRPr>
              </a:p>
              <a:p>
                <a:pPr algn="ctr">
                  <a:lnSpc>
                    <a:spcPct val="120000"/>
                  </a:lnSpc>
                </a:pPr>
                <a14:m>
                  <m:oMath xmlns:m="http://schemas.openxmlformats.org/officeDocument/2006/math">
                    <m:r>
                      <a:rPr lang="en-US" altLang="zh-CN" sz="2000" b="0" i="1" smtClean="0">
                        <a:latin typeface="Cambria Math" panose="02040503050406030204" pitchFamily="18" charset="0"/>
                        <a:ea typeface="+mj-ea"/>
                      </a:rPr>
                      <m:t>𝑠</m:t>
                    </m:r>
                    <m:r>
                      <a:rPr lang="en-US" altLang="zh-CN" sz="2000" b="0" i="1" smtClean="0">
                        <a:latin typeface="Cambria Math" panose="02040503050406030204" pitchFamily="18" charset="0"/>
                        <a:ea typeface="+mj-ea"/>
                      </a:rPr>
                      <m:t>.</m:t>
                    </m:r>
                    <m:r>
                      <a:rPr lang="en-US" altLang="zh-CN" sz="2000" b="0" i="1" smtClean="0">
                        <a:latin typeface="Cambria Math" panose="02040503050406030204" pitchFamily="18" charset="0"/>
                        <a:ea typeface="+mj-ea"/>
                      </a:rPr>
                      <m:t>𝑡</m:t>
                    </m:r>
                    <m:r>
                      <a:rPr lang="en-US" altLang="zh-CN" sz="2000" b="0" i="1" smtClean="0">
                        <a:latin typeface="Cambria Math" panose="02040503050406030204" pitchFamily="18" charset="0"/>
                        <a:ea typeface="+mj-ea"/>
                      </a:rPr>
                      <m:t>. </m:t>
                    </m:r>
                    <m:nary>
                      <m:naryPr>
                        <m:chr m:val="∑"/>
                        <m:ctrlPr>
                          <a:rPr lang="en-US" altLang="zh-CN" sz="2000" i="1">
                            <a:latin typeface="Cambria Math" panose="02040503050406030204" pitchFamily="18" charset="0"/>
                            <a:ea typeface="+mj-ea"/>
                          </a:rPr>
                        </m:ctrlPr>
                      </m:naryPr>
                      <m:sub>
                        <m:r>
                          <m:rPr>
                            <m:brk m:alnAt="23"/>
                          </m:rPr>
                          <a:rPr lang="en-US" altLang="zh-CN" sz="2000" i="1">
                            <a:latin typeface="Cambria Math" panose="02040503050406030204" pitchFamily="18" charset="0"/>
                            <a:ea typeface="+mj-ea"/>
                          </a:rPr>
                          <m:t>𝑖</m:t>
                        </m:r>
                        <m:r>
                          <a:rPr lang="en-US" altLang="zh-CN" sz="2000" i="1">
                            <a:latin typeface="Cambria Math" panose="02040503050406030204" pitchFamily="18" charset="0"/>
                            <a:ea typeface="+mj-ea"/>
                          </a:rPr>
                          <m:t>=1</m:t>
                        </m:r>
                      </m:sub>
                      <m:sup>
                        <m:r>
                          <a:rPr lang="en-US" altLang="zh-CN" sz="2000" i="1">
                            <a:latin typeface="Cambria Math" panose="02040503050406030204" pitchFamily="18" charset="0"/>
                            <a:ea typeface="+mj-ea"/>
                          </a:rPr>
                          <m:t>𝑁</m:t>
                        </m:r>
                      </m:sup>
                      <m:e>
                        <m:sSub>
                          <m:sSubPr>
                            <m:ctrlPr>
                              <a:rPr lang="en-US" altLang="zh-CN" sz="2000" i="1">
                                <a:latin typeface="Cambria Math" panose="02040503050406030204" pitchFamily="18" charset="0"/>
                                <a:ea typeface="+mj-ea"/>
                              </a:rPr>
                            </m:ctrlPr>
                          </m:sSubPr>
                          <m:e>
                            <m:r>
                              <a:rPr lang="zh-CN" altLang="en-US" sz="2000" i="1">
                                <a:latin typeface="Cambria Math" panose="02040503050406030204" pitchFamily="18" charset="0"/>
                                <a:ea typeface="+mj-ea"/>
                              </a:rPr>
                              <m:t>𝛼</m:t>
                            </m:r>
                          </m:e>
                          <m:sub>
                            <m:r>
                              <a:rPr lang="en-US" altLang="zh-CN" sz="2000" i="1">
                                <a:latin typeface="Cambria Math" panose="02040503050406030204" pitchFamily="18" charset="0"/>
                                <a:ea typeface="+mj-ea"/>
                              </a:rPr>
                              <m:t>𝑖</m:t>
                            </m:r>
                          </m:sub>
                        </m:sSub>
                      </m:e>
                    </m:nary>
                    <m:sSub>
                      <m:sSubPr>
                        <m:ctrlPr>
                          <a:rPr lang="en-US" altLang="zh-CN" sz="2000" i="1" smtClean="0">
                            <a:latin typeface="Cambria Math" panose="02040503050406030204" pitchFamily="18" charset="0"/>
                            <a:ea typeface="+mj-ea"/>
                          </a:rPr>
                        </m:ctrlPr>
                      </m:sSubPr>
                      <m:e>
                        <m:r>
                          <a:rPr lang="en-US" altLang="zh-CN" sz="2000" b="0" i="1" smtClean="0">
                            <a:latin typeface="Cambria Math" panose="02040503050406030204" pitchFamily="18" charset="0"/>
                            <a:ea typeface="+mj-ea"/>
                          </a:rPr>
                          <m:t>𝑦</m:t>
                        </m:r>
                      </m:e>
                      <m:sub>
                        <m:r>
                          <a:rPr lang="en-US" altLang="zh-CN" sz="2000" b="0" i="1" smtClean="0">
                            <a:latin typeface="Cambria Math" panose="02040503050406030204" pitchFamily="18" charset="0"/>
                            <a:ea typeface="+mj-ea"/>
                          </a:rPr>
                          <m:t>𝑖</m:t>
                        </m:r>
                      </m:sub>
                    </m:sSub>
                    <m:r>
                      <a:rPr lang="en-US" altLang="zh-CN" sz="2000" b="0" i="1" smtClean="0">
                        <a:latin typeface="Cambria Math" panose="02040503050406030204" pitchFamily="18" charset="0"/>
                        <a:ea typeface="+mj-ea"/>
                      </a:rPr>
                      <m:t>=0,</m:t>
                    </m:r>
                  </m:oMath>
                </a14:m>
                <a:r>
                  <a:rPr lang="en-US" altLang="zh-CN" sz="2000" dirty="0">
                    <a:latin typeface="+mj-ea"/>
                    <a:ea typeface="+mj-ea"/>
                  </a:rPr>
                  <a:t> </a:t>
                </a:r>
                <a14:m>
                  <m:oMath xmlns:m="http://schemas.openxmlformats.org/officeDocument/2006/math">
                    <m:sSub>
                      <m:sSubPr>
                        <m:ctrlPr>
                          <a:rPr lang="en-US" altLang="zh-CN" sz="2000" i="1">
                            <a:latin typeface="Cambria Math" panose="02040503050406030204" pitchFamily="18" charset="0"/>
                            <a:ea typeface="+mj-ea"/>
                          </a:rPr>
                        </m:ctrlPr>
                      </m:sSubPr>
                      <m:e>
                        <m:r>
                          <a:rPr lang="en-US" altLang="zh-CN" sz="2000" i="1">
                            <a:latin typeface="Cambria Math" panose="02040503050406030204" pitchFamily="18" charset="0"/>
                            <a:ea typeface="+mj-ea"/>
                          </a:rPr>
                          <m:t>0≤</m:t>
                        </m:r>
                        <m:r>
                          <a:rPr lang="zh-CN" altLang="en-US" sz="2000" i="1">
                            <a:latin typeface="Cambria Math" panose="02040503050406030204" pitchFamily="18" charset="0"/>
                            <a:ea typeface="+mj-ea"/>
                          </a:rPr>
                          <m:t>𝛼</m:t>
                        </m:r>
                      </m:e>
                      <m:sub>
                        <m:r>
                          <a:rPr lang="en-US" altLang="zh-CN" sz="2000" i="1">
                            <a:latin typeface="Cambria Math" panose="02040503050406030204" pitchFamily="18" charset="0"/>
                            <a:ea typeface="+mj-ea"/>
                          </a:rPr>
                          <m:t>𝑖</m:t>
                        </m:r>
                      </m:sub>
                    </m:sSub>
                    <m:r>
                      <a:rPr lang="en-US" altLang="zh-CN" sz="2000" i="1">
                        <a:latin typeface="Cambria Math" panose="02040503050406030204" pitchFamily="18" charset="0"/>
                        <a:ea typeface="+mj-ea"/>
                      </a:rPr>
                      <m:t>≤</m:t>
                    </m:r>
                    <m:r>
                      <a:rPr lang="en-US" altLang="zh-CN" sz="2000" i="1">
                        <a:latin typeface="Cambria Math" panose="02040503050406030204" pitchFamily="18" charset="0"/>
                        <a:ea typeface="+mj-ea"/>
                      </a:rPr>
                      <m:t>𝐶</m:t>
                    </m:r>
                    <m:r>
                      <a:rPr lang="en-US" altLang="zh-CN" sz="2000" b="0" i="1" smtClean="0">
                        <a:latin typeface="Cambria Math" panose="02040503050406030204" pitchFamily="18" charset="0"/>
                        <a:ea typeface="+mj-ea"/>
                      </a:rPr>
                      <m:t>,</m:t>
                    </m:r>
                    <m:r>
                      <a:rPr lang="en-US" altLang="zh-CN" sz="2000" b="0" i="1" smtClean="0">
                        <a:latin typeface="Cambria Math" panose="02040503050406030204" pitchFamily="18" charset="0"/>
                        <a:ea typeface="+mj-ea"/>
                      </a:rPr>
                      <m:t>𝑖</m:t>
                    </m:r>
                    <m:r>
                      <a:rPr lang="en-US" altLang="zh-CN" sz="2000" b="0" i="1" smtClean="0">
                        <a:latin typeface="Cambria Math" panose="02040503050406030204" pitchFamily="18" charset="0"/>
                        <a:ea typeface="+mj-ea"/>
                      </a:rPr>
                      <m:t>=1,2,…</m:t>
                    </m:r>
                    <m:r>
                      <a:rPr lang="en-US" altLang="zh-CN" sz="2000" b="0" i="1" smtClean="0">
                        <a:latin typeface="Cambria Math" panose="02040503050406030204" pitchFamily="18" charset="0"/>
                        <a:ea typeface="+mj-ea"/>
                      </a:rPr>
                      <m:t>𝑁</m:t>
                    </m:r>
                    <m:r>
                      <a:rPr lang="en-US" altLang="zh-CN" sz="2000" i="1">
                        <a:latin typeface="Cambria Math" panose="02040503050406030204" pitchFamily="18" charset="0"/>
                        <a:ea typeface="+mj-ea"/>
                      </a:rPr>
                      <m:t> </m:t>
                    </m:r>
                  </m:oMath>
                </a14:m>
                <a:endParaRPr lang="en-US" altLang="zh-CN" sz="2000" dirty="0">
                  <a:latin typeface="+mj-ea"/>
                  <a:ea typeface="+mj-ea"/>
                </a:endParaRPr>
              </a:p>
              <a:p>
                <a:pPr>
                  <a:lnSpc>
                    <a:spcPct val="120000"/>
                  </a:lnSpc>
                </a:pPr>
                <a:r>
                  <a:rPr lang="zh-CN" altLang="en-US" sz="2000" dirty="0">
                    <a:latin typeface="+mj-ea"/>
                    <a:ea typeface="+mj-ea"/>
                  </a:rPr>
                  <a:t>求得最优解</a:t>
                </a:r>
                <a:endParaRPr lang="en-US" altLang="zh-CN" sz="2000" dirty="0">
                  <a:latin typeface="+mj-ea"/>
                  <a:ea typeface="+mj-ea"/>
                </a:endParaRPr>
              </a:p>
              <a:p>
                <a:pPr>
                  <a:lnSpc>
                    <a:spcPct val="120000"/>
                  </a:lnSpc>
                </a:pPr>
                <a:r>
                  <a:rPr lang="zh-CN" altLang="en-US" sz="2000" dirty="0">
                    <a:latin typeface="+mj-ea"/>
                    <a:ea typeface="+mj-ea"/>
                  </a:rPr>
                  <a:t>（</a:t>
                </a:r>
                <a:r>
                  <a:rPr lang="en-US" altLang="zh-CN" sz="2000" dirty="0">
                    <a:latin typeface="+mj-ea"/>
                    <a:ea typeface="+mj-ea"/>
                  </a:rPr>
                  <a:t>2</a:t>
                </a:r>
                <a:r>
                  <a:rPr lang="zh-CN" altLang="en-US" sz="2000" dirty="0">
                    <a:latin typeface="+mj-ea"/>
                    <a:ea typeface="+mj-ea"/>
                  </a:rPr>
                  <a:t>）计算</a:t>
                </a:r>
                <a14:m>
                  <m:oMath xmlns:m="http://schemas.openxmlformats.org/officeDocument/2006/math">
                    <m:sSup>
                      <m:sSupPr>
                        <m:ctrlPr>
                          <a:rPr lang="en-US" altLang="zh-CN" sz="2000" i="1" smtClean="0">
                            <a:latin typeface="Cambria Math" panose="02040503050406030204" pitchFamily="18" charset="0"/>
                            <a:ea typeface="+mj-ea"/>
                          </a:rPr>
                        </m:ctrlPr>
                      </m:sSupPr>
                      <m:e>
                        <m:r>
                          <a:rPr lang="en-US" altLang="zh-CN" sz="2000" b="0" i="1" smtClean="0">
                            <a:latin typeface="Cambria Math" panose="02040503050406030204" pitchFamily="18" charset="0"/>
                            <a:ea typeface="+mj-ea"/>
                          </a:rPr>
                          <m:t>𝑤</m:t>
                        </m:r>
                      </m:e>
                      <m:sup>
                        <m:r>
                          <a:rPr lang="en-US" altLang="zh-CN" sz="2000" b="0" i="1" smtClean="0">
                            <a:latin typeface="Cambria Math" panose="02040503050406030204" pitchFamily="18" charset="0"/>
                            <a:ea typeface="+mj-ea"/>
                          </a:rPr>
                          <m:t>∗</m:t>
                        </m:r>
                      </m:sup>
                    </m:sSup>
                    <m:r>
                      <a:rPr lang="en-US" altLang="zh-CN" sz="2000" b="0" i="1" smtClean="0">
                        <a:latin typeface="Cambria Math" panose="02040503050406030204" pitchFamily="18" charset="0"/>
                        <a:ea typeface="+mj-ea"/>
                      </a:rPr>
                      <m:t>=</m:t>
                    </m:r>
                    <m:nary>
                      <m:naryPr>
                        <m:chr m:val="∑"/>
                        <m:ctrlPr>
                          <a:rPr lang="en-US" altLang="zh-CN" sz="2000" i="1" smtClean="0">
                            <a:latin typeface="Cambria Math" panose="02040503050406030204" pitchFamily="18" charset="0"/>
                            <a:ea typeface="+mj-ea"/>
                          </a:rPr>
                        </m:ctrlPr>
                      </m:naryPr>
                      <m:sub>
                        <m:r>
                          <m:rPr>
                            <m:brk m:alnAt="23"/>
                          </m:rPr>
                          <a:rPr lang="en-US" altLang="zh-CN" sz="2000" i="1">
                            <a:latin typeface="Cambria Math" panose="02040503050406030204" pitchFamily="18" charset="0"/>
                            <a:ea typeface="+mj-ea"/>
                          </a:rPr>
                          <m:t>𝑖</m:t>
                        </m:r>
                        <m:r>
                          <a:rPr lang="en-US" altLang="zh-CN" sz="2000" i="1">
                            <a:latin typeface="Cambria Math" panose="02040503050406030204" pitchFamily="18" charset="0"/>
                            <a:ea typeface="+mj-ea"/>
                          </a:rPr>
                          <m:t>=1</m:t>
                        </m:r>
                      </m:sub>
                      <m:sup>
                        <m:r>
                          <a:rPr lang="en-US" altLang="zh-CN" sz="2000" i="1">
                            <a:latin typeface="Cambria Math" panose="02040503050406030204" pitchFamily="18" charset="0"/>
                            <a:ea typeface="+mj-ea"/>
                          </a:rPr>
                          <m:t>𝑁</m:t>
                        </m:r>
                      </m:sup>
                      <m:e>
                        <m:sSubSup>
                          <m:sSubSupPr>
                            <m:ctrlPr>
                              <a:rPr lang="en-US" altLang="zh-CN" sz="2000" i="1">
                                <a:latin typeface="Cambria Math" panose="02040503050406030204" pitchFamily="18" charset="0"/>
                                <a:ea typeface="+mj-ea"/>
                              </a:rPr>
                            </m:ctrlPr>
                          </m:sSubSupPr>
                          <m:e>
                            <m:r>
                              <a:rPr lang="zh-CN" altLang="en-US" sz="2000" i="1">
                                <a:latin typeface="Cambria Math" panose="02040503050406030204" pitchFamily="18" charset="0"/>
                                <a:ea typeface="+mj-ea"/>
                              </a:rPr>
                              <m:t>𝛼</m:t>
                            </m:r>
                          </m:e>
                          <m:sub>
                            <m:r>
                              <a:rPr lang="en-US" altLang="zh-CN" sz="2000" i="1">
                                <a:latin typeface="Cambria Math" panose="02040503050406030204" pitchFamily="18" charset="0"/>
                                <a:ea typeface="+mj-ea"/>
                              </a:rPr>
                              <m:t>𝑖</m:t>
                            </m:r>
                          </m:sub>
                          <m:sup>
                            <m:r>
                              <a:rPr lang="en-US" altLang="zh-CN" sz="2000" i="1">
                                <a:latin typeface="Cambria Math" panose="02040503050406030204" pitchFamily="18" charset="0"/>
                                <a:ea typeface="+mj-ea"/>
                              </a:rPr>
                              <m:t>∗</m:t>
                            </m:r>
                          </m:sup>
                        </m:sSubSup>
                        <m:sSub>
                          <m:sSubPr>
                            <m:ctrlPr>
                              <a:rPr lang="en-US" altLang="zh-CN" sz="2000" i="1">
                                <a:latin typeface="Cambria Math" panose="02040503050406030204" pitchFamily="18" charset="0"/>
                                <a:ea typeface="+mj-ea"/>
                              </a:rPr>
                            </m:ctrlPr>
                          </m:sSubPr>
                          <m:e>
                            <m:r>
                              <a:rPr lang="en-US" altLang="zh-CN" sz="2000" i="1">
                                <a:latin typeface="Cambria Math" panose="02040503050406030204" pitchFamily="18" charset="0"/>
                                <a:ea typeface="+mj-ea"/>
                              </a:rPr>
                              <m:t>𝑦</m:t>
                            </m:r>
                          </m:e>
                          <m:sub>
                            <m:r>
                              <a:rPr lang="en-US" altLang="zh-CN" sz="2000" i="1">
                                <a:latin typeface="Cambria Math" panose="02040503050406030204" pitchFamily="18" charset="0"/>
                                <a:ea typeface="+mj-ea"/>
                              </a:rPr>
                              <m:t>𝑖</m:t>
                            </m:r>
                          </m:sub>
                        </m:sSub>
                        <m:sSub>
                          <m:sSubPr>
                            <m:ctrlPr>
                              <a:rPr lang="en-US" altLang="zh-CN" sz="2000" i="1">
                                <a:latin typeface="Cambria Math" panose="02040503050406030204" pitchFamily="18" charset="0"/>
                                <a:ea typeface="+mj-ea"/>
                              </a:rPr>
                            </m:ctrlPr>
                          </m:sSubPr>
                          <m:e>
                            <m:r>
                              <a:rPr lang="en-US" altLang="zh-CN" sz="2000" i="1">
                                <a:latin typeface="Cambria Math" panose="02040503050406030204" pitchFamily="18" charset="0"/>
                                <a:ea typeface="+mj-ea"/>
                              </a:rPr>
                              <m:t>𝑥</m:t>
                            </m:r>
                          </m:e>
                          <m:sub>
                            <m:r>
                              <a:rPr lang="en-US" altLang="zh-CN" sz="2000" i="1">
                                <a:latin typeface="Cambria Math" panose="02040503050406030204" pitchFamily="18" charset="0"/>
                                <a:ea typeface="+mj-ea"/>
                              </a:rPr>
                              <m:t>𝑖</m:t>
                            </m:r>
                          </m:sub>
                        </m:sSub>
                      </m:e>
                    </m:nary>
                  </m:oMath>
                </a14:m>
                <a:endParaRPr lang="en-US" altLang="zh-CN" sz="2000" b="0" dirty="0">
                  <a:latin typeface="+mj-ea"/>
                  <a:ea typeface="+mj-ea"/>
                </a:endParaRPr>
              </a:p>
              <a:p>
                <a:pPr>
                  <a:lnSpc>
                    <a:spcPct val="120000"/>
                  </a:lnSpc>
                </a:pPr>
                <a:r>
                  <a:rPr lang="zh-CN" altLang="en-US" sz="2000" dirty="0">
                    <a:latin typeface="+mj-ea"/>
                    <a:ea typeface="+mj-ea"/>
                  </a:rPr>
                  <a:t>选择</a:t>
                </a:r>
                <a14:m>
                  <m:oMath xmlns:m="http://schemas.openxmlformats.org/officeDocument/2006/math">
                    <m:sSup>
                      <m:sSupPr>
                        <m:ctrlPr>
                          <a:rPr lang="en-US" altLang="zh-CN" sz="2000" i="1" smtClean="0">
                            <a:latin typeface="Cambria Math" panose="02040503050406030204" pitchFamily="18" charset="0"/>
                            <a:ea typeface="+mj-ea"/>
                          </a:rPr>
                        </m:ctrlPr>
                      </m:sSupPr>
                      <m:e>
                        <m:r>
                          <a:rPr lang="zh-CN" altLang="en-US" sz="2000" i="1" smtClean="0">
                            <a:latin typeface="Cambria Math" panose="02040503050406030204" pitchFamily="18" charset="0"/>
                            <a:ea typeface="+mj-ea"/>
                          </a:rPr>
                          <m:t>𝛼</m:t>
                        </m:r>
                      </m:e>
                      <m:sup>
                        <m:r>
                          <a:rPr lang="en-US" altLang="zh-CN" sz="2000" b="0" i="1" smtClean="0">
                            <a:latin typeface="Cambria Math" panose="02040503050406030204" pitchFamily="18" charset="0"/>
                            <a:ea typeface="+mj-ea"/>
                          </a:rPr>
                          <m:t>∗</m:t>
                        </m:r>
                      </m:sup>
                    </m:sSup>
                    <m:r>
                      <a:rPr lang="zh-CN" altLang="en-US" sz="2000" i="1">
                        <a:latin typeface="Cambria Math" panose="02040503050406030204" pitchFamily="18" charset="0"/>
                        <a:ea typeface="+mj-ea"/>
                      </a:rPr>
                      <m:t>的</m:t>
                    </m:r>
                  </m:oMath>
                </a14:m>
                <a:r>
                  <a:rPr lang="zh-CN" altLang="en-US" sz="2000" dirty="0">
                    <a:latin typeface="+mj-ea"/>
                    <a:ea typeface="+mj-ea"/>
                  </a:rPr>
                  <a:t>一个分量</a:t>
                </a:r>
                <a14:m>
                  <m:oMath xmlns:m="http://schemas.openxmlformats.org/officeDocument/2006/math">
                    <m:sSubSup>
                      <m:sSubSupPr>
                        <m:ctrlPr>
                          <a:rPr lang="en-US" altLang="zh-CN" sz="2000" i="1">
                            <a:latin typeface="Cambria Math" panose="02040503050406030204" pitchFamily="18" charset="0"/>
                            <a:ea typeface="+mj-ea"/>
                          </a:rPr>
                        </m:ctrlPr>
                      </m:sSubSupPr>
                      <m:e>
                        <m:r>
                          <a:rPr lang="en-US" altLang="zh-CN" sz="2000" b="0" i="1" smtClean="0">
                            <a:latin typeface="Cambria Math" panose="02040503050406030204" pitchFamily="18" charset="0"/>
                            <a:ea typeface="+mj-ea"/>
                          </a:rPr>
                          <m:t>0&lt;</m:t>
                        </m:r>
                        <m:r>
                          <a:rPr lang="zh-CN" altLang="en-US" sz="2000" i="1">
                            <a:latin typeface="Cambria Math" panose="02040503050406030204" pitchFamily="18" charset="0"/>
                            <a:ea typeface="+mj-ea"/>
                          </a:rPr>
                          <m:t>𝛼</m:t>
                        </m:r>
                      </m:e>
                      <m:sub>
                        <m:r>
                          <m:rPr>
                            <m:sty m:val="p"/>
                          </m:rPr>
                          <a:rPr lang="en-US" altLang="zh-CN" sz="2000" i="1">
                            <a:latin typeface="Cambria Math" panose="02040503050406030204" pitchFamily="18" charset="0"/>
                            <a:ea typeface="+mj-ea"/>
                          </a:rPr>
                          <m:t>j</m:t>
                        </m:r>
                      </m:sub>
                      <m:sup>
                        <m:r>
                          <a:rPr lang="en-US" altLang="zh-CN" sz="2000" i="1">
                            <a:latin typeface="Cambria Math" panose="02040503050406030204" pitchFamily="18" charset="0"/>
                            <a:ea typeface="+mj-ea"/>
                          </a:rPr>
                          <m:t>∗</m:t>
                        </m:r>
                      </m:sup>
                    </m:sSubSup>
                    <m:r>
                      <a:rPr lang="en-US" altLang="zh-CN" sz="2000" b="0" i="1" smtClean="0">
                        <a:latin typeface="Cambria Math" panose="02040503050406030204" pitchFamily="18" charset="0"/>
                        <a:ea typeface="+mj-ea"/>
                      </a:rPr>
                      <m:t>&lt;</m:t>
                    </m:r>
                    <m:r>
                      <a:rPr lang="en-US" altLang="zh-CN" sz="2000" b="0" i="1" smtClean="0">
                        <a:latin typeface="Cambria Math" panose="02040503050406030204" pitchFamily="18" charset="0"/>
                        <a:ea typeface="+mj-ea"/>
                      </a:rPr>
                      <m:t>𝐶</m:t>
                    </m:r>
                    <m:r>
                      <a:rPr lang="en-US" altLang="zh-CN" sz="2000" b="0" i="1" smtClean="0">
                        <a:latin typeface="Cambria Math" panose="02040503050406030204" pitchFamily="18" charset="0"/>
                        <a:ea typeface="+mj-ea"/>
                      </a:rPr>
                      <m:t>,</m:t>
                    </m:r>
                    <m:r>
                      <a:rPr lang="zh-CN" altLang="en-US" sz="2000" i="1">
                        <a:latin typeface="Cambria Math" panose="02040503050406030204" pitchFamily="18" charset="0"/>
                        <a:ea typeface="+mj-ea"/>
                      </a:rPr>
                      <m:t>计算</m:t>
                    </m:r>
                  </m:oMath>
                </a14:m>
                <a:endParaRPr lang="en-US" altLang="zh-CN" sz="2000" dirty="0">
                  <a:latin typeface="+mj-ea"/>
                  <a:ea typeface="+mj-ea"/>
                </a:endParaRPr>
              </a:p>
              <a:p>
                <a:pPr algn="ctr">
                  <a:lnSpc>
                    <a:spcPct val="120000"/>
                  </a:lnSpc>
                </a:pPr>
                <a14:m>
                  <m:oMath xmlns:m="http://schemas.openxmlformats.org/officeDocument/2006/math">
                    <m:sSup>
                      <m:sSupPr>
                        <m:ctrlPr>
                          <a:rPr lang="en-US" altLang="zh-CN" sz="2000" i="1" smtClean="0">
                            <a:latin typeface="Cambria Math" panose="02040503050406030204" pitchFamily="18" charset="0"/>
                            <a:ea typeface="+mj-ea"/>
                          </a:rPr>
                        </m:ctrlPr>
                      </m:sSupPr>
                      <m:e>
                        <m:r>
                          <a:rPr lang="en-US" altLang="zh-CN" sz="2000" b="0" i="1" smtClean="0">
                            <a:latin typeface="Cambria Math" panose="02040503050406030204" pitchFamily="18" charset="0"/>
                            <a:ea typeface="+mj-ea"/>
                          </a:rPr>
                          <m:t>𝑏</m:t>
                        </m:r>
                      </m:e>
                      <m:sup>
                        <m:r>
                          <a:rPr lang="en-US" altLang="zh-CN" sz="2000" b="0" i="1" smtClean="0">
                            <a:latin typeface="Cambria Math" panose="02040503050406030204" pitchFamily="18" charset="0"/>
                            <a:ea typeface="+mj-ea"/>
                          </a:rPr>
                          <m:t>∗</m:t>
                        </m:r>
                      </m:sup>
                    </m:sSup>
                    <m:r>
                      <a:rPr lang="en-US" altLang="zh-CN" sz="2000" b="0" i="1" smtClean="0">
                        <a:latin typeface="Cambria Math" panose="02040503050406030204" pitchFamily="18" charset="0"/>
                        <a:ea typeface="+mj-ea"/>
                      </a:rPr>
                      <m:t>=</m:t>
                    </m:r>
                    <m:sSub>
                      <m:sSubPr>
                        <m:ctrlPr>
                          <a:rPr lang="en-US" altLang="zh-CN" sz="2000" b="0" i="1" smtClean="0">
                            <a:latin typeface="Cambria Math" panose="02040503050406030204" pitchFamily="18" charset="0"/>
                            <a:ea typeface="+mj-ea"/>
                          </a:rPr>
                        </m:ctrlPr>
                      </m:sSubPr>
                      <m:e>
                        <m:r>
                          <a:rPr lang="en-US" altLang="zh-CN" sz="2000" b="0" i="1" smtClean="0">
                            <a:latin typeface="Cambria Math" panose="02040503050406030204" pitchFamily="18" charset="0"/>
                            <a:ea typeface="+mj-ea"/>
                          </a:rPr>
                          <m:t>𝑦</m:t>
                        </m:r>
                      </m:e>
                      <m:sub>
                        <m:r>
                          <a:rPr lang="en-US" altLang="zh-CN" sz="2000" b="0" i="1" smtClean="0">
                            <a:latin typeface="Cambria Math" panose="02040503050406030204" pitchFamily="18" charset="0"/>
                            <a:ea typeface="+mj-ea"/>
                          </a:rPr>
                          <m:t>𝑖</m:t>
                        </m:r>
                      </m:sub>
                    </m:sSub>
                    <m:r>
                      <a:rPr lang="en-US" altLang="zh-CN" sz="2000" b="0" i="1" smtClean="0">
                        <a:latin typeface="Cambria Math" panose="02040503050406030204" pitchFamily="18" charset="0"/>
                        <a:ea typeface="+mj-ea"/>
                      </a:rPr>
                      <m:t>−</m:t>
                    </m:r>
                  </m:oMath>
                </a14:m>
                <a:r>
                  <a:rPr lang="en-US" altLang="zh-CN" sz="2000" dirty="0">
                    <a:latin typeface="+mj-ea"/>
                    <a:ea typeface="+mj-ea"/>
                  </a:rPr>
                  <a:t> </a:t>
                </a:r>
                <a14:m>
                  <m:oMath xmlns:m="http://schemas.openxmlformats.org/officeDocument/2006/math">
                    <m:nary>
                      <m:naryPr>
                        <m:chr m:val="∑"/>
                        <m:ctrlPr>
                          <a:rPr lang="en-US" altLang="zh-CN" sz="2000" i="1">
                            <a:latin typeface="Cambria Math" panose="02040503050406030204" pitchFamily="18" charset="0"/>
                            <a:ea typeface="+mj-ea"/>
                          </a:rPr>
                        </m:ctrlPr>
                      </m:naryPr>
                      <m:sub>
                        <m:r>
                          <a:rPr lang="en-US" altLang="zh-CN" sz="2000" i="1">
                            <a:latin typeface="Cambria Math" panose="02040503050406030204" pitchFamily="18" charset="0"/>
                            <a:ea typeface="+mj-ea"/>
                          </a:rPr>
                          <m:t>𝑖</m:t>
                        </m:r>
                        <m:r>
                          <a:rPr lang="en-US" altLang="zh-CN" sz="2000" i="1">
                            <a:latin typeface="Cambria Math" panose="02040503050406030204" pitchFamily="18" charset="0"/>
                            <a:ea typeface="+mj-ea"/>
                          </a:rPr>
                          <m:t>=1</m:t>
                        </m:r>
                      </m:sub>
                      <m:sup>
                        <m:r>
                          <a:rPr lang="en-US" altLang="zh-CN" sz="2000" i="1">
                            <a:latin typeface="Cambria Math" panose="02040503050406030204" pitchFamily="18" charset="0"/>
                            <a:ea typeface="+mj-ea"/>
                          </a:rPr>
                          <m:t>𝑁</m:t>
                        </m:r>
                      </m:sup>
                      <m:e>
                        <m:sSubSup>
                          <m:sSubSupPr>
                            <m:ctrlPr>
                              <a:rPr lang="en-US" altLang="zh-CN" sz="2000" i="1">
                                <a:latin typeface="Cambria Math" panose="02040503050406030204" pitchFamily="18" charset="0"/>
                                <a:ea typeface="+mj-ea"/>
                              </a:rPr>
                            </m:ctrlPr>
                          </m:sSubSupPr>
                          <m:e>
                            <m:r>
                              <a:rPr lang="zh-CN" altLang="en-US" sz="2000" i="1">
                                <a:latin typeface="Cambria Math" panose="02040503050406030204" pitchFamily="18" charset="0"/>
                                <a:ea typeface="+mj-ea"/>
                              </a:rPr>
                              <m:t>𝛼</m:t>
                            </m:r>
                          </m:e>
                          <m:sub>
                            <m:r>
                              <a:rPr lang="en-US" altLang="zh-CN" sz="2000" i="1">
                                <a:latin typeface="Cambria Math" panose="02040503050406030204" pitchFamily="18" charset="0"/>
                                <a:ea typeface="+mj-ea"/>
                              </a:rPr>
                              <m:t>𝑖</m:t>
                            </m:r>
                          </m:sub>
                          <m:sup>
                            <m:r>
                              <a:rPr lang="en-US" altLang="zh-CN" sz="2000" i="1">
                                <a:latin typeface="Cambria Math" panose="02040503050406030204" pitchFamily="18" charset="0"/>
                                <a:ea typeface="+mj-ea"/>
                              </a:rPr>
                              <m:t>∗</m:t>
                            </m:r>
                          </m:sup>
                        </m:sSubSup>
                        <m:sSub>
                          <m:sSubPr>
                            <m:ctrlPr>
                              <a:rPr lang="en-US" altLang="zh-CN" sz="2000" i="1">
                                <a:latin typeface="Cambria Math" panose="02040503050406030204" pitchFamily="18" charset="0"/>
                                <a:ea typeface="+mj-ea"/>
                              </a:rPr>
                            </m:ctrlPr>
                          </m:sSubPr>
                          <m:e>
                            <m:r>
                              <a:rPr lang="en-US" altLang="zh-CN" sz="2000" i="1">
                                <a:latin typeface="Cambria Math" panose="02040503050406030204" pitchFamily="18" charset="0"/>
                                <a:ea typeface="+mj-ea"/>
                              </a:rPr>
                              <m:t>𝑦</m:t>
                            </m:r>
                          </m:e>
                          <m:sub>
                            <m:r>
                              <a:rPr lang="en-US" altLang="zh-CN" sz="2000" i="1">
                                <a:latin typeface="Cambria Math" panose="02040503050406030204" pitchFamily="18" charset="0"/>
                                <a:ea typeface="+mj-ea"/>
                              </a:rPr>
                              <m:t>𝑖</m:t>
                            </m:r>
                          </m:sub>
                        </m:sSub>
                        <m:r>
                          <a:rPr lang="en-US" altLang="zh-CN" sz="2000" i="1">
                            <a:latin typeface="Cambria Math" panose="02040503050406030204" pitchFamily="18" charset="0"/>
                            <a:ea typeface="+mj-ea"/>
                          </a:rPr>
                          <m:t>(</m:t>
                        </m:r>
                      </m:e>
                    </m:nary>
                    <m:sSub>
                      <m:sSubPr>
                        <m:ctrlPr>
                          <a:rPr lang="en-US" altLang="zh-CN" sz="2000" i="1" smtClean="0">
                            <a:latin typeface="Cambria Math" panose="02040503050406030204" pitchFamily="18" charset="0"/>
                            <a:ea typeface="+mj-ea"/>
                          </a:rPr>
                        </m:ctrlPr>
                      </m:sSubPr>
                      <m:e>
                        <m:r>
                          <a:rPr lang="en-US" altLang="zh-CN" sz="2000" b="0" i="1" smtClean="0">
                            <a:latin typeface="Cambria Math" panose="02040503050406030204" pitchFamily="18" charset="0"/>
                            <a:ea typeface="+mj-ea"/>
                          </a:rPr>
                          <m:t>𝑥</m:t>
                        </m:r>
                      </m:e>
                      <m:sub>
                        <m:r>
                          <a:rPr lang="en-US" altLang="zh-CN" sz="2000" b="0" i="1" smtClean="0">
                            <a:latin typeface="Cambria Math" panose="02040503050406030204" pitchFamily="18" charset="0"/>
                            <a:ea typeface="+mj-ea"/>
                          </a:rPr>
                          <m:t>𝑖</m:t>
                        </m:r>
                      </m:sub>
                    </m:sSub>
                    <m:r>
                      <a:rPr lang="en-US" altLang="zh-CN" sz="2000" b="0" i="1" smtClean="0">
                        <a:latin typeface="Cambria Math" panose="02040503050406030204" pitchFamily="18" charset="0"/>
                        <a:ea typeface="+mj-ea"/>
                      </a:rPr>
                      <m:t>∗</m:t>
                    </m:r>
                    <m:sSub>
                      <m:sSubPr>
                        <m:ctrlPr>
                          <a:rPr lang="en-US" altLang="zh-CN" sz="2000" b="0" i="1" smtClean="0">
                            <a:latin typeface="Cambria Math" panose="02040503050406030204" pitchFamily="18" charset="0"/>
                            <a:ea typeface="+mj-ea"/>
                          </a:rPr>
                        </m:ctrlPr>
                      </m:sSubPr>
                      <m:e>
                        <m:r>
                          <a:rPr lang="en-US" altLang="zh-CN" sz="2000" b="0" i="1" smtClean="0">
                            <a:latin typeface="Cambria Math" panose="02040503050406030204" pitchFamily="18" charset="0"/>
                            <a:ea typeface="+mj-ea"/>
                          </a:rPr>
                          <m:t>𝑥</m:t>
                        </m:r>
                      </m:e>
                      <m:sub>
                        <m:r>
                          <a:rPr lang="en-US" altLang="zh-CN" sz="2000" b="0" i="1" smtClean="0">
                            <a:latin typeface="Cambria Math" panose="02040503050406030204" pitchFamily="18" charset="0"/>
                            <a:ea typeface="+mj-ea"/>
                          </a:rPr>
                          <m:t>𝑗</m:t>
                        </m:r>
                      </m:sub>
                    </m:sSub>
                    <m:r>
                      <a:rPr lang="en-US" altLang="zh-CN" sz="2000" i="1">
                        <a:latin typeface="Cambria Math" panose="02040503050406030204" pitchFamily="18" charset="0"/>
                        <a:ea typeface="+mj-ea"/>
                      </a:rPr>
                      <m:t>)</m:t>
                    </m:r>
                  </m:oMath>
                </a14:m>
                <a:endParaRPr lang="en-US" altLang="zh-CN" sz="2000" dirty="0">
                  <a:latin typeface="+mj-ea"/>
                  <a:ea typeface="+mj-ea"/>
                </a:endParaRPr>
              </a:p>
              <a:p>
                <a:pPr>
                  <a:lnSpc>
                    <a:spcPct val="120000"/>
                  </a:lnSpc>
                </a:pPr>
                <a:r>
                  <a:rPr lang="zh-CN" altLang="en-US" sz="2000" dirty="0">
                    <a:latin typeface="+mj-ea"/>
                    <a:ea typeface="+mj-ea"/>
                  </a:rPr>
                  <a:t>（</a:t>
                </a:r>
                <a:r>
                  <a:rPr lang="en-US" altLang="zh-CN" sz="2000" dirty="0">
                    <a:latin typeface="+mj-ea"/>
                    <a:ea typeface="+mj-ea"/>
                  </a:rPr>
                  <a:t>3</a:t>
                </a:r>
                <a:r>
                  <a:rPr lang="zh-CN" altLang="en-US" sz="2000" dirty="0">
                    <a:latin typeface="+mj-ea"/>
                    <a:ea typeface="+mj-ea"/>
                  </a:rPr>
                  <a:t>）求得分离超平面</a:t>
                </a:r>
                <a14:m>
                  <m:oMath xmlns:m="http://schemas.openxmlformats.org/officeDocument/2006/math">
                    <m:sSup>
                      <m:sSupPr>
                        <m:ctrlPr>
                          <a:rPr lang="en-US" altLang="zh-CN" sz="2000" i="1" smtClean="0">
                            <a:latin typeface="Cambria Math" panose="02040503050406030204" pitchFamily="18" charset="0"/>
                            <a:ea typeface="+mj-ea"/>
                          </a:rPr>
                        </m:ctrlPr>
                      </m:sSupPr>
                      <m:e>
                        <m:r>
                          <a:rPr lang="en-US" altLang="zh-CN" sz="2000" b="0" i="1" smtClean="0">
                            <a:latin typeface="Cambria Math" panose="02040503050406030204" pitchFamily="18" charset="0"/>
                            <a:ea typeface="+mj-ea"/>
                          </a:rPr>
                          <m:t>𝑤</m:t>
                        </m:r>
                      </m:e>
                      <m:sup>
                        <m:r>
                          <a:rPr lang="en-US" altLang="zh-CN" sz="2000" b="0" i="1" smtClean="0">
                            <a:latin typeface="Cambria Math" panose="02040503050406030204" pitchFamily="18" charset="0"/>
                            <a:ea typeface="+mj-ea"/>
                          </a:rPr>
                          <m:t>∗</m:t>
                        </m:r>
                      </m:sup>
                    </m:sSup>
                    <m:r>
                      <a:rPr lang="en-US" altLang="zh-CN" sz="2000" i="1" smtClean="0">
                        <a:latin typeface="Cambria Math" panose="02040503050406030204" pitchFamily="18" charset="0"/>
                        <a:ea typeface="+mj-ea"/>
                      </a:rPr>
                      <m:t>∙</m:t>
                    </m:r>
                    <m:r>
                      <a:rPr lang="en-US" altLang="zh-CN" sz="2000" b="0" i="1" smtClean="0">
                        <a:latin typeface="Cambria Math" panose="02040503050406030204" pitchFamily="18" charset="0"/>
                        <a:ea typeface="+mj-ea"/>
                      </a:rPr>
                      <m:t>𝑥</m:t>
                    </m:r>
                    <m:r>
                      <a:rPr lang="en-US" altLang="zh-CN" sz="2000" b="0" i="1" smtClean="0">
                        <a:latin typeface="Cambria Math" panose="02040503050406030204" pitchFamily="18" charset="0"/>
                        <a:ea typeface="+mj-ea"/>
                      </a:rPr>
                      <m:t>+</m:t>
                    </m:r>
                    <m:sSup>
                      <m:sSupPr>
                        <m:ctrlPr>
                          <a:rPr lang="en-US" altLang="zh-CN" sz="2000" b="0" i="1" smtClean="0">
                            <a:latin typeface="Cambria Math" panose="02040503050406030204" pitchFamily="18" charset="0"/>
                            <a:ea typeface="+mj-ea"/>
                          </a:rPr>
                        </m:ctrlPr>
                      </m:sSupPr>
                      <m:e>
                        <m:r>
                          <a:rPr lang="en-US" altLang="zh-CN" sz="2000" b="0" i="1" smtClean="0">
                            <a:latin typeface="Cambria Math" panose="02040503050406030204" pitchFamily="18" charset="0"/>
                            <a:ea typeface="+mj-ea"/>
                          </a:rPr>
                          <m:t>𝑏</m:t>
                        </m:r>
                      </m:e>
                      <m:sup>
                        <m:r>
                          <a:rPr lang="en-US" altLang="zh-CN" sz="2000" b="0" i="1" smtClean="0">
                            <a:latin typeface="Cambria Math" panose="02040503050406030204" pitchFamily="18" charset="0"/>
                            <a:ea typeface="+mj-ea"/>
                          </a:rPr>
                          <m:t>∗</m:t>
                        </m:r>
                      </m:sup>
                    </m:sSup>
                    <m:r>
                      <a:rPr lang="en-US" altLang="zh-CN" sz="2000" b="0" i="1" smtClean="0">
                        <a:latin typeface="Cambria Math" panose="02040503050406030204" pitchFamily="18" charset="0"/>
                        <a:ea typeface="+mj-ea"/>
                      </a:rPr>
                      <m:t>=0</m:t>
                    </m:r>
                  </m:oMath>
                </a14:m>
                <a:endParaRPr lang="en-US" altLang="zh-CN" sz="2000" b="0" dirty="0">
                  <a:latin typeface="+mj-ea"/>
                  <a:ea typeface="+mj-ea"/>
                </a:endParaRPr>
              </a:p>
              <a:p>
                <a:pPr>
                  <a:lnSpc>
                    <a:spcPct val="120000"/>
                  </a:lnSpc>
                </a:pPr>
                <a:r>
                  <a:rPr lang="zh-CN" altLang="en-US" sz="2000" dirty="0">
                    <a:latin typeface="+mj-ea"/>
                    <a:ea typeface="+mj-ea"/>
                  </a:rPr>
                  <a:t>                分类决策函数：</a:t>
                </a:r>
                <a14:m>
                  <m:oMath xmlns:m="http://schemas.openxmlformats.org/officeDocument/2006/math">
                    <m:r>
                      <a:rPr lang="en-US" altLang="zh-CN" sz="2000" b="0" i="1" smtClean="0">
                        <a:latin typeface="Cambria Math" panose="02040503050406030204" pitchFamily="18" charset="0"/>
                        <a:ea typeface="+mj-ea"/>
                      </a:rPr>
                      <m:t>𝑓</m:t>
                    </m:r>
                    <m:d>
                      <m:dPr>
                        <m:ctrlPr>
                          <a:rPr lang="en-US" altLang="zh-CN" sz="2000" b="0" i="1" smtClean="0">
                            <a:latin typeface="Cambria Math" panose="02040503050406030204" pitchFamily="18" charset="0"/>
                            <a:ea typeface="+mj-ea"/>
                          </a:rPr>
                        </m:ctrlPr>
                      </m:dPr>
                      <m:e>
                        <m:r>
                          <a:rPr lang="en-US" altLang="zh-CN" sz="2000" b="0" i="1" smtClean="0">
                            <a:latin typeface="Cambria Math" panose="02040503050406030204" pitchFamily="18" charset="0"/>
                            <a:ea typeface="+mj-ea"/>
                          </a:rPr>
                          <m:t>𝑥</m:t>
                        </m:r>
                      </m:e>
                    </m:d>
                    <m:r>
                      <a:rPr lang="en-US" altLang="zh-CN" sz="2000" b="0" i="1" smtClean="0">
                        <a:latin typeface="Cambria Math" panose="02040503050406030204" pitchFamily="18" charset="0"/>
                        <a:ea typeface="+mj-ea"/>
                      </a:rPr>
                      <m:t>=</m:t>
                    </m:r>
                    <m:r>
                      <a:rPr lang="en-US" altLang="zh-CN" sz="2000" b="0" i="1" smtClean="0">
                        <a:latin typeface="Cambria Math" panose="02040503050406030204" pitchFamily="18" charset="0"/>
                        <a:ea typeface="+mj-ea"/>
                      </a:rPr>
                      <m:t>𝑠𝑖𝑔𝑛</m:t>
                    </m:r>
                    <m:r>
                      <a:rPr lang="en-US" altLang="zh-CN" sz="2000" b="0" i="1" smtClean="0">
                        <a:latin typeface="Cambria Math" panose="02040503050406030204" pitchFamily="18" charset="0"/>
                        <a:ea typeface="+mj-ea"/>
                      </a:rPr>
                      <m:t>(</m:t>
                    </m:r>
                    <m:sSup>
                      <m:sSupPr>
                        <m:ctrlPr>
                          <a:rPr lang="en-US" altLang="zh-CN" sz="2000" i="1">
                            <a:latin typeface="Cambria Math" panose="02040503050406030204" pitchFamily="18" charset="0"/>
                            <a:ea typeface="+mj-ea"/>
                          </a:rPr>
                        </m:ctrlPr>
                      </m:sSupPr>
                      <m:e>
                        <m:r>
                          <a:rPr lang="en-US" altLang="zh-CN" sz="2000" i="1">
                            <a:latin typeface="Cambria Math" panose="02040503050406030204" pitchFamily="18" charset="0"/>
                            <a:ea typeface="+mj-ea"/>
                          </a:rPr>
                          <m:t>𝑤</m:t>
                        </m:r>
                      </m:e>
                      <m:sup>
                        <m:r>
                          <a:rPr lang="en-US" altLang="zh-CN" sz="2000" i="1">
                            <a:latin typeface="Cambria Math" panose="02040503050406030204" pitchFamily="18" charset="0"/>
                            <a:ea typeface="+mj-ea"/>
                          </a:rPr>
                          <m:t>∗</m:t>
                        </m:r>
                      </m:sup>
                    </m:sSup>
                    <m:r>
                      <a:rPr lang="en-US" altLang="zh-CN" sz="2000" i="1">
                        <a:latin typeface="Cambria Math" panose="02040503050406030204" pitchFamily="18" charset="0"/>
                        <a:ea typeface="+mj-ea"/>
                      </a:rPr>
                      <m:t>∙</m:t>
                    </m:r>
                    <m:r>
                      <a:rPr lang="en-US" altLang="zh-CN" sz="2000" i="1">
                        <a:latin typeface="Cambria Math" panose="02040503050406030204" pitchFamily="18" charset="0"/>
                        <a:ea typeface="+mj-ea"/>
                      </a:rPr>
                      <m:t>𝑥</m:t>
                    </m:r>
                    <m:r>
                      <a:rPr lang="en-US" altLang="zh-CN" sz="2000" i="1">
                        <a:latin typeface="Cambria Math" panose="02040503050406030204" pitchFamily="18" charset="0"/>
                        <a:ea typeface="+mj-ea"/>
                      </a:rPr>
                      <m:t>+</m:t>
                    </m:r>
                    <m:sSup>
                      <m:sSupPr>
                        <m:ctrlPr>
                          <a:rPr lang="en-US" altLang="zh-CN" sz="2000" i="1">
                            <a:latin typeface="Cambria Math" panose="02040503050406030204" pitchFamily="18" charset="0"/>
                            <a:ea typeface="+mj-ea"/>
                          </a:rPr>
                        </m:ctrlPr>
                      </m:sSupPr>
                      <m:e>
                        <m:r>
                          <a:rPr lang="en-US" altLang="zh-CN" sz="2000" i="1">
                            <a:latin typeface="Cambria Math" panose="02040503050406030204" pitchFamily="18" charset="0"/>
                            <a:ea typeface="+mj-ea"/>
                          </a:rPr>
                          <m:t>𝑏</m:t>
                        </m:r>
                      </m:e>
                      <m:sup>
                        <m:r>
                          <a:rPr lang="en-US" altLang="zh-CN" sz="2000" i="1">
                            <a:latin typeface="Cambria Math" panose="02040503050406030204" pitchFamily="18" charset="0"/>
                            <a:ea typeface="+mj-ea"/>
                          </a:rPr>
                          <m:t>∗</m:t>
                        </m:r>
                      </m:sup>
                    </m:sSup>
                    <m:r>
                      <a:rPr lang="en-US" altLang="zh-CN" sz="2000" b="0" i="1" smtClean="0">
                        <a:latin typeface="Cambria Math" panose="02040503050406030204" pitchFamily="18" charset="0"/>
                        <a:ea typeface="+mj-ea"/>
                      </a:rPr>
                      <m:t>)</m:t>
                    </m:r>
                  </m:oMath>
                </a14:m>
                <a:r>
                  <a:rPr lang="en-US" altLang="zh-CN" sz="2000" dirty="0">
                    <a:latin typeface="+mj-ea"/>
                    <a:ea typeface="+mj-ea"/>
                  </a:rPr>
                  <a:t>  </a:t>
                </a:r>
              </a:p>
            </p:txBody>
          </p:sp>
        </mc:Choice>
        <mc:Fallback xmlns="">
          <p:sp>
            <p:nvSpPr>
              <p:cNvPr id="2" name="文本框 1">
                <a:extLst>
                  <a:ext uri="{FF2B5EF4-FFF2-40B4-BE49-F238E27FC236}">
                    <a16:creationId xmlns:a16="http://schemas.microsoft.com/office/drawing/2014/main" id="{0AE7BF69-5DDE-9420-5F28-3F7FB6CEB0E5}"/>
                  </a:ext>
                </a:extLst>
              </p:cNvPr>
              <p:cNvSpPr txBox="1">
                <a:spLocks noRot="1" noChangeAspect="1" noMove="1" noResize="1" noEditPoints="1" noAdjustHandles="1" noChangeArrowheads="1" noChangeShapeType="1" noTextEdit="1"/>
              </p:cNvSpPr>
              <p:nvPr/>
            </p:nvSpPr>
            <p:spPr>
              <a:xfrm>
                <a:off x="535902" y="1274684"/>
                <a:ext cx="10583120" cy="4270080"/>
              </a:xfrm>
              <a:prstGeom prst="rect">
                <a:avLst/>
              </a:prstGeom>
              <a:blipFill>
                <a:blip r:embed="rId4"/>
                <a:stretch>
                  <a:fillRect l="-634" b="-15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267084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支持向量</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85DB88EE-B83E-DD56-1683-DB1CD7A5F8F4}"/>
                  </a:ext>
                </a:extLst>
              </p:cNvPr>
              <p:cNvSpPr txBox="1"/>
              <p:nvPr/>
            </p:nvSpPr>
            <p:spPr>
              <a:xfrm>
                <a:off x="723900" y="1279390"/>
                <a:ext cx="10744200" cy="3875100"/>
              </a:xfrm>
              <a:prstGeom prst="rect">
                <a:avLst/>
              </a:prstGeom>
              <a:noFill/>
            </p:spPr>
            <p:txBody>
              <a:bodyPr wrap="square" rtlCol="0">
                <a:spAutoFit/>
              </a:bodyPr>
              <a:lstStyle/>
              <a:p>
                <a:pPr marL="342900" indent="-342900">
                  <a:lnSpc>
                    <a:spcPct val="120000"/>
                  </a:lnSpc>
                  <a:buFont typeface="Arial" panose="020B0604020202020204" pitchFamily="34" charset="0"/>
                  <a:buChar char="•"/>
                </a:pPr>
                <a:r>
                  <a:rPr lang="zh-CN" altLang="en-US" sz="2400" dirty="0">
                    <a:latin typeface="+mj-ea"/>
                    <a:ea typeface="+mj-ea"/>
                  </a:rPr>
                  <a:t>在线性不可分的情况下，将对偶问题的解</a:t>
                </a:r>
                <a14:m>
                  <m:oMath xmlns:m="http://schemas.openxmlformats.org/officeDocument/2006/math">
                    <m:sSup>
                      <m:sSupPr>
                        <m:ctrlPr>
                          <a:rPr lang="en-US" altLang="zh-CN" sz="2400" i="1" smtClean="0">
                            <a:latin typeface="Cambria Math" panose="02040503050406030204" pitchFamily="18" charset="0"/>
                            <a:ea typeface="+mj-ea"/>
                          </a:rPr>
                        </m:ctrlPr>
                      </m:sSupPr>
                      <m:e>
                        <m:r>
                          <a:rPr lang="zh-CN" altLang="en-US" sz="2400">
                            <a:latin typeface="Cambria Math" panose="02040503050406030204" pitchFamily="18" charset="0"/>
                            <a:ea typeface="+mj-ea"/>
                          </a:rPr>
                          <m:t>𝛼</m:t>
                        </m:r>
                      </m:e>
                      <m:sup>
                        <m:r>
                          <a:rPr lang="en-US" altLang="zh-CN" sz="2400">
                            <a:latin typeface="Cambria Math" panose="02040503050406030204" pitchFamily="18" charset="0"/>
                            <a:ea typeface="+mj-ea"/>
                          </a:rPr>
                          <m:t>∗</m:t>
                        </m:r>
                      </m:sup>
                    </m:sSup>
                    <m:r>
                      <a:rPr lang="en-US" altLang="zh-CN" sz="2400">
                        <a:latin typeface="Cambria Math" panose="02040503050406030204" pitchFamily="18" charset="0"/>
                        <a:ea typeface="+mj-ea"/>
                      </a:rPr>
                      <m:t>=</m:t>
                    </m:r>
                    <m:sSup>
                      <m:sSupPr>
                        <m:ctrlPr>
                          <a:rPr lang="en-US" altLang="zh-CN" sz="2400" i="1">
                            <a:latin typeface="Cambria Math" panose="02040503050406030204" pitchFamily="18" charset="0"/>
                            <a:ea typeface="+mj-ea"/>
                          </a:rPr>
                        </m:ctrlPr>
                      </m:sSupPr>
                      <m:e>
                        <m:r>
                          <a:rPr lang="zh-CN" altLang="en-US" sz="2400">
                            <a:latin typeface="Cambria Math" panose="02040503050406030204" pitchFamily="18" charset="0"/>
                            <a:ea typeface="+mj-ea"/>
                          </a:rPr>
                          <m:t>（</m:t>
                        </m:r>
                        <m:sSubSup>
                          <m:sSubSupPr>
                            <m:ctrlPr>
                              <a:rPr lang="en-US" altLang="zh-CN" sz="2400" i="1">
                                <a:latin typeface="Cambria Math" panose="02040503050406030204" pitchFamily="18" charset="0"/>
                                <a:ea typeface="+mj-ea"/>
                              </a:rPr>
                            </m:ctrlPr>
                          </m:sSubSupPr>
                          <m:e>
                            <m:r>
                              <a:rPr lang="zh-CN" altLang="en-US" sz="2400">
                                <a:latin typeface="Cambria Math" panose="02040503050406030204" pitchFamily="18" charset="0"/>
                                <a:ea typeface="+mj-ea"/>
                              </a:rPr>
                              <m:t>𝛼</m:t>
                            </m:r>
                          </m:e>
                          <m:sub>
                            <m:r>
                              <a:rPr lang="en-US" altLang="zh-CN" sz="2400">
                                <a:latin typeface="Cambria Math" panose="02040503050406030204" pitchFamily="18" charset="0"/>
                                <a:ea typeface="+mj-ea"/>
                              </a:rPr>
                              <m:t>1</m:t>
                            </m:r>
                          </m:sub>
                          <m:sup>
                            <m:r>
                              <a:rPr lang="en-US" altLang="zh-CN" sz="2400">
                                <a:latin typeface="Cambria Math" panose="02040503050406030204" pitchFamily="18" charset="0"/>
                                <a:ea typeface="+mj-ea"/>
                              </a:rPr>
                              <m:t>∗</m:t>
                            </m:r>
                          </m:sup>
                        </m:sSubSup>
                        <m:r>
                          <a:rPr lang="en-US" altLang="zh-CN" sz="2400">
                            <a:latin typeface="Cambria Math" panose="02040503050406030204" pitchFamily="18" charset="0"/>
                            <a:ea typeface="+mj-ea"/>
                          </a:rPr>
                          <m:t>,</m:t>
                        </m:r>
                        <m:sSubSup>
                          <m:sSubSupPr>
                            <m:ctrlPr>
                              <a:rPr lang="en-US" altLang="zh-CN" sz="2400" i="1">
                                <a:latin typeface="Cambria Math" panose="02040503050406030204" pitchFamily="18" charset="0"/>
                                <a:ea typeface="+mj-ea"/>
                              </a:rPr>
                            </m:ctrlPr>
                          </m:sSubSupPr>
                          <m:e>
                            <m:r>
                              <a:rPr lang="zh-CN" altLang="en-US" sz="2400">
                                <a:latin typeface="Cambria Math" panose="02040503050406030204" pitchFamily="18" charset="0"/>
                                <a:ea typeface="+mj-ea"/>
                              </a:rPr>
                              <m:t>𝛼</m:t>
                            </m:r>
                          </m:e>
                          <m:sub>
                            <m:r>
                              <a:rPr lang="en-US" altLang="zh-CN" sz="2400">
                                <a:latin typeface="Cambria Math" panose="02040503050406030204" pitchFamily="18" charset="0"/>
                                <a:ea typeface="+mj-ea"/>
                              </a:rPr>
                              <m:t>2</m:t>
                            </m:r>
                          </m:sub>
                          <m:sup>
                            <m:r>
                              <a:rPr lang="en-US" altLang="zh-CN" sz="2400">
                                <a:latin typeface="Cambria Math" panose="02040503050406030204" pitchFamily="18" charset="0"/>
                                <a:ea typeface="+mj-ea"/>
                              </a:rPr>
                              <m:t>∗</m:t>
                            </m:r>
                          </m:sup>
                        </m:sSubSup>
                        <m:r>
                          <a:rPr lang="en-US" altLang="zh-CN" sz="2400">
                            <a:latin typeface="Cambria Math" panose="02040503050406030204" pitchFamily="18" charset="0"/>
                            <a:ea typeface="+mj-ea"/>
                          </a:rPr>
                          <m:t>,…,</m:t>
                        </m:r>
                        <m:sSubSup>
                          <m:sSubSupPr>
                            <m:ctrlPr>
                              <a:rPr lang="en-US" altLang="zh-CN" sz="2400" i="1">
                                <a:latin typeface="Cambria Math" panose="02040503050406030204" pitchFamily="18" charset="0"/>
                                <a:ea typeface="+mj-ea"/>
                              </a:rPr>
                            </m:ctrlPr>
                          </m:sSubSupPr>
                          <m:e>
                            <m:r>
                              <a:rPr lang="zh-CN" altLang="en-US" sz="2400">
                                <a:latin typeface="Cambria Math" panose="02040503050406030204" pitchFamily="18" charset="0"/>
                                <a:ea typeface="+mj-ea"/>
                              </a:rPr>
                              <m:t>𝛼</m:t>
                            </m:r>
                          </m:e>
                          <m:sub>
                            <m:r>
                              <a:rPr lang="en-US" altLang="zh-CN" sz="2400">
                                <a:latin typeface="Cambria Math" panose="02040503050406030204" pitchFamily="18" charset="0"/>
                                <a:ea typeface="+mj-ea"/>
                              </a:rPr>
                              <m:t>𝑙</m:t>
                            </m:r>
                          </m:sub>
                          <m:sup>
                            <m:r>
                              <a:rPr lang="en-US" altLang="zh-CN" sz="2400">
                                <a:latin typeface="Cambria Math" panose="02040503050406030204" pitchFamily="18" charset="0"/>
                                <a:ea typeface="+mj-ea"/>
                              </a:rPr>
                              <m:t>∗</m:t>
                            </m:r>
                          </m:sup>
                        </m:sSubSup>
                        <m:r>
                          <a:rPr lang="zh-CN" altLang="en-US" sz="2400">
                            <a:latin typeface="Cambria Math" panose="02040503050406030204" pitchFamily="18" charset="0"/>
                            <a:ea typeface="+mj-ea"/>
                          </a:rPr>
                          <m:t>）</m:t>
                        </m:r>
                      </m:e>
                      <m:sup>
                        <m:r>
                          <a:rPr lang="en-US" altLang="zh-CN" sz="2400">
                            <a:latin typeface="Cambria Math" panose="02040503050406030204" pitchFamily="18" charset="0"/>
                            <a:ea typeface="+mj-ea"/>
                          </a:rPr>
                          <m:t>⊺</m:t>
                        </m:r>
                      </m:sup>
                    </m:sSup>
                  </m:oMath>
                </a14:m>
                <a:r>
                  <a:rPr lang="zh-CN" altLang="en-US" sz="2400" dirty="0">
                    <a:latin typeface="+mj-ea"/>
                    <a:ea typeface="+mj-ea"/>
                  </a:rPr>
                  <a:t>中对应于</a:t>
                </a:r>
                <a14:m>
                  <m:oMath xmlns:m="http://schemas.openxmlformats.org/officeDocument/2006/math">
                    <m:sSubSup>
                      <m:sSubSupPr>
                        <m:ctrlPr>
                          <a:rPr lang="en-US" altLang="zh-CN" sz="2400" i="1">
                            <a:latin typeface="Cambria Math" panose="02040503050406030204" pitchFamily="18" charset="0"/>
                            <a:ea typeface="+mj-ea"/>
                          </a:rPr>
                        </m:ctrlPr>
                      </m:sSubSupPr>
                      <m:e>
                        <m:r>
                          <a:rPr lang="zh-CN" altLang="en-US" sz="2400">
                            <a:latin typeface="Cambria Math" panose="02040503050406030204" pitchFamily="18" charset="0"/>
                            <a:ea typeface="+mj-ea"/>
                          </a:rPr>
                          <m:t>𝛼</m:t>
                        </m:r>
                      </m:e>
                      <m:sub>
                        <m:r>
                          <a:rPr lang="en-US" altLang="zh-CN" sz="2400" b="0" i="1" smtClean="0">
                            <a:latin typeface="Cambria Math" panose="02040503050406030204" pitchFamily="18" charset="0"/>
                            <a:ea typeface="+mj-ea"/>
                          </a:rPr>
                          <m:t>𝑖</m:t>
                        </m:r>
                      </m:sub>
                      <m:sup>
                        <m:r>
                          <a:rPr lang="en-US" altLang="zh-CN" sz="2400">
                            <a:latin typeface="Cambria Math" panose="02040503050406030204" pitchFamily="18" charset="0"/>
                            <a:ea typeface="+mj-ea"/>
                          </a:rPr>
                          <m:t>∗</m:t>
                        </m:r>
                      </m:sup>
                    </m:sSubSup>
                    <m:r>
                      <a:rPr lang="en-US" altLang="zh-CN" sz="2400" b="0" i="1" smtClean="0">
                        <a:latin typeface="Cambria Math" panose="02040503050406030204" pitchFamily="18" charset="0"/>
                        <a:ea typeface="+mj-ea"/>
                      </a:rPr>
                      <m:t>&gt;0</m:t>
                    </m:r>
                  </m:oMath>
                </a14:m>
                <a:r>
                  <a:rPr lang="zh-CN" altLang="en-US" sz="2400" dirty="0">
                    <a:latin typeface="+mj-ea"/>
                    <a:ea typeface="+mj-ea"/>
                  </a:rPr>
                  <a:t>的样本点</a:t>
                </a:r>
                <a14:m>
                  <m:oMath xmlns:m="http://schemas.openxmlformats.org/officeDocument/2006/math">
                    <m:r>
                      <a:rPr lang="en-US" altLang="zh-CN" sz="2400" b="0" i="1" smtClean="0">
                        <a:latin typeface="Cambria Math" panose="02040503050406030204" pitchFamily="18" charset="0"/>
                        <a:ea typeface="+mj-ea"/>
                      </a:rPr>
                      <m:t>(</m:t>
                    </m:r>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𝑥</m:t>
                        </m:r>
                      </m:e>
                      <m:sub>
                        <m:r>
                          <a:rPr lang="en-US" altLang="zh-CN" sz="2400" b="0" i="1" smtClean="0">
                            <a:latin typeface="Cambria Math" panose="02040503050406030204" pitchFamily="18" charset="0"/>
                            <a:ea typeface="+mj-ea"/>
                          </a:rPr>
                          <m:t>𝑖</m:t>
                        </m:r>
                        <m:r>
                          <a:rPr lang="en-US" altLang="zh-CN" sz="2400" b="0" i="1" smtClean="0">
                            <a:latin typeface="Cambria Math" panose="02040503050406030204" pitchFamily="18" charset="0"/>
                            <a:ea typeface="+mj-ea"/>
                          </a:rPr>
                          <m:t>,</m:t>
                        </m:r>
                      </m:sub>
                    </m:sSub>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𝑦</m:t>
                        </m:r>
                      </m:e>
                      <m:sub>
                        <m:r>
                          <a:rPr lang="en-US" altLang="zh-CN" sz="2400" b="0" i="1" smtClean="0">
                            <a:latin typeface="Cambria Math" panose="02040503050406030204" pitchFamily="18" charset="0"/>
                            <a:ea typeface="+mj-ea"/>
                          </a:rPr>
                          <m:t>𝑖</m:t>
                        </m:r>
                      </m:sub>
                    </m:sSub>
                    <m:r>
                      <a:rPr lang="en-US" altLang="zh-CN" sz="2400" b="0" i="1" smtClean="0">
                        <a:latin typeface="Cambria Math" panose="02040503050406030204" pitchFamily="18" charset="0"/>
                        <a:ea typeface="+mj-ea"/>
                      </a:rPr>
                      <m:t>)</m:t>
                    </m:r>
                  </m:oMath>
                </a14:m>
                <a:r>
                  <a:rPr lang="zh-CN" altLang="en-US" sz="2400" dirty="0">
                    <a:latin typeface="+mj-ea"/>
                    <a:ea typeface="+mj-ea"/>
                  </a:rPr>
                  <a:t>的实例</a:t>
                </a:r>
                <a14:m>
                  <m:oMath xmlns:m="http://schemas.openxmlformats.org/officeDocument/2006/math">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𝑥</m:t>
                        </m:r>
                      </m:e>
                      <m:sub>
                        <m:r>
                          <a:rPr lang="en-US" altLang="zh-CN" sz="2400" b="0" i="1" smtClean="0">
                            <a:latin typeface="Cambria Math" panose="02040503050406030204" pitchFamily="18" charset="0"/>
                            <a:ea typeface="+mj-ea"/>
                          </a:rPr>
                          <m:t>𝑖</m:t>
                        </m:r>
                      </m:sub>
                    </m:sSub>
                  </m:oMath>
                </a14:m>
                <a:r>
                  <a:rPr lang="zh-CN" altLang="en-US" sz="2400" dirty="0">
                    <a:latin typeface="+mj-ea"/>
                    <a:ea typeface="+mj-ea"/>
                  </a:rPr>
                  <a:t>称为支持向量</a:t>
                </a:r>
                <a:r>
                  <a:rPr lang="en-US" altLang="zh-CN" sz="2400" dirty="0">
                    <a:latin typeface="+mj-ea"/>
                    <a:ea typeface="+mj-ea"/>
                  </a:rPr>
                  <a:t>(</a:t>
                </a:r>
                <a:r>
                  <a:rPr lang="zh-CN" altLang="en-US" sz="2400" dirty="0">
                    <a:latin typeface="+mj-ea"/>
                    <a:ea typeface="+mj-ea"/>
                  </a:rPr>
                  <a:t>软间隔的支持向量</a:t>
                </a:r>
                <a:r>
                  <a:rPr lang="en-US" altLang="zh-CN" sz="2400" dirty="0">
                    <a:latin typeface="+mj-ea"/>
                    <a:ea typeface="+mj-ea"/>
                  </a:rPr>
                  <a:t>)</a:t>
                </a:r>
                <a:r>
                  <a:rPr lang="zh-CN" altLang="en-US" sz="2400" dirty="0">
                    <a:latin typeface="+mj-ea"/>
                    <a:ea typeface="+mj-ea"/>
                  </a:rPr>
                  <a:t>。</a:t>
                </a:r>
                <a:endParaRPr lang="en-US" altLang="zh-CN" sz="2400" dirty="0">
                  <a:latin typeface="+mj-ea"/>
                  <a:ea typeface="+mj-ea"/>
                </a:endParaRPr>
              </a:p>
              <a:p>
                <a:pPr marL="342900" indent="-342900">
                  <a:lnSpc>
                    <a:spcPct val="120000"/>
                  </a:lnSpc>
                  <a:buFont typeface="Arial" panose="020B0604020202020204" pitchFamily="34" charset="0"/>
                  <a:buChar char="•"/>
                </a:pPr>
                <a:r>
                  <a:rPr lang="zh-CN" altLang="en-US" sz="2400" dirty="0">
                    <a:latin typeface="+mj-ea"/>
                    <a:ea typeface="+mj-ea"/>
                  </a:rPr>
                  <a:t>图中，分离超平面由实线表示，间隔边界由虚线表示，正例点由“</a:t>
                </a:r>
                <a:r>
                  <a:rPr lang="en-US" altLang="zh-CN" sz="2400" dirty="0">
                    <a:latin typeface="+mj-ea"/>
                    <a:ea typeface="+mj-ea"/>
                  </a:rPr>
                  <a:t>o</a:t>
                </a:r>
                <a:r>
                  <a:rPr lang="zh-CN" altLang="en-US" sz="2400" dirty="0">
                    <a:latin typeface="+mj-ea"/>
                    <a:ea typeface="+mj-ea"/>
                  </a:rPr>
                  <a:t>”表示，负例点由“</a:t>
                </a:r>
                <a:r>
                  <a:rPr lang="en-US" altLang="zh-CN" sz="2400" dirty="0">
                    <a:latin typeface="+mj-ea"/>
                    <a:ea typeface="+mj-ea"/>
                  </a:rPr>
                  <a:t>x</a:t>
                </a:r>
                <a:r>
                  <a:rPr lang="zh-CN" altLang="en-US" sz="2400" dirty="0">
                    <a:latin typeface="+mj-ea"/>
                    <a:ea typeface="+mj-ea"/>
                  </a:rPr>
                  <a:t>”表示。图中还标出了实例</a:t>
                </a:r>
                <a14:m>
                  <m:oMath xmlns:m="http://schemas.openxmlformats.org/officeDocument/2006/math">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𝑥</m:t>
                        </m:r>
                      </m:e>
                      <m:sub>
                        <m:r>
                          <a:rPr lang="en-US" altLang="zh-CN" sz="2400" i="1">
                            <a:latin typeface="Cambria Math" panose="02040503050406030204" pitchFamily="18" charset="0"/>
                            <a:ea typeface="+mj-ea"/>
                          </a:rPr>
                          <m:t>𝑖</m:t>
                        </m:r>
                      </m:sub>
                    </m:sSub>
                  </m:oMath>
                </a14:m>
                <a:r>
                  <a:rPr lang="zh-CN" altLang="en-US" sz="2400" dirty="0">
                    <a:latin typeface="+mj-ea"/>
                    <a:ea typeface="+mj-ea"/>
                  </a:rPr>
                  <a:t>到间隔边界的距离</a:t>
                </a:r>
                <a14:m>
                  <m:oMath xmlns:m="http://schemas.openxmlformats.org/officeDocument/2006/math">
                    <m:f>
                      <m:fPr>
                        <m:ctrlPr>
                          <a:rPr lang="en-US" altLang="zh-CN" sz="2400" i="1" smtClean="0">
                            <a:latin typeface="Cambria Math" panose="02040503050406030204" pitchFamily="18" charset="0"/>
                            <a:ea typeface="+mj-ea"/>
                          </a:rPr>
                        </m:ctrlPr>
                      </m:fPr>
                      <m:num>
                        <m:sSub>
                          <m:sSubPr>
                            <m:ctrlPr>
                              <a:rPr lang="en-US" altLang="zh-CN" sz="2400" i="1" smtClean="0">
                                <a:latin typeface="Cambria Math" panose="02040503050406030204" pitchFamily="18" charset="0"/>
                                <a:ea typeface="+mj-ea"/>
                              </a:rPr>
                            </m:ctrlPr>
                          </m:sSubPr>
                          <m:e>
                            <m:r>
                              <a:rPr lang="zh-CN" altLang="en-US" sz="2400" i="1" smtClean="0">
                                <a:latin typeface="Cambria Math" panose="02040503050406030204" pitchFamily="18" charset="0"/>
                                <a:ea typeface="+mj-ea"/>
                              </a:rPr>
                              <m:t>𝜉</m:t>
                            </m:r>
                          </m:e>
                          <m:sub>
                            <m:r>
                              <a:rPr lang="en-US" altLang="zh-CN" sz="2400" b="0" i="1" smtClean="0">
                                <a:latin typeface="Cambria Math" panose="02040503050406030204" pitchFamily="18" charset="0"/>
                                <a:ea typeface="+mj-ea"/>
                              </a:rPr>
                              <m:t>𝑖</m:t>
                            </m:r>
                          </m:sub>
                        </m:sSub>
                      </m:num>
                      <m:den>
                        <m:d>
                          <m:dPr>
                            <m:begChr m:val="‖"/>
                            <m:endChr m:val="‖"/>
                            <m:ctrlPr>
                              <a:rPr lang="en-US" altLang="zh-CN" sz="2400" i="1" smtClean="0">
                                <a:latin typeface="Cambria Math" panose="02040503050406030204" pitchFamily="18" charset="0"/>
                                <a:ea typeface="+mj-ea"/>
                              </a:rPr>
                            </m:ctrlPr>
                          </m:dPr>
                          <m:e>
                            <m:r>
                              <a:rPr lang="en-US" altLang="zh-CN" sz="2400" b="0" i="1" smtClean="0">
                                <a:latin typeface="Cambria Math" panose="02040503050406030204" pitchFamily="18" charset="0"/>
                                <a:ea typeface="+mj-ea"/>
                              </a:rPr>
                              <m:t>𝑤</m:t>
                            </m:r>
                          </m:e>
                        </m:d>
                      </m:den>
                    </m:f>
                    <m:r>
                      <a:rPr lang="zh-CN" altLang="en-US" sz="2400" i="1">
                        <a:latin typeface="Cambria Math" panose="02040503050406030204" pitchFamily="18" charset="0"/>
                        <a:ea typeface="+mj-ea"/>
                      </a:rPr>
                      <m:t>。</m:t>
                    </m:r>
                  </m:oMath>
                </a14:m>
                <a:endParaRPr lang="en-US" altLang="zh-CN" sz="2400" dirty="0">
                  <a:latin typeface="+mj-ea"/>
                  <a:ea typeface="+mj-ea"/>
                </a:endParaRPr>
              </a:p>
              <a:p>
                <a:pPr marL="342900" indent="-342900">
                  <a:lnSpc>
                    <a:spcPct val="120000"/>
                  </a:lnSpc>
                  <a:buFont typeface="Arial" panose="020B0604020202020204" pitchFamily="34" charset="0"/>
                  <a:buChar char="•"/>
                </a:pPr>
                <a:endParaRPr lang="en-US" altLang="zh-CN" sz="2400" dirty="0">
                  <a:latin typeface="+mj-ea"/>
                  <a:ea typeface="+mj-ea"/>
                </a:endParaRPr>
              </a:p>
              <a:p>
                <a:pPr marL="342900" indent="-342900">
                  <a:lnSpc>
                    <a:spcPct val="120000"/>
                  </a:lnSpc>
                  <a:buFont typeface="Arial" panose="020B0604020202020204" pitchFamily="34" charset="0"/>
                  <a:buChar char="•"/>
                </a:pPr>
                <a:endParaRPr lang="en-US" altLang="zh-CN" sz="2400" dirty="0">
                  <a:latin typeface="+mj-ea"/>
                  <a:ea typeface="+mj-ea"/>
                </a:endParaRPr>
              </a:p>
              <a:p>
                <a:pPr marL="342900" indent="-342900">
                  <a:lnSpc>
                    <a:spcPct val="120000"/>
                  </a:lnSpc>
                  <a:buFont typeface="Arial" panose="020B0604020202020204" pitchFamily="34" charset="0"/>
                  <a:buChar char="•"/>
                </a:pPr>
                <a:endParaRPr lang="en-US" altLang="zh-CN" sz="2400" dirty="0">
                  <a:latin typeface="+mj-ea"/>
                  <a:ea typeface="+mj-ea"/>
                </a:endParaRPr>
              </a:p>
              <a:p>
                <a:pPr marL="342900" indent="-342900">
                  <a:lnSpc>
                    <a:spcPct val="120000"/>
                  </a:lnSpc>
                  <a:buFont typeface="Arial" panose="020B0604020202020204" pitchFamily="34" charset="0"/>
                  <a:buChar char="•"/>
                </a:pPr>
                <a:endParaRPr lang="en-US" altLang="zh-CN" sz="2400" dirty="0">
                  <a:latin typeface="+mj-ea"/>
                  <a:ea typeface="+mj-ea"/>
                </a:endParaRPr>
              </a:p>
            </p:txBody>
          </p:sp>
        </mc:Choice>
        <mc:Fallback xmlns="">
          <p:sp>
            <p:nvSpPr>
              <p:cNvPr id="2" name="文本框 1">
                <a:extLst>
                  <a:ext uri="{FF2B5EF4-FFF2-40B4-BE49-F238E27FC236}">
                    <a16:creationId xmlns:a16="http://schemas.microsoft.com/office/drawing/2014/main" id="{85DB88EE-B83E-DD56-1683-DB1CD7A5F8F4}"/>
                  </a:ext>
                </a:extLst>
              </p:cNvPr>
              <p:cNvSpPr txBox="1">
                <a:spLocks noRot="1" noChangeAspect="1" noMove="1" noResize="1" noEditPoints="1" noAdjustHandles="1" noChangeArrowheads="1" noChangeShapeType="1" noTextEdit="1"/>
              </p:cNvSpPr>
              <p:nvPr/>
            </p:nvSpPr>
            <p:spPr>
              <a:xfrm>
                <a:off x="723900" y="1279390"/>
                <a:ext cx="10744200" cy="3875100"/>
              </a:xfrm>
              <a:prstGeom prst="rect">
                <a:avLst/>
              </a:prstGeom>
              <a:blipFill>
                <a:blip r:embed="rId3"/>
                <a:stretch>
                  <a:fillRect l="-795" t="-157" r="-1192"/>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8CB8E978-B710-7A05-6F86-0246C5995454}"/>
              </a:ext>
            </a:extLst>
          </p:cNvPr>
          <p:cNvPicPr>
            <a:picLocks noChangeAspect="1"/>
          </p:cNvPicPr>
          <p:nvPr/>
        </p:nvPicPr>
        <p:blipFill>
          <a:blip r:embed="rId4"/>
          <a:stretch>
            <a:fillRect/>
          </a:stretch>
        </p:blipFill>
        <p:spPr>
          <a:xfrm>
            <a:off x="3737242" y="3286900"/>
            <a:ext cx="4717515" cy="3335202"/>
          </a:xfrm>
          <a:prstGeom prst="rect">
            <a:avLst/>
          </a:prstGeom>
        </p:spPr>
      </p:pic>
    </p:spTree>
    <p:extLst>
      <p:ext uri="{BB962C8B-B14F-4D97-AF65-F5344CB8AC3E}">
        <p14:creationId xmlns:p14="http://schemas.microsoft.com/office/powerpoint/2010/main" val="4162360211"/>
      </p:ext>
    </p:extLst>
  </p:cSld>
  <p:clrMapOvr>
    <a:masterClrMapping/>
  </p:clrMapOvr>
  <p:transition advTm="8005"/>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8500" y="222250"/>
            <a:ext cx="11118850" cy="677863"/>
          </a:xfrm>
        </p:spPr>
        <p:txBody>
          <a:bodyPr/>
          <a:lstStyle/>
          <a:p>
            <a:pPr algn="l"/>
            <a:r>
              <a:rPr lang="zh-CN" altLang="en-US" dirty="0">
                <a:solidFill>
                  <a:schemeClr val="tx1"/>
                </a:solidFill>
              </a:rPr>
              <a:t>支持向量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57188" y="1311275"/>
                <a:ext cx="6870700" cy="5410200"/>
              </a:xfrm>
            </p:spPr>
            <p:txBody>
              <a:bodyPr>
                <a:normAutofit/>
              </a:bodyPr>
              <a:lstStyle/>
              <a:p>
                <a:pPr>
                  <a:lnSpc>
                    <a:spcPct val="120000"/>
                  </a:lnSpc>
                  <a:spcBef>
                    <a:spcPts val="1200"/>
                  </a:spcBef>
                </a:pPr>
                <a:r>
                  <a:rPr lang="zh-CN" altLang="en-US" sz="2400" dirty="0"/>
                  <a:t>软间隔的支持向量</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oMath>
                </a14:m>
                <a:r>
                  <a:rPr lang="zh-CN" altLang="en-US" sz="2400" dirty="0"/>
                  <a:t>或者在间隔边界上，或者在间隔边界与分离超平面之间，或者在分离超平面误分一侧。</a:t>
                </a:r>
                <a:endParaRPr lang="en-US" altLang="zh-CN" sz="2400" dirty="0"/>
              </a:p>
              <a:p>
                <a:pPr>
                  <a:lnSpc>
                    <a:spcPct val="120000"/>
                  </a:lnSpc>
                  <a:spcBef>
                    <a:spcPts val="1200"/>
                  </a:spcBef>
                </a:pPr>
                <a:r>
                  <a:rPr lang="zh-CN" altLang="en-US" sz="2400" dirty="0"/>
                  <a:t>若</a:t>
                </a:r>
                <a14:m>
                  <m:oMath xmlns:m="http://schemas.openxmlformats.org/officeDocument/2006/math">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up>
                        <m:r>
                          <a:rPr lang="en-US" altLang="zh-CN" sz="2400" i="1">
                            <a:latin typeface="Cambria Math" panose="02040503050406030204" pitchFamily="18" charset="0"/>
                          </a:rPr>
                          <m:t>∗</m:t>
                        </m:r>
                      </m:sup>
                    </m:sSubSup>
                    <m:r>
                      <a:rPr lang="en-US" altLang="zh-CN" sz="2400" i="1">
                        <a:latin typeface="Cambria Math" panose="02040503050406030204" pitchFamily="18" charset="0"/>
                      </a:rPr>
                      <m:t>&lt;</m:t>
                    </m:r>
                    <m:r>
                      <a:rPr lang="en-US" altLang="zh-CN" sz="2400" i="1">
                        <a:latin typeface="Cambria Math" panose="02040503050406030204" pitchFamily="18" charset="0"/>
                      </a:rPr>
                      <m:t>𝐶</m:t>
                    </m:r>
                    <m:r>
                      <a:rPr lang="zh-CN" altLang="en-US" sz="2400" i="1">
                        <a:latin typeface="Cambria Math" panose="02040503050406030204" pitchFamily="18" charset="0"/>
                      </a:rPr>
                      <m:t>，</m:t>
                    </m:r>
                  </m:oMath>
                </a14:m>
                <a:r>
                  <a:rPr lang="zh-CN" altLang="en-US" sz="2400" dirty="0"/>
                  <a:t>则</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𝜉</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oMath>
                </a14:m>
                <a:r>
                  <a:rPr lang="en-US" altLang="zh-CN" sz="2400" dirty="0"/>
                  <a:t>0</a:t>
                </a:r>
                <a:r>
                  <a:rPr lang="zh-CN" altLang="en-US" sz="2400" dirty="0"/>
                  <a:t>，支持向量</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oMath>
                </a14:m>
                <a:r>
                  <a:rPr lang="zh-CN" altLang="en-US" sz="2400" dirty="0"/>
                  <a:t>恰好落在间隔边界上；</a:t>
                </a:r>
                <a:endParaRPr lang="en-US" altLang="zh-CN" sz="2400" dirty="0"/>
              </a:p>
              <a:p>
                <a:pPr>
                  <a:lnSpc>
                    <a:spcPct val="120000"/>
                  </a:lnSpc>
                  <a:spcBef>
                    <a:spcPts val="1200"/>
                  </a:spcBef>
                </a:pPr>
                <a:r>
                  <a:rPr lang="zh-CN" altLang="en-US" sz="2400" dirty="0"/>
                  <a:t>若</a:t>
                </a:r>
                <a14:m>
                  <m:oMath xmlns:m="http://schemas.openxmlformats.org/officeDocument/2006/math">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up>
                        <m:r>
                          <a:rPr lang="en-US" altLang="zh-CN" sz="2400" i="1">
                            <a:latin typeface="Cambria Math" panose="02040503050406030204" pitchFamily="18" charset="0"/>
                          </a:rPr>
                          <m:t>∗</m:t>
                        </m:r>
                      </m:sup>
                    </m:sSubSup>
                    <m:r>
                      <a:rPr lang="en-US" altLang="zh-CN" sz="2400" i="1">
                        <a:latin typeface="Cambria Math" panose="02040503050406030204" pitchFamily="18" charset="0"/>
                      </a:rPr>
                      <m:t>=</m:t>
                    </m:r>
                    <m:r>
                      <a:rPr lang="en-US" altLang="zh-CN" sz="2400" i="1">
                        <a:latin typeface="Cambria Math" panose="02040503050406030204" pitchFamily="18" charset="0"/>
                      </a:rPr>
                      <m:t>𝐶</m:t>
                    </m:r>
                    <m:r>
                      <a:rPr lang="zh-CN" altLang="en-US" sz="2400" i="1">
                        <a:latin typeface="Cambria Math" panose="02040503050406030204" pitchFamily="18" charset="0"/>
                      </a:rPr>
                      <m:t>，</m:t>
                    </m:r>
                  </m:oMath>
                </a14:m>
                <a:r>
                  <a:rPr lang="zh-CN" altLang="en-US" sz="2400" dirty="0"/>
                  <a:t>则</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0&lt;</m:t>
                        </m:r>
                        <m:r>
                          <a:rPr lang="zh-CN" altLang="en-US" sz="2400" i="1">
                            <a:latin typeface="Cambria Math" panose="02040503050406030204" pitchFamily="18" charset="0"/>
                          </a:rPr>
                          <m:t>𝜉</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&lt;</m:t>
                    </m:r>
                    <m:r>
                      <a:rPr lang="en-US" altLang="zh-CN" sz="2400">
                        <a:latin typeface="Cambria Math" panose="02040503050406030204" pitchFamily="18" charset="0"/>
                      </a:rPr>
                      <m:t>1</m:t>
                    </m:r>
                  </m:oMath>
                </a14:m>
                <a:r>
                  <a:rPr lang="zh-CN" altLang="en-US" sz="2400" dirty="0"/>
                  <a:t>，则分类正确，</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oMath>
                </a14:m>
                <a:r>
                  <a:rPr lang="zh-CN" altLang="en-US" sz="2400" dirty="0"/>
                  <a:t>在间隔边界与分离超平面之间；</a:t>
                </a:r>
                <a:endParaRPr lang="en-US" altLang="zh-CN" sz="2400" dirty="0"/>
              </a:p>
              <a:p>
                <a:pPr>
                  <a:lnSpc>
                    <a:spcPct val="120000"/>
                  </a:lnSpc>
                  <a:spcBef>
                    <a:spcPts val="1200"/>
                  </a:spcBef>
                </a:pPr>
                <a:r>
                  <a:rPr lang="zh-CN" altLang="en-US" sz="2400" dirty="0"/>
                  <a:t>若</a:t>
                </a:r>
                <a14:m>
                  <m:oMath xmlns:m="http://schemas.openxmlformats.org/officeDocument/2006/math">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up>
                        <m:r>
                          <a:rPr lang="en-US" altLang="zh-CN" sz="2400" i="1">
                            <a:latin typeface="Cambria Math" panose="02040503050406030204" pitchFamily="18" charset="0"/>
                          </a:rPr>
                          <m:t>∗</m:t>
                        </m:r>
                      </m:sup>
                    </m:sSubSup>
                    <m:r>
                      <a:rPr lang="en-US" altLang="zh-CN" sz="2400" i="1">
                        <a:latin typeface="Cambria Math" panose="02040503050406030204" pitchFamily="18" charset="0"/>
                      </a:rPr>
                      <m:t>=</m:t>
                    </m:r>
                    <m:r>
                      <a:rPr lang="en-US" altLang="zh-CN" sz="2400" i="1">
                        <a:latin typeface="Cambria Math" panose="02040503050406030204" pitchFamily="18" charset="0"/>
                      </a:rPr>
                      <m:t>𝐶</m:t>
                    </m:r>
                    <m:r>
                      <a:rPr lang="zh-CN" altLang="en-US" sz="2400" i="1">
                        <a:latin typeface="Cambria Math" panose="02040503050406030204" pitchFamily="18" charset="0"/>
                      </a:rPr>
                      <m:t>，</m:t>
                    </m:r>
                  </m:oMath>
                </a14:m>
                <a:r>
                  <a:rPr lang="zh-CN" altLang="en-US" sz="2400" dirty="0"/>
                  <a:t>则</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𝜉</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r>
                      <m:rPr>
                        <m:nor/>
                      </m:rPr>
                      <a:rPr lang="en-US" altLang="zh-CN" sz="2400" b="0" i="0" smtClean="0">
                        <a:latin typeface="Cambria Math" panose="02040503050406030204" pitchFamily="18" charset="0"/>
                      </a:rPr>
                      <m:t>1</m:t>
                    </m:r>
                  </m:oMath>
                </a14:m>
                <a:r>
                  <a:rPr lang="zh-CN" altLang="en-US" sz="2400" dirty="0"/>
                  <a:t>，则</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oMath>
                </a14:m>
                <a:r>
                  <a:rPr lang="zh-CN" altLang="en-US" sz="2400" dirty="0"/>
                  <a:t>在分离超平面上；</a:t>
                </a:r>
                <a:endParaRPr lang="en-US" altLang="zh-CN" sz="2400" dirty="0"/>
              </a:p>
              <a:p>
                <a:pPr>
                  <a:lnSpc>
                    <a:spcPct val="120000"/>
                  </a:lnSpc>
                  <a:spcBef>
                    <a:spcPts val="1200"/>
                  </a:spcBef>
                </a:pPr>
                <a:r>
                  <a:rPr lang="zh-CN" altLang="en-US" sz="2400" dirty="0"/>
                  <a:t>若</a:t>
                </a:r>
                <a14:m>
                  <m:oMath xmlns:m="http://schemas.openxmlformats.org/officeDocument/2006/math">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up>
                        <m:r>
                          <a:rPr lang="en-US" altLang="zh-CN" sz="2400" i="1">
                            <a:latin typeface="Cambria Math" panose="02040503050406030204" pitchFamily="18" charset="0"/>
                          </a:rPr>
                          <m:t>∗</m:t>
                        </m:r>
                      </m:sup>
                    </m:sSubSup>
                    <m:r>
                      <a:rPr lang="en-US" altLang="zh-CN" sz="2400" i="1">
                        <a:latin typeface="Cambria Math" panose="02040503050406030204" pitchFamily="18" charset="0"/>
                      </a:rPr>
                      <m:t>=</m:t>
                    </m:r>
                    <m:r>
                      <a:rPr lang="en-US" altLang="zh-CN" sz="2400" i="1">
                        <a:latin typeface="Cambria Math" panose="02040503050406030204" pitchFamily="18" charset="0"/>
                      </a:rPr>
                      <m:t>𝐶</m:t>
                    </m:r>
                    <m:r>
                      <a:rPr lang="zh-CN" altLang="en-US" sz="2400" i="1">
                        <a:latin typeface="Cambria Math" panose="02040503050406030204" pitchFamily="18" charset="0"/>
                      </a:rPr>
                      <m:t>，</m:t>
                    </m:r>
                  </m:oMath>
                </a14:m>
                <a:r>
                  <a:rPr lang="zh-CN" altLang="en-US" sz="2400" dirty="0"/>
                  <a:t>则</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𝜉</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&gt;</m:t>
                    </m:r>
                    <m:r>
                      <m:rPr>
                        <m:nor/>
                      </m:rPr>
                      <a:rPr lang="en-US" altLang="zh-CN" sz="2400">
                        <a:latin typeface="Cambria Math" panose="02040503050406030204" pitchFamily="18" charset="0"/>
                      </a:rPr>
                      <m:t>1</m:t>
                    </m:r>
                  </m:oMath>
                </a14:m>
                <a:r>
                  <a:rPr lang="zh-CN" altLang="en-US" sz="2400" dirty="0"/>
                  <a:t>，则</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oMath>
                </a14:m>
                <a:r>
                  <a:rPr lang="zh-CN" altLang="en-US" sz="2400" dirty="0"/>
                  <a:t>位于分离超平面误分一侧。</a:t>
                </a: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57188" y="1311275"/>
                <a:ext cx="6870700" cy="5410200"/>
              </a:xfrm>
              <a:blipFill>
                <a:blip r:embed="rId2"/>
                <a:stretch>
                  <a:fillRect l="-1686" t="-901"/>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73</a:t>
            </a:fld>
            <a:endParaRPr lang="en-US" sz="1200">
              <a:solidFill>
                <a:prstClr val="black">
                  <a:tint val="75000"/>
                </a:prstClr>
              </a:solidFill>
              <a:latin typeface="Calibri" panose="020F0502020204030204"/>
            </a:endParaRPr>
          </a:p>
        </p:txBody>
      </p:sp>
      <p:pic>
        <p:nvPicPr>
          <p:cNvPr id="5" name="图片 4">
            <a:extLst>
              <a:ext uri="{FF2B5EF4-FFF2-40B4-BE49-F238E27FC236}">
                <a16:creationId xmlns:a16="http://schemas.microsoft.com/office/drawing/2014/main" id="{ABD490C5-CF71-45D0-A0E4-0CB1BDCA9420}"/>
              </a:ext>
            </a:extLst>
          </p:cNvPr>
          <p:cNvPicPr>
            <a:picLocks noChangeAspect="1"/>
          </p:cNvPicPr>
          <p:nvPr/>
        </p:nvPicPr>
        <p:blipFill>
          <a:blip r:embed="rId3"/>
          <a:stretch>
            <a:fillRect/>
          </a:stretch>
        </p:blipFill>
        <p:spPr>
          <a:xfrm>
            <a:off x="7124700" y="1866896"/>
            <a:ext cx="4832231" cy="3416304"/>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合页损失函数</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090BCC25-8B46-8980-0C1D-441B3EF8A79D}"/>
                  </a:ext>
                </a:extLst>
              </p:cNvPr>
              <p:cNvSpPr txBox="1"/>
              <p:nvPr/>
            </p:nvSpPr>
            <p:spPr>
              <a:xfrm>
                <a:off x="668338" y="1297940"/>
                <a:ext cx="11186160" cy="4855175"/>
              </a:xfrm>
              <a:prstGeom prst="rect">
                <a:avLst/>
              </a:prstGeom>
              <a:noFill/>
            </p:spPr>
            <p:txBody>
              <a:bodyPr wrap="square" rtlCol="0">
                <a:spAutoFit/>
              </a:bodyPr>
              <a:lstStyle/>
              <a:p>
                <a:pPr>
                  <a:lnSpc>
                    <a:spcPct val="110000"/>
                  </a:lnSpc>
                </a:pPr>
                <a:r>
                  <a:rPr lang="zh-CN" altLang="en-US" sz="2400" dirty="0">
                    <a:latin typeface="+mj-ea"/>
                    <a:ea typeface="+mj-ea"/>
                  </a:rPr>
                  <a:t>对于对于线性支持向量机学习来说，其模型为分离超平面</a:t>
                </a:r>
                <a:r>
                  <a:rPr lang="en-US" altLang="zh-CN" sz="2400" dirty="0">
                    <a:latin typeface="+mj-ea"/>
                    <a:ea typeface="+mj-ea"/>
                  </a:rPr>
                  <a:t>w*·x</a:t>
                </a:r>
                <a:r>
                  <a:rPr lang="zh-CN" altLang="en-US" sz="2400" dirty="0">
                    <a:latin typeface="+mj-ea"/>
                    <a:ea typeface="+mj-ea"/>
                  </a:rPr>
                  <a:t>＋</a:t>
                </a:r>
                <a:r>
                  <a:rPr lang="en-US" altLang="zh-CN" sz="2400" dirty="0">
                    <a:latin typeface="+mj-ea"/>
                    <a:ea typeface="+mj-ea"/>
                  </a:rPr>
                  <a:t>b*=0</a:t>
                </a:r>
                <a:r>
                  <a:rPr lang="zh-CN" altLang="en-US" sz="2400" dirty="0">
                    <a:latin typeface="+mj-ea"/>
                    <a:ea typeface="+mj-ea"/>
                  </a:rPr>
                  <a:t>及决策函数</a:t>
                </a:r>
                <a:r>
                  <a:rPr lang="en-US" altLang="zh-CN" sz="2400" dirty="0">
                    <a:latin typeface="+mj-ea"/>
                    <a:ea typeface="+mj-ea"/>
                  </a:rPr>
                  <a:t>f(x) = sign(w*· x </a:t>
                </a:r>
                <a:r>
                  <a:rPr lang="zh-CN" altLang="en-US" sz="2400" dirty="0">
                    <a:latin typeface="+mj-ea"/>
                    <a:ea typeface="+mj-ea"/>
                  </a:rPr>
                  <a:t>＋</a:t>
                </a:r>
                <a:r>
                  <a:rPr lang="en-US" altLang="zh-CN" sz="2400" dirty="0">
                    <a:latin typeface="+mj-ea"/>
                    <a:ea typeface="+mj-ea"/>
                  </a:rPr>
                  <a:t>b*)</a:t>
                </a:r>
                <a:r>
                  <a:rPr lang="zh-CN" altLang="en-US" sz="2400" dirty="0">
                    <a:latin typeface="+mj-ea"/>
                    <a:ea typeface="+mj-ea"/>
                  </a:rPr>
                  <a:t>，其学习策略为软间隔最大化，学习算法为凸二次规划。</a:t>
                </a:r>
                <a:endParaRPr lang="en-US" altLang="zh-CN" sz="2400" dirty="0">
                  <a:latin typeface="+mj-ea"/>
                  <a:ea typeface="+mj-ea"/>
                </a:endParaRPr>
              </a:p>
              <a:p>
                <a:pPr>
                  <a:lnSpc>
                    <a:spcPct val="110000"/>
                  </a:lnSpc>
                </a:pPr>
                <a:r>
                  <a:rPr lang="zh-CN" altLang="en-US" sz="2400" dirty="0">
                    <a:latin typeface="+mj-ea"/>
                    <a:ea typeface="+mj-ea"/>
                  </a:rPr>
                  <a:t>线性支持向量机学习还有另一种解释，就是最小化以下目标函数：</a:t>
                </a:r>
                <a:endParaRPr lang="en-US" altLang="zh-CN" sz="2400" dirty="0">
                  <a:latin typeface="+mj-ea"/>
                  <a:ea typeface="+mj-ea"/>
                </a:endParaRPr>
              </a:p>
              <a:p>
                <a:pPr>
                  <a:lnSpc>
                    <a:spcPct val="110000"/>
                  </a:lnSpc>
                </a:pPr>
                <a14:m>
                  <m:oMathPara xmlns:m="http://schemas.openxmlformats.org/officeDocument/2006/math">
                    <m:oMathParaPr>
                      <m:jc m:val="centerGroup"/>
                    </m:oMathParaPr>
                    <m:oMath xmlns:m="http://schemas.openxmlformats.org/officeDocument/2006/math">
                      <m:nary>
                        <m:naryPr>
                          <m:chr m:val="∑"/>
                          <m:ctrlPr>
                            <a:rPr lang="en-US" altLang="zh-CN" sz="2400" i="1" smtClean="0">
                              <a:latin typeface="Cambria Math" panose="02040503050406030204" pitchFamily="18" charset="0"/>
                              <a:ea typeface="+mj-ea"/>
                            </a:rPr>
                          </m:ctrlPr>
                        </m:naryPr>
                        <m:sub>
                          <m:r>
                            <m:rPr>
                              <m:brk m:alnAt="23"/>
                            </m:rPr>
                            <a:rPr lang="en-US" altLang="zh-CN" sz="2400" b="0" i="1" smtClean="0">
                              <a:latin typeface="Cambria Math" panose="02040503050406030204" pitchFamily="18" charset="0"/>
                              <a:ea typeface="+mj-ea"/>
                            </a:rPr>
                            <m:t>𝑖</m:t>
                          </m:r>
                          <m:r>
                            <a:rPr lang="en-US" altLang="zh-CN" sz="2400" b="0" i="1" smtClean="0">
                              <a:latin typeface="Cambria Math" panose="02040503050406030204" pitchFamily="18" charset="0"/>
                              <a:ea typeface="+mj-ea"/>
                            </a:rPr>
                            <m:t>=1</m:t>
                          </m:r>
                        </m:sub>
                        <m:sup>
                          <m:r>
                            <a:rPr lang="en-US" altLang="zh-CN" sz="2400" b="0" i="1" smtClean="0">
                              <a:latin typeface="Cambria Math" panose="02040503050406030204" pitchFamily="18" charset="0"/>
                              <a:ea typeface="+mj-ea"/>
                            </a:rPr>
                            <m:t>𝑁</m:t>
                          </m:r>
                        </m:sup>
                        <m:e>
                          <m:sSub>
                            <m:sSubPr>
                              <m:ctrlPr>
                                <a:rPr lang="en-US" altLang="zh-CN" sz="2400" i="1" smtClean="0">
                                  <a:latin typeface="Cambria Math" panose="02040503050406030204" pitchFamily="18" charset="0"/>
                                  <a:ea typeface="+mj-ea"/>
                                </a:rPr>
                              </m:ctrlPr>
                            </m:sSubPr>
                            <m:e>
                              <m:r>
                                <a:rPr lang="en-US" altLang="zh-CN" sz="2400" i="1">
                                  <a:latin typeface="Cambria Math" panose="02040503050406030204" pitchFamily="18" charset="0"/>
                                  <a:ea typeface="+mj-ea"/>
                                </a:rPr>
                                <m:t>[1−</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𝑦</m:t>
                                  </m:r>
                                </m:e>
                                <m:sub>
                                  <m:r>
                                    <a:rPr lang="en-US" altLang="zh-CN" sz="2400" i="1">
                                      <a:latin typeface="Cambria Math" panose="02040503050406030204" pitchFamily="18" charset="0"/>
                                      <a:ea typeface="+mj-ea"/>
                                    </a:rPr>
                                    <m:t>𝑖</m:t>
                                  </m:r>
                                </m:sub>
                              </m:sSub>
                              <m:d>
                                <m:dPr>
                                  <m:ctrlPr>
                                    <a:rPr lang="en-US" altLang="zh-CN" sz="2400" i="1">
                                      <a:latin typeface="Cambria Math" panose="02040503050406030204" pitchFamily="18" charset="0"/>
                                      <a:ea typeface="+mj-ea"/>
                                    </a:rPr>
                                  </m:ctrlPr>
                                </m:dPr>
                                <m:e>
                                  <m:r>
                                    <a:rPr lang="en-US" altLang="zh-CN" sz="2400" i="1">
                                      <a:latin typeface="Cambria Math" panose="02040503050406030204" pitchFamily="18" charset="0"/>
                                      <a:ea typeface="+mj-ea"/>
                                    </a:rPr>
                                    <m:t>𝑤</m:t>
                                  </m:r>
                                  <m:r>
                                    <a:rPr lang="en-US" altLang="zh-CN" sz="2400" i="1">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𝑥</m:t>
                                      </m:r>
                                    </m:e>
                                    <m:sub>
                                      <m:r>
                                        <a:rPr lang="en-US" altLang="zh-CN" sz="2400" i="1">
                                          <a:latin typeface="Cambria Math" panose="02040503050406030204" pitchFamily="18" charset="0"/>
                                          <a:ea typeface="+mj-ea"/>
                                        </a:rPr>
                                        <m:t>𝑖</m:t>
                                      </m:r>
                                    </m:sub>
                                  </m:sSub>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𝑏</m:t>
                                  </m:r>
                                </m:e>
                              </m:d>
                              <m:r>
                                <a:rPr lang="en-US" altLang="zh-CN" sz="2400" b="0" i="1" smtClean="0">
                                  <a:latin typeface="Cambria Math" panose="02040503050406030204" pitchFamily="18" charset="0"/>
                                  <a:ea typeface="+mj-ea"/>
                                </a:rPr>
                                <m:t>]</m:t>
                              </m:r>
                            </m:e>
                            <m:sub>
                              <m:r>
                                <a:rPr lang="en-US" altLang="zh-CN" sz="2400" i="1" smtClean="0">
                                  <a:latin typeface="Cambria Math" panose="02040503050406030204" pitchFamily="18" charset="0"/>
                                  <a:ea typeface="+mj-ea"/>
                                </a:rPr>
                                <m:t>+</m:t>
                              </m:r>
                            </m:sub>
                          </m:sSub>
                          <m:r>
                            <a:rPr lang="en-US" altLang="zh-CN" sz="2400" b="0" i="1" smtClean="0">
                              <a:latin typeface="Cambria Math" panose="02040503050406030204" pitchFamily="18" charset="0"/>
                              <a:ea typeface="+mj-ea"/>
                            </a:rPr>
                            <m:t>+</m:t>
                          </m:r>
                          <m:r>
                            <a:rPr lang="zh-CN" altLang="en-US" sz="2400" b="0" i="1" smtClean="0">
                              <a:latin typeface="Cambria Math" panose="02040503050406030204" pitchFamily="18" charset="0"/>
                              <a:ea typeface="+mj-ea"/>
                            </a:rPr>
                            <m:t>𝜆</m:t>
                          </m:r>
                          <m:sSup>
                            <m:sSupPr>
                              <m:ctrlPr>
                                <a:rPr lang="en-US" altLang="zh-CN" sz="2400" b="0" i="1" smtClean="0">
                                  <a:latin typeface="Cambria Math" panose="02040503050406030204" pitchFamily="18" charset="0"/>
                                  <a:ea typeface="+mj-ea"/>
                                </a:rPr>
                              </m:ctrlPr>
                            </m:sSupPr>
                            <m:e>
                              <m:d>
                                <m:dPr>
                                  <m:begChr m:val="‖"/>
                                  <m:endChr m:val="‖"/>
                                  <m:ctrlPr>
                                    <a:rPr lang="en-US" altLang="zh-CN" sz="2400" b="0" i="1" smtClean="0">
                                      <a:latin typeface="Cambria Math" panose="02040503050406030204" pitchFamily="18" charset="0"/>
                                      <a:ea typeface="+mj-ea"/>
                                    </a:rPr>
                                  </m:ctrlPr>
                                </m:dPr>
                                <m:e>
                                  <m:r>
                                    <a:rPr lang="en-US" altLang="zh-CN" sz="2400" b="0" i="1" smtClean="0">
                                      <a:latin typeface="Cambria Math" panose="02040503050406030204" pitchFamily="18" charset="0"/>
                                      <a:ea typeface="+mj-ea"/>
                                    </a:rPr>
                                    <m:t>𝑤</m:t>
                                  </m:r>
                                </m:e>
                              </m:d>
                            </m:e>
                            <m:sup>
                              <m:r>
                                <a:rPr lang="en-US" altLang="zh-CN" sz="2400" b="0" i="1" smtClean="0">
                                  <a:latin typeface="Cambria Math" panose="02040503050406030204" pitchFamily="18" charset="0"/>
                                  <a:ea typeface="+mj-ea"/>
                                </a:rPr>
                                <m:t>2</m:t>
                              </m:r>
                            </m:sup>
                          </m:sSup>
                        </m:e>
                      </m:nary>
                      <m:r>
                        <a:rPr lang="en-US" altLang="zh-CN" sz="2400" b="0" i="1" smtClean="0">
                          <a:latin typeface="Cambria Math" panose="02040503050406030204" pitchFamily="18" charset="0"/>
                          <a:ea typeface="+mj-ea"/>
                        </a:rPr>
                        <m:t>     (4.50)</m:t>
                      </m:r>
                    </m:oMath>
                  </m:oMathPara>
                </a14:m>
                <a:endParaRPr lang="en-US" altLang="zh-CN" sz="2400" dirty="0">
                  <a:latin typeface="+mj-ea"/>
                  <a:ea typeface="+mj-ea"/>
                </a:endParaRPr>
              </a:p>
              <a:p>
                <a:pPr>
                  <a:lnSpc>
                    <a:spcPct val="110000"/>
                  </a:lnSpc>
                </a:pPr>
                <a:r>
                  <a:rPr lang="zh-CN" altLang="en-US" sz="2400" dirty="0">
                    <a:latin typeface="+mj-ea"/>
                    <a:ea typeface="+mj-ea"/>
                  </a:rPr>
                  <a:t>目标函数的第</a:t>
                </a:r>
                <a:r>
                  <a:rPr lang="en-US" altLang="zh-CN" sz="2400" dirty="0">
                    <a:latin typeface="+mj-ea"/>
                    <a:ea typeface="+mj-ea"/>
                  </a:rPr>
                  <a:t>1</a:t>
                </a:r>
                <a:r>
                  <a:rPr lang="zh-CN" altLang="en-US" sz="2400" dirty="0">
                    <a:latin typeface="+mj-ea"/>
                    <a:ea typeface="+mj-ea"/>
                  </a:rPr>
                  <a:t>项是经验损失或经验风险，函数</a:t>
                </a:r>
                <a:endParaRPr lang="en-US" altLang="zh-CN" sz="2400" dirty="0">
                  <a:latin typeface="+mj-ea"/>
                  <a:ea typeface="+mj-ea"/>
                </a:endParaRPr>
              </a:p>
              <a:p>
                <a:pPr>
                  <a:lnSpc>
                    <a:spcPct val="110000"/>
                  </a:lnSpc>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mj-ea"/>
                        </a:rPr>
                        <m:t>𝐿</m:t>
                      </m:r>
                      <m:d>
                        <m:dPr>
                          <m:ctrlPr>
                            <a:rPr lang="en-US" altLang="zh-CN" sz="2400" b="0" i="1" smtClean="0">
                              <a:latin typeface="Cambria Math" panose="02040503050406030204" pitchFamily="18" charset="0"/>
                              <a:ea typeface="+mj-ea"/>
                            </a:rPr>
                          </m:ctrlPr>
                        </m:dPr>
                        <m:e>
                          <m:r>
                            <a:rPr lang="en-US" altLang="zh-CN" sz="2400" b="0" i="1" smtClean="0">
                              <a:latin typeface="Cambria Math" panose="02040503050406030204" pitchFamily="18" charset="0"/>
                              <a:ea typeface="+mj-ea"/>
                            </a:rPr>
                            <m:t>𝑦</m:t>
                          </m:r>
                          <m:d>
                            <m:dPr>
                              <m:ctrlPr>
                                <a:rPr lang="en-US" altLang="zh-CN" sz="2400" b="0" i="1" smtClean="0">
                                  <a:latin typeface="Cambria Math" panose="02040503050406030204" pitchFamily="18" charset="0"/>
                                  <a:ea typeface="+mj-ea"/>
                                </a:rPr>
                              </m:ctrlPr>
                            </m:dPr>
                            <m:e>
                              <m:r>
                                <a:rPr lang="en-US" altLang="zh-CN" sz="2400" b="0" i="1" smtClean="0">
                                  <a:latin typeface="Cambria Math" panose="02040503050406030204" pitchFamily="18" charset="0"/>
                                  <a:ea typeface="+mj-ea"/>
                                </a:rPr>
                                <m:t>𝑤</m:t>
                              </m:r>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𝑥</m:t>
                              </m:r>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𝑏</m:t>
                              </m:r>
                            </m:e>
                          </m:d>
                        </m:e>
                      </m:d>
                      <m:r>
                        <a:rPr lang="en-US" altLang="zh-CN" sz="2400" b="0" i="1" smtClean="0">
                          <a:latin typeface="Cambria Math" panose="02040503050406030204" pitchFamily="18" charset="0"/>
                          <a:ea typeface="+mj-ea"/>
                        </a:rPr>
                        <m:t>=</m:t>
                      </m:r>
                      <m:sSub>
                        <m:sSubPr>
                          <m:ctrlPr>
                            <a:rPr lang="en-US" altLang="zh-CN" sz="2400" b="0" i="1" smtClean="0">
                              <a:latin typeface="Cambria Math" panose="02040503050406030204" pitchFamily="18" charset="0"/>
                              <a:ea typeface="+mj-ea"/>
                            </a:rPr>
                          </m:ctrlPr>
                        </m:sSubPr>
                        <m:e>
                          <m:r>
                            <a:rPr lang="en-US" altLang="zh-CN" sz="2400" i="1">
                              <a:latin typeface="Cambria Math" panose="02040503050406030204" pitchFamily="18" charset="0"/>
                              <a:ea typeface="+mj-ea"/>
                            </a:rPr>
                            <m:t>=[1−</m:t>
                          </m:r>
                          <m:r>
                            <a:rPr lang="en-US" altLang="zh-CN" sz="2400" i="1">
                              <a:latin typeface="Cambria Math" panose="02040503050406030204" pitchFamily="18" charset="0"/>
                              <a:ea typeface="+mj-ea"/>
                            </a:rPr>
                            <m:t>𝑦</m:t>
                          </m:r>
                          <m:d>
                            <m:dPr>
                              <m:ctrlPr>
                                <a:rPr lang="en-US" altLang="zh-CN" sz="2400" i="1">
                                  <a:latin typeface="Cambria Math" panose="02040503050406030204" pitchFamily="18" charset="0"/>
                                  <a:ea typeface="+mj-ea"/>
                                </a:rPr>
                              </m:ctrlPr>
                            </m:dPr>
                            <m:e>
                              <m:r>
                                <a:rPr lang="en-US" altLang="zh-CN" sz="2400" i="1">
                                  <a:latin typeface="Cambria Math" panose="02040503050406030204" pitchFamily="18" charset="0"/>
                                  <a:ea typeface="+mj-ea"/>
                                </a:rPr>
                                <m:t>𝑤</m:t>
                              </m:r>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𝑥</m:t>
                              </m:r>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𝑏</m:t>
                              </m:r>
                            </m:e>
                          </m:d>
                          <m:r>
                            <a:rPr lang="en-US" altLang="zh-CN" sz="2400" i="1">
                              <a:latin typeface="Cambria Math" panose="02040503050406030204" pitchFamily="18" charset="0"/>
                              <a:ea typeface="+mj-ea"/>
                            </a:rPr>
                            <m:t>]</m:t>
                          </m:r>
                          <m:r>
                            <m:rPr>
                              <m:nor/>
                            </m:rPr>
                            <a:rPr lang="en-US" altLang="zh-CN" sz="2400" dirty="0">
                              <a:latin typeface="+mj-ea"/>
                              <a:ea typeface="+mj-ea"/>
                            </a:rPr>
                            <m:t> </m:t>
                          </m:r>
                        </m:e>
                        <m:sub>
                          <m:r>
                            <a:rPr lang="en-US" altLang="zh-CN" sz="2400" b="0" i="1" smtClean="0">
                              <a:latin typeface="Cambria Math" panose="02040503050406030204" pitchFamily="18" charset="0"/>
                              <a:ea typeface="+mj-ea"/>
                            </a:rPr>
                            <m:t>+</m:t>
                          </m:r>
                        </m:sub>
                      </m:sSub>
                      <m:r>
                        <a:rPr lang="en-US" altLang="zh-CN" sz="2400" b="0" i="1" smtClean="0">
                          <a:latin typeface="Cambria Math" panose="02040503050406030204" pitchFamily="18" charset="0"/>
                          <a:ea typeface="+mj-ea"/>
                        </a:rPr>
                        <m:t>     (4.51)</m:t>
                      </m:r>
                    </m:oMath>
                  </m:oMathPara>
                </a14:m>
                <a:endParaRPr lang="en-US" altLang="zh-CN" sz="2400" dirty="0">
                  <a:latin typeface="+mj-ea"/>
                  <a:ea typeface="+mj-ea"/>
                </a:endParaRPr>
              </a:p>
              <a:p>
                <a:pPr>
                  <a:lnSpc>
                    <a:spcPct val="110000"/>
                  </a:lnSpc>
                </a:pPr>
                <a:endParaRPr lang="en-US" altLang="zh-CN" sz="2400" dirty="0">
                  <a:latin typeface="+mj-ea"/>
                  <a:ea typeface="+mj-ea"/>
                </a:endParaRPr>
              </a:p>
              <a:p>
                <a:pPr>
                  <a:lnSpc>
                    <a:spcPct val="110000"/>
                  </a:lnSpc>
                </a:pPr>
                <a:r>
                  <a:rPr lang="zh-CN" altLang="en-US" sz="2400" dirty="0">
                    <a:latin typeface="+mj-ea"/>
                    <a:ea typeface="+mj-ea"/>
                  </a:rPr>
                  <a:t>称为合页损失函数。下标“</a:t>
                </a:r>
                <a:r>
                  <a:rPr lang="en-US" altLang="zh-CN" sz="2400" dirty="0">
                    <a:latin typeface="+mj-ea"/>
                    <a:ea typeface="+mj-ea"/>
                  </a:rPr>
                  <a:t>+</a:t>
                </a:r>
                <a:r>
                  <a:rPr lang="zh-CN" altLang="en-US" sz="2400" dirty="0">
                    <a:latin typeface="+mj-ea"/>
                    <a:ea typeface="+mj-ea"/>
                  </a:rPr>
                  <a:t>”表示以下取正值的函数。</a:t>
                </a:r>
                <a:endParaRPr lang="en-US" altLang="zh-CN" sz="2400" dirty="0">
                  <a:latin typeface="+mj-ea"/>
                  <a:ea typeface="+mj-ea"/>
                </a:endParaRPr>
              </a:p>
              <a:p>
                <a:pPr>
                  <a:lnSpc>
                    <a:spcPct val="110000"/>
                  </a:lnSpc>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𝑧</m:t>
                          </m:r>
                          <m:r>
                            <a:rPr lang="en-US" altLang="zh-CN" sz="2400" b="0" i="1" smtClean="0">
                              <a:latin typeface="Cambria Math" panose="02040503050406030204" pitchFamily="18" charset="0"/>
                              <a:ea typeface="+mj-ea"/>
                            </a:rPr>
                            <m:t>]</m:t>
                          </m:r>
                        </m:e>
                        <m:sub>
                          <m:r>
                            <a:rPr lang="en-US" altLang="zh-CN" sz="2400" b="0" i="1" smtClean="0">
                              <a:latin typeface="Cambria Math" panose="02040503050406030204" pitchFamily="18" charset="0"/>
                              <a:ea typeface="+mj-ea"/>
                            </a:rPr>
                            <m:t>+</m:t>
                          </m:r>
                        </m:sub>
                      </m:sSub>
                      <m:r>
                        <a:rPr lang="en-US" altLang="zh-CN" sz="2400" b="0" i="1" smtClean="0">
                          <a:latin typeface="Cambria Math" panose="02040503050406030204" pitchFamily="18" charset="0"/>
                          <a:ea typeface="+mj-ea"/>
                        </a:rPr>
                        <m:t>=</m:t>
                      </m:r>
                      <m:d>
                        <m:dPr>
                          <m:begChr m:val="{"/>
                          <m:endChr m:val=""/>
                          <m:ctrlPr>
                            <a:rPr lang="en-US" altLang="zh-CN" sz="2400" b="0" i="1" smtClean="0">
                              <a:latin typeface="Cambria Math" panose="02040503050406030204" pitchFamily="18" charset="0"/>
                              <a:ea typeface="+mj-ea"/>
                            </a:rPr>
                          </m:ctrlPr>
                        </m:dPr>
                        <m:e>
                          <m:eqArr>
                            <m:eqArrPr>
                              <m:ctrlPr>
                                <a:rPr lang="en-US" altLang="zh-CN" sz="2400" b="0" i="1" smtClean="0">
                                  <a:latin typeface="Cambria Math" panose="02040503050406030204" pitchFamily="18" charset="0"/>
                                  <a:ea typeface="+mj-ea"/>
                                </a:rPr>
                              </m:ctrlPr>
                            </m:eqArrPr>
                            <m:e>
                              <m:r>
                                <a:rPr lang="en-US" altLang="zh-CN" sz="2400" b="0" i="1" smtClean="0">
                                  <a:latin typeface="Cambria Math" panose="02040503050406030204" pitchFamily="18" charset="0"/>
                                  <a:ea typeface="+mj-ea"/>
                                </a:rPr>
                                <m:t>𝑧</m:t>
                              </m:r>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𝑧</m:t>
                              </m:r>
                              <m:r>
                                <a:rPr lang="en-US" altLang="zh-CN" sz="2400" b="0" i="1" smtClean="0">
                                  <a:latin typeface="Cambria Math" panose="02040503050406030204" pitchFamily="18" charset="0"/>
                                  <a:ea typeface="+mj-ea"/>
                                </a:rPr>
                                <m:t>&gt;0</m:t>
                              </m:r>
                            </m:e>
                            <m:e>
                              <m:r>
                                <a:rPr lang="en-US" altLang="zh-CN" sz="2400" b="0" i="1" smtClean="0">
                                  <a:latin typeface="Cambria Math" panose="02040503050406030204" pitchFamily="18" charset="0"/>
                                  <a:ea typeface="+mj-ea"/>
                                </a:rPr>
                                <m:t>0,</m:t>
                              </m:r>
                              <m:r>
                                <a:rPr lang="en-US" altLang="zh-CN" sz="2400" b="0" i="1" smtClean="0">
                                  <a:latin typeface="Cambria Math" panose="02040503050406030204" pitchFamily="18" charset="0"/>
                                  <a:ea typeface="+mj-ea"/>
                                </a:rPr>
                                <m:t>𝑧</m:t>
                              </m:r>
                              <m:r>
                                <a:rPr lang="en-US" altLang="zh-CN" sz="2400" b="0" i="1" smtClean="0">
                                  <a:latin typeface="Cambria Math" panose="02040503050406030204" pitchFamily="18" charset="0"/>
                                  <a:ea typeface="+mj-ea"/>
                                </a:rPr>
                                <m:t>≤0</m:t>
                              </m:r>
                            </m:e>
                          </m:eqArr>
                          <m:r>
                            <a:rPr lang="en-US" altLang="zh-CN" sz="2400" b="0" i="1" smtClean="0">
                              <a:latin typeface="Cambria Math" panose="02040503050406030204" pitchFamily="18" charset="0"/>
                              <a:ea typeface="+mj-ea"/>
                            </a:rPr>
                            <m:t>     (4.52)</m:t>
                          </m:r>
                        </m:e>
                      </m:d>
                    </m:oMath>
                  </m:oMathPara>
                </a14:m>
                <a:endParaRPr lang="zh-CN" altLang="en-US" sz="2400" dirty="0">
                  <a:latin typeface="+mj-ea"/>
                  <a:ea typeface="+mj-ea"/>
                </a:endParaRPr>
              </a:p>
            </p:txBody>
          </p:sp>
        </mc:Choice>
        <mc:Fallback xmlns="">
          <p:sp>
            <p:nvSpPr>
              <p:cNvPr id="2" name="文本框 1">
                <a:extLst>
                  <a:ext uri="{FF2B5EF4-FFF2-40B4-BE49-F238E27FC236}">
                    <a16:creationId xmlns:a16="http://schemas.microsoft.com/office/drawing/2014/main" id="{090BCC25-8B46-8980-0C1D-441B3EF8A79D}"/>
                  </a:ext>
                </a:extLst>
              </p:cNvPr>
              <p:cNvSpPr txBox="1">
                <a:spLocks noRot="1" noChangeAspect="1" noMove="1" noResize="1" noEditPoints="1" noAdjustHandles="1" noChangeArrowheads="1" noChangeShapeType="1" noTextEdit="1"/>
              </p:cNvSpPr>
              <p:nvPr/>
            </p:nvSpPr>
            <p:spPr>
              <a:xfrm>
                <a:off x="668338" y="1297940"/>
                <a:ext cx="11186160" cy="4855175"/>
              </a:xfrm>
              <a:prstGeom prst="rect">
                <a:avLst/>
              </a:prstGeom>
              <a:blipFill>
                <a:blip r:embed="rId3"/>
                <a:stretch>
                  <a:fillRect l="-872" t="-7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54777891"/>
      </p:ext>
    </p:extLst>
  </p:cSld>
  <p:clrMapOvr>
    <a:masterClrMapping/>
  </p:clrMapOvr>
  <p:transition advTm="8005"/>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线性支持向量机原始最优化问题</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A79F3258-820F-481F-E177-07F008A1E012}"/>
                  </a:ext>
                </a:extLst>
              </p:cNvPr>
              <p:cNvSpPr txBox="1"/>
              <p:nvPr/>
            </p:nvSpPr>
            <p:spPr>
              <a:xfrm>
                <a:off x="767079" y="1468120"/>
                <a:ext cx="10937903" cy="4374916"/>
              </a:xfrm>
              <a:prstGeom prst="rect">
                <a:avLst/>
              </a:prstGeom>
              <a:noFill/>
            </p:spPr>
            <p:txBody>
              <a:bodyPr wrap="square" rtlCol="0">
                <a:spAutoFit/>
              </a:bodyPr>
              <a:lstStyle/>
              <a:p>
                <a:pPr>
                  <a:lnSpc>
                    <a:spcPct val="120000"/>
                  </a:lnSpc>
                </a:pPr>
                <a:r>
                  <a:rPr lang="zh-CN" altLang="en-US" sz="2400" dirty="0">
                    <a:latin typeface="+mj-ea"/>
                    <a:ea typeface="+mj-ea"/>
                  </a:rPr>
                  <a:t>定理</a:t>
                </a:r>
                <a:r>
                  <a:rPr lang="en-US" altLang="zh-CN" sz="2400" dirty="0">
                    <a:latin typeface="+mj-ea"/>
                    <a:ea typeface="+mj-ea"/>
                  </a:rPr>
                  <a:t>4.4 </a:t>
                </a:r>
                <a:r>
                  <a:rPr lang="zh-CN" altLang="en-US" sz="2400" dirty="0">
                    <a:latin typeface="+mj-ea"/>
                    <a:ea typeface="+mj-ea"/>
                  </a:rPr>
                  <a:t>线性支持向量机原是最优化问题：</a:t>
                </a:r>
                <a:endParaRPr lang="en-US" altLang="zh-CN" sz="2400" dirty="0">
                  <a:latin typeface="+mj-ea"/>
                  <a:ea typeface="+mj-ea"/>
                </a:endParaRPr>
              </a:p>
              <a:p>
                <a:pPr>
                  <a:lnSpc>
                    <a:spcPct val="120000"/>
                  </a:lnSpc>
                </a:pPr>
                <a14:m>
                  <m:oMathPara xmlns:m="http://schemas.openxmlformats.org/officeDocument/2006/math">
                    <m:oMathParaPr>
                      <m:jc m:val="centerGroup"/>
                    </m:oMathParaPr>
                    <m:oMath xmlns:m="http://schemas.openxmlformats.org/officeDocument/2006/math">
                      <m:func>
                        <m:funcPr>
                          <m:ctrlPr>
                            <a:rPr lang="en-US" altLang="zh-CN" sz="2400" i="1" smtClean="0">
                              <a:latin typeface="Cambria Math" panose="02040503050406030204" pitchFamily="18" charset="0"/>
                              <a:ea typeface="+mj-ea"/>
                            </a:rPr>
                          </m:ctrlPr>
                        </m:funcPr>
                        <m:fName>
                          <m:limLow>
                            <m:limLowPr>
                              <m:ctrlPr>
                                <a:rPr lang="en-US" altLang="zh-CN" sz="2400" i="1" smtClean="0">
                                  <a:latin typeface="Cambria Math" panose="02040503050406030204" pitchFamily="18" charset="0"/>
                                  <a:ea typeface="+mj-ea"/>
                                </a:rPr>
                              </m:ctrlPr>
                            </m:limLowPr>
                            <m:e>
                              <m:r>
                                <m:rPr>
                                  <m:sty m:val="p"/>
                                </m:rPr>
                                <a:rPr lang="en-US" altLang="zh-CN" sz="2400" i="0" smtClean="0">
                                  <a:latin typeface="Cambria Math" panose="02040503050406030204" pitchFamily="18" charset="0"/>
                                  <a:ea typeface="+mj-ea"/>
                                </a:rPr>
                                <m:t>min</m:t>
                              </m:r>
                            </m:e>
                            <m:lim>
                              <m:r>
                                <a:rPr lang="en-US" altLang="zh-CN" sz="2400" b="0" i="1" smtClean="0">
                                  <a:latin typeface="Cambria Math" panose="02040503050406030204" pitchFamily="18" charset="0"/>
                                  <a:ea typeface="+mj-ea"/>
                                </a:rPr>
                                <m:t>𝑤</m:t>
                              </m:r>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𝑏</m:t>
                              </m:r>
                              <m:r>
                                <a:rPr lang="en-US" altLang="zh-CN" sz="2400" b="0" i="1" smtClean="0">
                                  <a:latin typeface="Cambria Math" panose="02040503050406030204" pitchFamily="18" charset="0"/>
                                  <a:ea typeface="+mj-ea"/>
                                </a:rPr>
                                <m:t>,</m:t>
                              </m:r>
                              <m:r>
                                <a:rPr lang="zh-CN" altLang="en-US" sz="2400" b="0" i="1" smtClean="0">
                                  <a:latin typeface="Cambria Math" panose="02040503050406030204" pitchFamily="18" charset="0"/>
                                  <a:ea typeface="+mj-ea"/>
                                </a:rPr>
                                <m:t>𝜉</m:t>
                              </m:r>
                            </m:lim>
                          </m:limLow>
                        </m:fName>
                        <m:e>
                          <m:f>
                            <m:fPr>
                              <m:ctrlPr>
                                <a:rPr lang="en-US" altLang="zh-CN" sz="2400" i="1" smtClean="0">
                                  <a:latin typeface="Cambria Math" panose="02040503050406030204" pitchFamily="18" charset="0"/>
                                  <a:ea typeface="+mj-ea"/>
                                </a:rPr>
                              </m:ctrlPr>
                            </m:fPr>
                            <m:num>
                              <m:r>
                                <a:rPr lang="en-US" altLang="zh-CN" sz="2400" b="0" i="1" smtClean="0">
                                  <a:latin typeface="Cambria Math" panose="02040503050406030204" pitchFamily="18" charset="0"/>
                                  <a:ea typeface="+mj-ea"/>
                                </a:rPr>
                                <m:t>1</m:t>
                              </m:r>
                            </m:num>
                            <m:den>
                              <m:r>
                                <a:rPr lang="en-US" altLang="zh-CN" sz="2400" b="0" i="1" smtClean="0">
                                  <a:latin typeface="Cambria Math" panose="02040503050406030204" pitchFamily="18" charset="0"/>
                                  <a:ea typeface="+mj-ea"/>
                                </a:rPr>
                                <m:t>2</m:t>
                              </m:r>
                            </m:den>
                          </m:f>
                          <m:sSup>
                            <m:sSupPr>
                              <m:ctrlPr>
                                <a:rPr lang="en-US" altLang="zh-CN" sz="2400" i="1" smtClean="0">
                                  <a:latin typeface="Cambria Math" panose="02040503050406030204" pitchFamily="18" charset="0"/>
                                  <a:ea typeface="+mj-ea"/>
                                </a:rPr>
                              </m:ctrlPr>
                            </m:sSupPr>
                            <m:e>
                              <m:d>
                                <m:dPr>
                                  <m:begChr m:val="‖"/>
                                  <m:endChr m:val="‖"/>
                                  <m:ctrlPr>
                                    <a:rPr lang="en-US" altLang="zh-CN" sz="2400" i="1" smtClean="0">
                                      <a:latin typeface="Cambria Math" panose="02040503050406030204" pitchFamily="18" charset="0"/>
                                      <a:ea typeface="+mj-ea"/>
                                    </a:rPr>
                                  </m:ctrlPr>
                                </m:dPr>
                                <m:e>
                                  <m:r>
                                    <a:rPr lang="en-US" altLang="zh-CN" sz="2400" b="0" i="1" smtClean="0">
                                      <a:latin typeface="Cambria Math" panose="02040503050406030204" pitchFamily="18" charset="0"/>
                                      <a:ea typeface="+mj-ea"/>
                                    </a:rPr>
                                    <m:t>𝑤</m:t>
                                  </m:r>
                                </m:e>
                              </m:d>
                            </m:e>
                            <m:sup>
                              <m:r>
                                <a:rPr lang="en-US" altLang="zh-CN" sz="2400" b="0" i="1" smtClean="0">
                                  <a:latin typeface="Cambria Math" panose="02040503050406030204" pitchFamily="18" charset="0"/>
                                  <a:ea typeface="+mj-ea"/>
                                </a:rPr>
                                <m:t>2</m:t>
                              </m:r>
                            </m:sup>
                          </m:sSup>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𝐶</m:t>
                          </m:r>
                          <m:nary>
                            <m:naryPr>
                              <m:chr m:val="∑"/>
                              <m:ctrlPr>
                                <a:rPr lang="en-US" altLang="zh-CN" sz="2400" b="0" i="1" smtClean="0">
                                  <a:latin typeface="Cambria Math" panose="02040503050406030204" pitchFamily="18" charset="0"/>
                                  <a:ea typeface="+mj-ea"/>
                                </a:rPr>
                              </m:ctrlPr>
                            </m:naryPr>
                            <m:sub>
                              <m:r>
                                <m:rPr>
                                  <m:brk m:alnAt="23"/>
                                </m:rPr>
                                <a:rPr lang="en-US" altLang="zh-CN" sz="2400" b="0" i="1" smtClean="0">
                                  <a:latin typeface="Cambria Math" panose="02040503050406030204" pitchFamily="18" charset="0"/>
                                  <a:ea typeface="+mj-ea"/>
                                </a:rPr>
                                <m:t>𝑖</m:t>
                              </m:r>
                              <m:r>
                                <a:rPr lang="en-US" altLang="zh-CN" sz="2400" b="0" i="1" smtClean="0">
                                  <a:latin typeface="Cambria Math" panose="02040503050406030204" pitchFamily="18" charset="0"/>
                                  <a:ea typeface="+mj-ea"/>
                                </a:rPr>
                                <m:t>=1</m:t>
                              </m:r>
                            </m:sub>
                            <m:sup>
                              <m:r>
                                <a:rPr lang="en-US" altLang="zh-CN" sz="2400" b="0" i="1" smtClean="0">
                                  <a:latin typeface="Cambria Math" panose="02040503050406030204" pitchFamily="18" charset="0"/>
                                  <a:ea typeface="+mj-ea"/>
                                </a:rPr>
                                <m:t>𝑁</m:t>
                              </m:r>
                            </m:sup>
                            <m:e>
                              <m:sSub>
                                <m:sSubPr>
                                  <m:ctrlPr>
                                    <a:rPr lang="en-US" altLang="zh-CN" sz="2400" b="0" i="1" smtClean="0">
                                      <a:latin typeface="Cambria Math" panose="02040503050406030204" pitchFamily="18" charset="0"/>
                                      <a:ea typeface="+mj-ea"/>
                                    </a:rPr>
                                  </m:ctrlPr>
                                </m:sSubPr>
                                <m:e>
                                  <m:r>
                                    <a:rPr lang="zh-CN" altLang="en-US" sz="2400" b="0" i="1" smtClean="0">
                                      <a:latin typeface="Cambria Math" panose="02040503050406030204" pitchFamily="18" charset="0"/>
                                      <a:ea typeface="+mj-ea"/>
                                    </a:rPr>
                                    <m:t>𝜉</m:t>
                                  </m:r>
                                </m:e>
                                <m:sub>
                                  <m:r>
                                    <a:rPr lang="en-US" altLang="zh-CN" sz="2400" b="0" i="1" smtClean="0">
                                      <a:latin typeface="Cambria Math" panose="02040503050406030204" pitchFamily="18" charset="0"/>
                                      <a:ea typeface="+mj-ea"/>
                                    </a:rPr>
                                    <m:t>𝑖</m:t>
                                  </m:r>
                                </m:sub>
                              </m:sSub>
                              <m:r>
                                <a:rPr lang="en-US" altLang="zh-CN" sz="2400" b="0" i="1" smtClean="0">
                                  <a:latin typeface="Cambria Math" panose="02040503050406030204" pitchFamily="18" charset="0"/>
                                  <a:ea typeface="+mj-ea"/>
                                </a:rPr>
                                <m:t>      (4.53)</m:t>
                              </m:r>
                            </m:e>
                          </m:nary>
                        </m:e>
                      </m:func>
                    </m:oMath>
                  </m:oMathPara>
                </a14:m>
                <a:endParaRPr lang="en-US" altLang="zh-CN" sz="2400" dirty="0">
                  <a:latin typeface="+mj-ea"/>
                  <a:ea typeface="+mj-ea"/>
                </a:endParaRPr>
              </a:p>
              <a:p>
                <a:pPr>
                  <a:lnSpc>
                    <a:spcPct val="120000"/>
                  </a:lnSpc>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mj-ea"/>
                        </a:rPr>
                        <m:t>𝑠</m:t>
                      </m:r>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𝑡</m:t>
                      </m:r>
                      <m:r>
                        <a:rPr lang="en-US" altLang="zh-CN" sz="2400" b="0" i="1" smtClean="0">
                          <a:latin typeface="Cambria Math" panose="02040503050406030204" pitchFamily="18" charset="0"/>
                          <a:ea typeface="+mj-ea"/>
                        </a:rPr>
                        <m:t>.   </m:t>
                      </m:r>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𝑦</m:t>
                          </m:r>
                        </m:e>
                        <m:sub>
                          <m:r>
                            <a:rPr lang="en-US" altLang="zh-CN" sz="2400" b="0" i="1" smtClean="0">
                              <a:latin typeface="Cambria Math" panose="02040503050406030204" pitchFamily="18" charset="0"/>
                              <a:ea typeface="+mj-ea"/>
                            </a:rPr>
                            <m:t>𝑖</m:t>
                          </m:r>
                        </m:sub>
                      </m:sSub>
                      <m:d>
                        <m:dPr>
                          <m:ctrlPr>
                            <a:rPr lang="en-US" altLang="zh-CN" sz="2400" b="0" i="1" smtClean="0">
                              <a:latin typeface="Cambria Math" panose="02040503050406030204" pitchFamily="18" charset="0"/>
                              <a:ea typeface="+mj-ea"/>
                            </a:rPr>
                          </m:ctrlPr>
                        </m:dPr>
                        <m:e>
                          <m:r>
                            <a:rPr lang="en-US" altLang="zh-CN" sz="2400" b="0" i="1" smtClean="0">
                              <a:latin typeface="Cambria Math" panose="02040503050406030204" pitchFamily="18" charset="0"/>
                              <a:ea typeface="+mj-ea"/>
                            </a:rPr>
                            <m:t>𝑤</m:t>
                          </m:r>
                          <m:r>
                            <a:rPr lang="en-US" altLang="zh-CN" sz="2400" b="0" i="1" smtClean="0">
                              <a:latin typeface="Cambria Math" panose="02040503050406030204" pitchFamily="18" charset="0"/>
                              <a:ea typeface="+mj-ea"/>
                            </a:rPr>
                            <m:t>∙</m:t>
                          </m:r>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𝑥</m:t>
                              </m:r>
                            </m:e>
                            <m:sub>
                              <m:r>
                                <a:rPr lang="en-US" altLang="zh-CN" sz="2400" b="0" i="1" smtClean="0">
                                  <a:latin typeface="Cambria Math" panose="02040503050406030204" pitchFamily="18" charset="0"/>
                                  <a:ea typeface="+mj-ea"/>
                                </a:rPr>
                                <m:t>𝑖</m:t>
                              </m:r>
                            </m:sub>
                          </m:sSub>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𝑏</m:t>
                          </m:r>
                        </m:e>
                      </m:d>
                      <m:r>
                        <a:rPr lang="en-US" altLang="zh-CN" sz="2400" b="0" i="1" smtClean="0">
                          <a:latin typeface="Cambria Math" panose="02040503050406030204" pitchFamily="18" charset="0"/>
                          <a:ea typeface="+mj-ea"/>
                        </a:rPr>
                        <m:t>≥1−</m:t>
                      </m:r>
                      <m:sSub>
                        <m:sSubPr>
                          <m:ctrlPr>
                            <a:rPr lang="en-US" altLang="zh-CN" sz="2400" b="0" i="1" smtClean="0">
                              <a:latin typeface="Cambria Math" panose="02040503050406030204" pitchFamily="18" charset="0"/>
                              <a:ea typeface="+mj-ea"/>
                            </a:rPr>
                          </m:ctrlPr>
                        </m:sSubPr>
                        <m:e>
                          <m:r>
                            <a:rPr lang="zh-CN" altLang="en-US" sz="2400" b="0" i="1" smtClean="0">
                              <a:latin typeface="Cambria Math" panose="02040503050406030204" pitchFamily="18" charset="0"/>
                              <a:ea typeface="+mj-ea"/>
                            </a:rPr>
                            <m:t>𝜉</m:t>
                          </m:r>
                        </m:e>
                        <m:sub>
                          <m:r>
                            <a:rPr lang="en-US" altLang="zh-CN" sz="2400" b="0" i="1" smtClean="0">
                              <a:latin typeface="Cambria Math" panose="02040503050406030204" pitchFamily="18" charset="0"/>
                              <a:ea typeface="+mj-ea"/>
                            </a:rPr>
                            <m:t>𝑖</m:t>
                          </m:r>
                        </m:sub>
                      </m:sSub>
                      <m:r>
                        <a:rPr lang="en-US" altLang="zh-CN" sz="2400" b="0" i="1" smtClean="0">
                          <a:latin typeface="Cambria Math" panose="02040503050406030204" pitchFamily="18" charset="0"/>
                          <a:ea typeface="+mj-ea"/>
                        </a:rPr>
                        <m:t>,</m:t>
                      </m:r>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𝑖</m:t>
                      </m:r>
                      <m:r>
                        <a:rPr lang="en-US" altLang="zh-CN" sz="2400" i="1">
                          <a:latin typeface="Cambria Math" panose="02040503050406030204" pitchFamily="18" charset="0"/>
                          <a:ea typeface="+mj-ea"/>
                        </a:rPr>
                        <m:t>=1,2,…,</m:t>
                      </m:r>
                      <m:r>
                        <a:rPr lang="en-US" altLang="zh-CN" sz="2400" i="1">
                          <a:latin typeface="Cambria Math" panose="02040503050406030204" pitchFamily="18" charset="0"/>
                          <a:ea typeface="+mj-ea"/>
                        </a:rPr>
                        <m:t>𝑁</m:t>
                      </m:r>
                      <m:r>
                        <a:rPr lang="en-US" altLang="zh-CN" sz="2400" b="0" i="1" smtClean="0">
                          <a:latin typeface="Cambria Math" panose="02040503050406030204" pitchFamily="18" charset="0"/>
                          <a:ea typeface="+mj-ea"/>
                        </a:rPr>
                        <m:t>     (4.54)</m:t>
                      </m:r>
                    </m:oMath>
                  </m:oMathPara>
                </a14:m>
                <a:endParaRPr lang="en-US" altLang="zh-CN" sz="2400" dirty="0">
                  <a:latin typeface="+mj-ea"/>
                  <a:ea typeface="+mj-ea"/>
                </a:endParaRPr>
              </a:p>
              <a:p>
                <a:pPr algn="ctr">
                  <a:lnSpc>
                    <a:spcPct val="120000"/>
                  </a:lnSpc>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mj-ea"/>
                            </a:rPr>
                          </m:ctrlPr>
                        </m:sSubPr>
                        <m:e>
                          <m:r>
                            <a:rPr lang="zh-CN" altLang="en-US" sz="2400" i="1" smtClean="0">
                              <a:latin typeface="Cambria Math" panose="02040503050406030204" pitchFamily="18" charset="0"/>
                              <a:ea typeface="+mj-ea"/>
                            </a:rPr>
                            <m:t>𝜉</m:t>
                          </m:r>
                        </m:e>
                        <m:sub>
                          <m:r>
                            <a:rPr lang="en-US" altLang="zh-CN" sz="2400" b="0" i="1" smtClean="0">
                              <a:latin typeface="Cambria Math" panose="02040503050406030204" pitchFamily="18" charset="0"/>
                              <a:ea typeface="+mj-ea"/>
                            </a:rPr>
                            <m:t>𝑖</m:t>
                          </m:r>
                        </m:sub>
                      </m:sSub>
                      <m:r>
                        <a:rPr lang="zh-CN" altLang="en-US" sz="2400" i="1" smtClean="0">
                          <a:latin typeface="Cambria Math" panose="02040503050406030204" pitchFamily="18" charset="0"/>
                          <a:ea typeface="+mj-ea"/>
                        </a:rPr>
                        <m:t>≥</m:t>
                      </m:r>
                      <m:r>
                        <a:rPr lang="en-US" altLang="zh-CN" sz="2400" b="0" i="1" smtClean="0">
                          <a:latin typeface="Cambria Math" panose="02040503050406030204" pitchFamily="18" charset="0"/>
                          <a:ea typeface="+mj-ea"/>
                        </a:rPr>
                        <m:t>0,</m:t>
                      </m:r>
                      <m:r>
                        <a:rPr lang="en-US" altLang="zh-CN" sz="2400" b="0" i="1" smtClean="0">
                          <a:latin typeface="Cambria Math" panose="02040503050406030204" pitchFamily="18" charset="0"/>
                          <a:ea typeface="+mj-ea"/>
                        </a:rPr>
                        <m:t>𝑖</m:t>
                      </m:r>
                      <m:r>
                        <a:rPr lang="en-US" altLang="zh-CN" sz="2400" b="0" i="1" smtClean="0">
                          <a:latin typeface="Cambria Math" panose="02040503050406030204" pitchFamily="18" charset="0"/>
                          <a:ea typeface="+mj-ea"/>
                        </a:rPr>
                        <m:t>=1,2,…,</m:t>
                      </m:r>
                      <m:r>
                        <a:rPr lang="en-US" altLang="zh-CN" sz="2400" b="0" i="1" smtClean="0">
                          <a:latin typeface="Cambria Math" panose="02040503050406030204" pitchFamily="18" charset="0"/>
                          <a:ea typeface="+mj-ea"/>
                        </a:rPr>
                        <m:t>𝑁</m:t>
                      </m:r>
                      <m:r>
                        <a:rPr lang="en-US" altLang="zh-CN" sz="2400" b="0" i="1" smtClean="0">
                          <a:latin typeface="Cambria Math" panose="02040503050406030204" pitchFamily="18" charset="0"/>
                          <a:ea typeface="+mj-ea"/>
                        </a:rPr>
                        <m:t>     (4.55)</m:t>
                      </m:r>
                    </m:oMath>
                  </m:oMathPara>
                </a14:m>
                <a:endParaRPr lang="en-US" altLang="zh-CN" sz="2400" dirty="0">
                  <a:latin typeface="+mj-ea"/>
                  <a:ea typeface="+mj-ea"/>
                </a:endParaRPr>
              </a:p>
              <a:p>
                <a:pPr>
                  <a:lnSpc>
                    <a:spcPct val="120000"/>
                  </a:lnSpc>
                </a:pPr>
                <a:r>
                  <a:rPr lang="zh-CN" altLang="en-US" sz="2400" dirty="0">
                    <a:latin typeface="+mj-ea"/>
                    <a:ea typeface="+mj-ea"/>
                  </a:rPr>
                  <a:t>等价于最优化问题</a:t>
                </a:r>
                <a:endParaRPr lang="en-US" altLang="zh-CN" sz="2400" dirty="0">
                  <a:latin typeface="+mj-ea"/>
                  <a:ea typeface="+mj-ea"/>
                </a:endParaRPr>
              </a:p>
              <a:p>
                <a:pPr>
                  <a:lnSpc>
                    <a:spcPct val="120000"/>
                  </a:lnSpc>
                </a:pPr>
                <a14:m>
                  <m:oMathPara xmlns:m="http://schemas.openxmlformats.org/officeDocument/2006/math">
                    <m:oMathParaPr>
                      <m:jc m:val="centerGroup"/>
                    </m:oMathParaPr>
                    <m:oMath xmlns:m="http://schemas.openxmlformats.org/officeDocument/2006/math">
                      <m:func>
                        <m:funcPr>
                          <m:ctrlPr>
                            <a:rPr lang="en-US" altLang="zh-CN" sz="2400" i="1" smtClean="0">
                              <a:latin typeface="Cambria Math" panose="02040503050406030204" pitchFamily="18" charset="0"/>
                              <a:ea typeface="+mj-ea"/>
                            </a:rPr>
                          </m:ctrlPr>
                        </m:funcPr>
                        <m:fName>
                          <m:limLow>
                            <m:limLowPr>
                              <m:ctrlPr>
                                <a:rPr lang="en-US" altLang="zh-CN" sz="2400" i="1" smtClean="0">
                                  <a:latin typeface="Cambria Math" panose="02040503050406030204" pitchFamily="18" charset="0"/>
                                  <a:ea typeface="+mj-ea"/>
                                </a:rPr>
                              </m:ctrlPr>
                            </m:limLowPr>
                            <m:e>
                              <m:r>
                                <m:rPr>
                                  <m:sty m:val="p"/>
                                </m:rPr>
                                <a:rPr lang="en-US" altLang="zh-CN" sz="2400" i="0" smtClean="0">
                                  <a:latin typeface="Cambria Math" panose="02040503050406030204" pitchFamily="18" charset="0"/>
                                  <a:ea typeface="+mj-ea"/>
                                </a:rPr>
                                <m:t>min</m:t>
                              </m:r>
                            </m:e>
                            <m:lim>
                              <m:r>
                                <a:rPr lang="en-US" altLang="zh-CN" sz="2400" b="0" i="1" smtClean="0">
                                  <a:latin typeface="Cambria Math" panose="02040503050406030204" pitchFamily="18" charset="0"/>
                                  <a:ea typeface="+mj-ea"/>
                                </a:rPr>
                                <m:t>𝑤</m:t>
                              </m:r>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𝑏</m:t>
                              </m:r>
                            </m:lim>
                          </m:limLow>
                        </m:fName>
                        <m:e>
                          <m:nary>
                            <m:naryPr>
                              <m:chr m:val="∑"/>
                              <m:ctrlPr>
                                <a:rPr lang="en-US" altLang="zh-CN" sz="2400" i="1" smtClean="0">
                                  <a:latin typeface="Cambria Math" panose="02040503050406030204" pitchFamily="18" charset="0"/>
                                  <a:ea typeface="+mj-ea"/>
                                </a:rPr>
                              </m:ctrlPr>
                            </m:naryPr>
                            <m:sub>
                              <m:r>
                                <m:rPr>
                                  <m:brk m:alnAt="23"/>
                                </m:rPr>
                                <a:rPr lang="en-US" altLang="zh-CN" sz="2400" b="0" i="1" smtClean="0">
                                  <a:latin typeface="Cambria Math" panose="02040503050406030204" pitchFamily="18" charset="0"/>
                                  <a:ea typeface="+mj-ea"/>
                                </a:rPr>
                                <m:t>𝑖</m:t>
                              </m:r>
                              <m:r>
                                <a:rPr lang="en-US" altLang="zh-CN" sz="2400" b="0" i="1" smtClean="0">
                                  <a:latin typeface="Cambria Math" panose="02040503050406030204" pitchFamily="18" charset="0"/>
                                  <a:ea typeface="+mj-ea"/>
                                </a:rPr>
                                <m:t>=1</m:t>
                              </m:r>
                            </m:sub>
                            <m:sup>
                              <m:r>
                                <a:rPr lang="en-US" altLang="zh-CN" sz="2400" b="0" i="1" smtClean="0">
                                  <a:latin typeface="Cambria Math" panose="02040503050406030204" pitchFamily="18" charset="0"/>
                                  <a:ea typeface="+mj-ea"/>
                                </a:rPr>
                                <m:t>𝑁</m:t>
                              </m:r>
                            </m:sup>
                            <m:e>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[1−</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𝑦</m:t>
                                      </m:r>
                                    </m:e>
                                    <m:sub>
                                      <m:r>
                                        <a:rPr lang="en-US" altLang="zh-CN" sz="2400" i="1">
                                          <a:latin typeface="Cambria Math" panose="02040503050406030204" pitchFamily="18" charset="0"/>
                                          <a:ea typeface="+mj-ea"/>
                                        </a:rPr>
                                        <m:t>𝑖</m:t>
                                      </m:r>
                                    </m:sub>
                                  </m:sSub>
                                  <m:d>
                                    <m:dPr>
                                      <m:ctrlPr>
                                        <a:rPr lang="en-US" altLang="zh-CN" sz="2400" i="1">
                                          <a:latin typeface="Cambria Math" panose="02040503050406030204" pitchFamily="18" charset="0"/>
                                          <a:ea typeface="+mj-ea"/>
                                        </a:rPr>
                                      </m:ctrlPr>
                                    </m:dPr>
                                    <m:e>
                                      <m:r>
                                        <a:rPr lang="en-US" altLang="zh-CN" sz="2400" i="1">
                                          <a:latin typeface="Cambria Math" panose="02040503050406030204" pitchFamily="18" charset="0"/>
                                          <a:ea typeface="+mj-ea"/>
                                        </a:rPr>
                                        <m:t>𝑤</m:t>
                                      </m:r>
                                      <m:r>
                                        <a:rPr lang="en-US" altLang="zh-CN" sz="2400" i="1">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𝑥</m:t>
                                          </m:r>
                                        </m:e>
                                        <m:sub>
                                          <m:r>
                                            <a:rPr lang="en-US" altLang="zh-CN" sz="2400" i="1">
                                              <a:latin typeface="Cambria Math" panose="02040503050406030204" pitchFamily="18" charset="0"/>
                                              <a:ea typeface="+mj-ea"/>
                                            </a:rPr>
                                            <m:t>𝑖</m:t>
                                          </m:r>
                                        </m:sub>
                                      </m:sSub>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𝑏</m:t>
                                      </m:r>
                                    </m:e>
                                  </m:d>
                                  <m:r>
                                    <a:rPr lang="en-US" altLang="zh-CN" sz="2400" i="1">
                                      <a:latin typeface="Cambria Math" panose="02040503050406030204" pitchFamily="18" charset="0"/>
                                      <a:ea typeface="+mj-ea"/>
                                    </a:rPr>
                                    <m:t>]</m:t>
                                  </m:r>
                                </m:e>
                                <m:sub>
                                  <m:r>
                                    <a:rPr lang="en-US" altLang="zh-CN" sz="2400" i="1">
                                      <a:latin typeface="Cambria Math" panose="02040503050406030204" pitchFamily="18" charset="0"/>
                                      <a:ea typeface="+mj-ea"/>
                                    </a:rPr>
                                    <m:t>+</m:t>
                                  </m:r>
                                </m:sub>
                              </m:sSub>
                              <m:r>
                                <a:rPr lang="en-US" altLang="zh-CN" sz="2400" i="1">
                                  <a:latin typeface="Cambria Math" panose="02040503050406030204" pitchFamily="18" charset="0"/>
                                  <a:ea typeface="+mj-ea"/>
                                </a:rPr>
                                <m:t>+</m:t>
                              </m:r>
                              <m:r>
                                <a:rPr lang="zh-CN" altLang="en-US" sz="2400" i="1">
                                  <a:latin typeface="Cambria Math" panose="02040503050406030204" pitchFamily="18" charset="0"/>
                                  <a:ea typeface="+mj-ea"/>
                                </a:rPr>
                                <m:t>𝜆</m:t>
                              </m:r>
                              <m:sSup>
                                <m:sSupPr>
                                  <m:ctrlPr>
                                    <a:rPr lang="en-US" altLang="zh-CN" sz="2400" i="1">
                                      <a:latin typeface="Cambria Math" panose="02040503050406030204" pitchFamily="18" charset="0"/>
                                      <a:ea typeface="+mj-ea"/>
                                    </a:rPr>
                                  </m:ctrlPr>
                                </m:sSupPr>
                                <m:e>
                                  <m:d>
                                    <m:dPr>
                                      <m:begChr m:val="‖"/>
                                      <m:endChr m:val="‖"/>
                                      <m:ctrlPr>
                                        <a:rPr lang="en-US" altLang="zh-CN" sz="2400" i="1">
                                          <a:latin typeface="Cambria Math" panose="02040503050406030204" pitchFamily="18" charset="0"/>
                                          <a:ea typeface="+mj-ea"/>
                                        </a:rPr>
                                      </m:ctrlPr>
                                    </m:dPr>
                                    <m:e>
                                      <m:r>
                                        <a:rPr lang="en-US" altLang="zh-CN" sz="2400" i="1">
                                          <a:latin typeface="Cambria Math" panose="02040503050406030204" pitchFamily="18" charset="0"/>
                                          <a:ea typeface="+mj-ea"/>
                                        </a:rPr>
                                        <m:t>𝑤</m:t>
                                      </m:r>
                                    </m:e>
                                  </m:d>
                                </m:e>
                                <m:sup>
                                  <m:r>
                                    <a:rPr lang="en-US" altLang="zh-CN" sz="2400" i="1">
                                      <a:latin typeface="Cambria Math" panose="02040503050406030204" pitchFamily="18" charset="0"/>
                                      <a:ea typeface="+mj-ea"/>
                                    </a:rPr>
                                    <m:t>2</m:t>
                                  </m:r>
                                </m:sup>
                              </m:sSup>
                            </m:e>
                          </m:nary>
                          <m:r>
                            <a:rPr lang="en-US" altLang="zh-CN" sz="2400" b="0" i="1" smtClean="0">
                              <a:latin typeface="Cambria Math" panose="02040503050406030204" pitchFamily="18" charset="0"/>
                              <a:ea typeface="+mj-ea"/>
                            </a:rPr>
                            <m:t>     (4.56)</m:t>
                          </m:r>
                        </m:e>
                      </m:func>
                    </m:oMath>
                  </m:oMathPara>
                </a14:m>
                <a:endParaRPr lang="zh-CN" altLang="en-US" sz="2400" dirty="0">
                  <a:latin typeface="+mj-ea"/>
                  <a:ea typeface="+mj-ea"/>
                </a:endParaRPr>
              </a:p>
            </p:txBody>
          </p:sp>
        </mc:Choice>
        <mc:Fallback xmlns="">
          <p:sp>
            <p:nvSpPr>
              <p:cNvPr id="3" name="文本框 2">
                <a:extLst>
                  <a:ext uri="{FF2B5EF4-FFF2-40B4-BE49-F238E27FC236}">
                    <a16:creationId xmlns:a16="http://schemas.microsoft.com/office/drawing/2014/main" id="{A79F3258-820F-481F-E177-07F008A1E012}"/>
                  </a:ext>
                </a:extLst>
              </p:cNvPr>
              <p:cNvSpPr txBox="1">
                <a:spLocks noRot="1" noChangeAspect="1" noMove="1" noResize="1" noEditPoints="1" noAdjustHandles="1" noChangeArrowheads="1" noChangeShapeType="1" noTextEdit="1"/>
              </p:cNvSpPr>
              <p:nvPr/>
            </p:nvSpPr>
            <p:spPr>
              <a:xfrm>
                <a:off x="767079" y="1468120"/>
                <a:ext cx="10937903" cy="4374916"/>
              </a:xfrm>
              <a:prstGeom prst="rect">
                <a:avLst/>
              </a:prstGeom>
              <a:blipFill>
                <a:blip r:embed="rId3"/>
                <a:stretch>
                  <a:fillRect l="-892" t="-27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7890309"/>
      </p:ext>
    </p:extLst>
  </p:cSld>
  <p:clrMapOvr>
    <a:masterClrMapping/>
  </p:clrMapOvr>
  <p:transition advTm="8005"/>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合页损失函数</a:t>
            </a:r>
          </a:p>
        </p:txBody>
      </p:sp>
      <p:sp>
        <p:nvSpPr>
          <p:cNvPr id="2" name="文本框 1">
            <a:extLst>
              <a:ext uri="{FF2B5EF4-FFF2-40B4-BE49-F238E27FC236}">
                <a16:creationId xmlns:a16="http://schemas.microsoft.com/office/drawing/2014/main" id="{090BCC25-8B46-8980-0C1D-441B3EF8A79D}"/>
              </a:ext>
            </a:extLst>
          </p:cNvPr>
          <p:cNvSpPr txBox="1"/>
          <p:nvPr/>
        </p:nvSpPr>
        <p:spPr>
          <a:xfrm>
            <a:off x="502920" y="1319200"/>
            <a:ext cx="11186160" cy="6149376"/>
          </a:xfrm>
          <a:prstGeom prst="rect">
            <a:avLst/>
          </a:prstGeom>
          <a:noFill/>
        </p:spPr>
        <p:txBody>
          <a:bodyPr wrap="square" rtlCol="0">
            <a:spAutoFit/>
          </a:bodyPr>
          <a:lstStyle/>
          <a:p>
            <a:pPr marL="342900" indent="-342900">
              <a:lnSpc>
                <a:spcPct val="120000"/>
              </a:lnSpc>
              <a:buFont typeface="Arial" panose="020B0604020202020204" pitchFamily="34" charset="0"/>
              <a:buChar char="•"/>
            </a:pPr>
            <a:r>
              <a:rPr lang="zh-CN" altLang="en-US" sz="2400" dirty="0">
                <a:latin typeface="+mj-ea"/>
                <a:ea typeface="+mj-ea"/>
              </a:rPr>
              <a:t>合页损失函数的图形如图所示，横轴是函数间隔</a:t>
            </a:r>
            <a:r>
              <a:rPr lang="en-US" altLang="zh-CN" sz="2400" dirty="0">
                <a:latin typeface="+mj-ea"/>
                <a:ea typeface="+mj-ea"/>
              </a:rPr>
              <a:t>y(</a:t>
            </a:r>
            <a:r>
              <a:rPr lang="en-US" altLang="zh-CN" sz="2400" dirty="0" err="1">
                <a:latin typeface="+mj-ea"/>
                <a:ea typeface="+mj-ea"/>
              </a:rPr>
              <a:t>w·x</a:t>
            </a:r>
            <a:r>
              <a:rPr lang="zh-CN" altLang="en-US" sz="2400" dirty="0">
                <a:latin typeface="+mj-ea"/>
                <a:ea typeface="+mj-ea"/>
              </a:rPr>
              <a:t>＋</a:t>
            </a:r>
            <a:r>
              <a:rPr lang="en-US" altLang="zh-CN" sz="2400" dirty="0">
                <a:latin typeface="+mj-ea"/>
                <a:ea typeface="+mj-ea"/>
              </a:rPr>
              <a:t>b)</a:t>
            </a:r>
            <a:r>
              <a:rPr lang="zh-CN" altLang="en-US" sz="2400" dirty="0">
                <a:latin typeface="+mj-ea"/>
                <a:ea typeface="+mj-ea"/>
              </a:rPr>
              <a:t>，纵轴是损失。由于函数形状像一个合页，故名合页损失函数。</a:t>
            </a:r>
            <a:endParaRPr lang="en-US" altLang="zh-CN" sz="2400" dirty="0">
              <a:latin typeface="+mj-ea"/>
              <a:ea typeface="+mj-ea"/>
            </a:endParaRPr>
          </a:p>
          <a:p>
            <a:pPr marL="342900" indent="-342900">
              <a:lnSpc>
                <a:spcPct val="120000"/>
              </a:lnSpc>
              <a:buFont typeface="Arial" panose="020B0604020202020204" pitchFamily="34" charset="0"/>
              <a:buChar char="•"/>
            </a:pPr>
            <a:r>
              <a:rPr lang="en-US" altLang="zh-CN" sz="2400" dirty="0">
                <a:latin typeface="+mj-ea"/>
                <a:ea typeface="+mj-ea"/>
              </a:rPr>
              <a:t>0-1</a:t>
            </a:r>
            <a:r>
              <a:rPr lang="zh-CN" altLang="en-US" sz="2400" dirty="0">
                <a:latin typeface="+mj-ea"/>
                <a:ea typeface="+mj-ea"/>
              </a:rPr>
              <a:t>损失函数可以认为是二类分类问题的真正的损失函数，而合页损失函数是</a:t>
            </a:r>
            <a:r>
              <a:rPr lang="en-US" altLang="zh-CN" sz="2400" dirty="0">
                <a:latin typeface="+mj-ea"/>
                <a:ea typeface="+mj-ea"/>
              </a:rPr>
              <a:t>0-1</a:t>
            </a:r>
            <a:r>
              <a:rPr lang="zh-CN" altLang="en-US" sz="2400" dirty="0">
                <a:latin typeface="+mj-ea"/>
                <a:ea typeface="+mj-ea"/>
              </a:rPr>
              <a:t>损失函数的上界。由于</a:t>
            </a:r>
            <a:r>
              <a:rPr lang="en-US" altLang="zh-CN" sz="2400" dirty="0">
                <a:latin typeface="+mj-ea"/>
                <a:ea typeface="+mj-ea"/>
              </a:rPr>
              <a:t>0-1</a:t>
            </a:r>
            <a:r>
              <a:rPr lang="zh-CN" altLang="en-US" sz="2400" dirty="0">
                <a:latin typeface="+mj-ea"/>
                <a:ea typeface="+mj-ea"/>
              </a:rPr>
              <a:t>损失函数不是连续可导的，直接优化由其构成的目标函数比较困难，可以认为线性支持向量机是优化由</a:t>
            </a:r>
            <a:r>
              <a:rPr lang="en-US" altLang="zh-CN" sz="2400" dirty="0">
                <a:latin typeface="+mj-ea"/>
                <a:ea typeface="+mj-ea"/>
              </a:rPr>
              <a:t>0-1</a:t>
            </a:r>
            <a:r>
              <a:rPr lang="zh-CN" altLang="en-US" sz="2400" dirty="0">
                <a:latin typeface="+mj-ea"/>
                <a:ea typeface="+mj-ea"/>
              </a:rPr>
              <a:t>损失函数的上界（合页损失函数</a:t>
            </a:r>
            <a:r>
              <a:rPr lang="en-US" altLang="zh-CN" sz="2400" dirty="0">
                <a:latin typeface="+mj-ea"/>
                <a:ea typeface="+mj-ea"/>
              </a:rPr>
              <a:t>)</a:t>
            </a:r>
            <a:r>
              <a:rPr lang="zh-CN" altLang="en-US" sz="2400" dirty="0">
                <a:latin typeface="+mj-ea"/>
                <a:ea typeface="+mj-ea"/>
              </a:rPr>
              <a:t>构成的目标函数。</a:t>
            </a:r>
            <a:endParaRPr lang="en-US" altLang="zh-CN" sz="2400" dirty="0">
              <a:latin typeface="+mj-ea"/>
              <a:ea typeface="+mj-ea"/>
            </a:endParaRPr>
          </a:p>
          <a:p>
            <a:pPr marL="342900" indent="-342900">
              <a:lnSpc>
                <a:spcPct val="120000"/>
              </a:lnSpc>
              <a:buFont typeface="Arial" panose="020B0604020202020204" pitchFamily="34" charset="0"/>
              <a:buChar char="•"/>
            </a:pPr>
            <a:r>
              <a:rPr lang="zh-CN" altLang="en-US" sz="2400" dirty="0">
                <a:latin typeface="+mj-ea"/>
                <a:ea typeface="+mj-ea"/>
              </a:rPr>
              <a:t>上界损失函数又称为代理损失函数。</a:t>
            </a:r>
            <a:endParaRPr lang="en-US" altLang="zh-CN" sz="2400" dirty="0">
              <a:latin typeface="+mj-ea"/>
              <a:ea typeface="+mj-ea"/>
            </a:endParaRPr>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p:txBody>
      </p:sp>
      <p:pic>
        <p:nvPicPr>
          <p:cNvPr id="4" name="图片 3">
            <a:extLst>
              <a:ext uri="{FF2B5EF4-FFF2-40B4-BE49-F238E27FC236}">
                <a16:creationId xmlns:a16="http://schemas.microsoft.com/office/drawing/2014/main" id="{E7381D58-FFDF-9B2C-6806-AA4DE38BE9E1}"/>
              </a:ext>
            </a:extLst>
          </p:cNvPr>
          <p:cNvPicPr>
            <a:picLocks noChangeAspect="1"/>
          </p:cNvPicPr>
          <p:nvPr/>
        </p:nvPicPr>
        <p:blipFill>
          <a:blip r:embed="rId3"/>
          <a:stretch>
            <a:fillRect/>
          </a:stretch>
        </p:blipFill>
        <p:spPr>
          <a:xfrm>
            <a:off x="5770880" y="3659505"/>
            <a:ext cx="6214311" cy="2822575"/>
          </a:xfrm>
          <a:prstGeom prst="rect">
            <a:avLst/>
          </a:prstGeom>
        </p:spPr>
      </p:pic>
    </p:spTree>
    <p:extLst>
      <p:ext uri="{BB962C8B-B14F-4D97-AF65-F5344CB8AC3E}">
        <p14:creationId xmlns:p14="http://schemas.microsoft.com/office/powerpoint/2010/main" val="1597883830"/>
      </p:ext>
    </p:extLst>
  </p:cSld>
  <p:clrMapOvr>
    <a:masterClrMapping/>
  </p:clrMapOvr>
  <p:transition advTm="8005"/>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5922" y="222250"/>
            <a:ext cx="11151428" cy="677863"/>
          </a:xfrm>
        </p:spPr>
        <p:txBody>
          <a:bodyPr/>
          <a:lstStyle/>
          <a:p>
            <a:pPr algn="l"/>
            <a:r>
              <a:rPr lang="zh-CN" altLang="en-US" dirty="0">
                <a:solidFill>
                  <a:schemeClr val="tx1"/>
                </a:solidFill>
              </a:rPr>
              <a:t>合页损失函数</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75469" y="1128712"/>
                <a:ext cx="10960100" cy="5410200"/>
              </a:xfrm>
            </p:spPr>
            <p:txBody>
              <a:bodyPr>
                <a:normAutofit/>
              </a:bodyPr>
              <a:lstStyle/>
              <a:p>
                <a:pPr marL="0" indent="0" algn="just">
                  <a:lnSpc>
                    <a:spcPct val="150000"/>
                  </a:lnSpc>
                  <a:spcBef>
                    <a:spcPts val="1200"/>
                  </a:spcBef>
                  <a:buNone/>
                </a:pPr>
                <a:r>
                  <a:rPr lang="zh-CN" altLang="en-US" sz="2400" dirty="0"/>
                  <a:t>图中虚线显示的是感知机的损失函数</a:t>
                </a:r>
                <a14:m>
                  <m:oMath xmlns:m="http://schemas.openxmlformats.org/officeDocument/2006/math">
                    <m:sSub>
                      <m:sSubPr>
                        <m:ctrlPr>
                          <a:rPr lang="en-US" altLang="zh-CN" sz="2400" i="1">
                            <a:latin typeface="Cambria Math" panose="02040503050406030204" pitchFamily="18" charset="0"/>
                          </a:rPr>
                        </m:ctrlPr>
                      </m:sSubPr>
                      <m:e>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𝑤</m:t>
                                </m:r>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𝑏</m:t>
                                </m:r>
                              </m:e>
                            </m:d>
                          </m:e>
                        </m:d>
                      </m:e>
                      <m:sub>
                        <m:r>
                          <a:rPr lang="en-US" altLang="zh-CN" sz="2400" i="1">
                            <a:latin typeface="Cambria Math" panose="02040503050406030204" pitchFamily="18" charset="0"/>
                          </a:rPr>
                          <m:t>+</m:t>
                        </m:r>
                      </m:sub>
                    </m:sSub>
                  </m:oMath>
                </a14:m>
                <a:r>
                  <a:rPr lang="zh-CN" altLang="en-US" sz="2400" dirty="0"/>
                  <a:t>。这时，当样本点</a:t>
                </a:r>
                <a14:m>
                  <m:oMath xmlns:m="http://schemas.openxmlformats.org/officeDocument/2006/math">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𝑦</m:t>
                            </m:r>
                          </m:e>
                          <m:sub>
                            <m:r>
                              <a:rPr lang="en-US" altLang="zh-CN" sz="2400" i="1">
                                <a:latin typeface="Cambria Math" panose="02040503050406030204" pitchFamily="18" charset="0"/>
                                <a:ea typeface="Cambria Math" panose="02040503050406030204" pitchFamily="18" charset="0"/>
                              </a:rPr>
                              <m:t>𝑖</m:t>
                            </m:r>
                          </m:sub>
                        </m:sSub>
                      </m:e>
                    </m:d>
                  </m:oMath>
                </a14:m>
                <a:r>
                  <a:rPr lang="zh-CN" altLang="en-US" sz="2400" dirty="0"/>
                  <a:t>被正确分类时，损失是</a:t>
                </a:r>
                <a:r>
                  <a:rPr lang="en-US" altLang="zh-CN" sz="2400" dirty="0"/>
                  <a:t>0</a:t>
                </a:r>
                <a:r>
                  <a:rPr lang="zh-CN" altLang="en-US" sz="2400" dirty="0"/>
                  <a:t>，否则损失是</a:t>
                </a:r>
                <a14:m>
                  <m:oMath xmlns:m="http://schemas.openxmlformats.org/officeDocument/2006/math">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𝑤</m:t>
                        </m:r>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𝑏</m:t>
                        </m:r>
                      </m:e>
                    </m:d>
                  </m:oMath>
                </a14:m>
                <a:r>
                  <a:rPr lang="zh-CN" altLang="en-US" sz="2400" dirty="0"/>
                  <a:t>。相比之下，合页损失函数不仅要分类正确，而且确信度足够高时损失才是</a:t>
                </a:r>
                <a:r>
                  <a:rPr lang="en-US" altLang="zh-CN" sz="2400" dirty="0"/>
                  <a:t>0</a:t>
                </a:r>
                <a:r>
                  <a:rPr lang="zh-CN" altLang="en-US" sz="2400" dirty="0"/>
                  <a:t>。也就是说，合页损失函数对学习有更高的要求。</a:t>
                </a: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75469" y="1128712"/>
                <a:ext cx="10960100" cy="5410200"/>
              </a:xfrm>
              <a:blipFill>
                <a:blip r:embed="rId2"/>
                <a:stretch>
                  <a:fillRect l="-834" r="-890"/>
                </a:stretch>
              </a:blipFill>
            </p:spPr>
            <p:txBody>
              <a:bodyPr/>
              <a:lstStyle/>
              <a:p>
                <a:r>
                  <a:rPr lang="zh-CN" altLang="en-US">
                    <a:noFill/>
                  </a:rPr>
                  <a:t> </a:t>
                </a:r>
              </a:p>
            </p:txBody>
          </p:sp>
        </mc:Fallback>
      </mc:AlternateContent>
      <p:pic>
        <p:nvPicPr>
          <p:cNvPr id="5" name="图片 4"/>
          <p:cNvPicPr>
            <a:picLocks noChangeAspect="1"/>
          </p:cNvPicPr>
          <p:nvPr/>
        </p:nvPicPr>
        <p:blipFill rotWithShape="1">
          <a:blip r:embed="rId3"/>
          <a:srcRect b="12884"/>
          <a:stretch/>
        </p:blipFill>
        <p:spPr>
          <a:xfrm>
            <a:off x="3643537" y="2995983"/>
            <a:ext cx="7972994" cy="3379417"/>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8">
            <a:extLst>
              <a:ext uri="{FF2B5EF4-FFF2-40B4-BE49-F238E27FC236}">
                <a16:creationId xmlns:a16="http://schemas.microsoft.com/office/drawing/2014/main" id="{FDAAF300-73DA-D80C-EABF-1141DBA6B78F}"/>
              </a:ext>
            </a:extLst>
          </p:cNvPr>
          <p:cNvSpPr/>
          <p:nvPr/>
        </p:nvSpPr>
        <p:spPr>
          <a:xfrm>
            <a:off x="2501482" y="4009418"/>
            <a:ext cx="8552180"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目录</a:t>
            </a:r>
          </a:p>
        </p:txBody>
      </p:sp>
      <p:grpSp>
        <p:nvGrpSpPr>
          <p:cNvPr id="4" name="组合 3"/>
          <p:cNvGrpSpPr/>
          <p:nvPr/>
        </p:nvGrpSpPr>
        <p:grpSpPr>
          <a:xfrm>
            <a:off x="2621584" y="1987117"/>
            <a:ext cx="8879840" cy="3335230"/>
            <a:chOff x="4728" y="2779"/>
            <a:chExt cx="13984" cy="5505"/>
          </a:xfrm>
        </p:grpSpPr>
        <p:sp>
          <p:nvSpPr>
            <p:cNvPr id="3" name="TextBox 6"/>
            <p:cNvSpPr txBox="1">
              <a:spLocks noChangeArrowheads="1"/>
            </p:cNvSpPr>
            <p:nvPr/>
          </p:nvSpPr>
          <p:spPr bwMode="auto">
            <a:xfrm>
              <a:off x="4771" y="2779"/>
              <a:ext cx="8040"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Impact" panose="020B0806030902050204" pitchFamily="34" charset="0"/>
                  <a:ea typeface="微软雅黑" panose="020B0503020204020204" charset="-122"/>
                  <a:cs typeface="+mn-cs"/>
                </a:rPr>
                <a:t>01    </a:t>
              </a:r>
              <a:r>
                <a:rPr kumimoji="0" lang="zh-CN" altLang="en-US" sz="3600" b="0" i="0" u="none" strike="noStrike" kern="1200" cap="none" spc="0" normalizeH="0" baseline="0" noProof="0" dirty="0">
                  <a:ln>
                    <a:noFill/>
                  </a:ln>
                  <a:effectLst/>
                  <a:uLnTx/>
                  <a:uFillTx/>
                  <a:latin typeface="Impact" panose="020B0806030902050204" pitchFamily="34" charset="0"/>
                  <a:ea typeface="微软雅黑" panose="020B0503020204020204" charset="-122"/>
                  <a:cs typeface="+mn-cs"/>
                </a:rPr>
                <a:t>支持向量机相关概念</a:t>
              </a:r>
              <a:r>
                <a:rPr kumimoji="0" lang="en-US" altLang="zh-CN" sz="4000" b="0" i="0" u="none" strike="noStrike" kern="1200" cap="none" spc="0" normalizeH="0" baseline="0" noProof="0" dirty="0">
                  <a:ln>
                    <a:noFill/>
                  </a:ln>
                  <a:effectLst/>
                  <a:uLnTx/>
                  <a:uFillTx/>
                  <a:latin typeface="Impact" panose="020B0806030902050204" pitchFamily="34" charset="0"/>
                  <a:ea typeface="微软雅黑" panose="020B0503020204020204" charset="-122"/>
                  <a:cs typeface="+mn-cs"/>
                </a:rPr>
                <a:t> </a:t>
              </a:r>
              <a:r>
                <a:rPr kumimoji="0" lang="en-US" altLang="zh-CN" sz="3600" b="0" i="0" u="none" strike="noStrike" kern="1200" cap="none" spc="0" normalizeH="0" baseline="0" noProof="0" dirty="0">
                  <a:ln>
                    <a:noFill/>
                  </a:ln>
                  <a:effectLst/>
                  <a:uLnTx/>
                  <a:uFillTx/>
                  <a:latin typeface="Impact" panose="020B0806030902050204" pitchFamily="34" charset="0"/>
                  <a:ea typeface="微软雅黑" panose="020B0503020204020204" charset="-122"/>
                  <a:cs typeface="+mn-cs"/>
                </a:rPr>
                <a:t>  </a:t>
              </a:r>
            </a:p>
          </p:txBody>
        </p:sp>
        <p:sp>
          <p:nvSpPr>
            <p:cNvPr id="5" name="TextBox 10"/>
            <p:cNvSpPr txBox="1">
              <a:spLocks noChangeArrowheads="1"/>
            </p:cNvSpPr>
            <p:nvPr/>
          </p:nvSpPr>
          <p:spPr bwMode="auto">
            <a:xfrm>
              <a:off x="4728" y="3958"/>
              <a:ext cx="13468"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Impact" panose="020B0806030902050204" pitchFamily="34" charset="0"/>
                  <a:ea typeface="微软雅黑" panose="020B0503020204020204" charset="-122"/>
                  <a:cs typeface="+mn-cs"/>
                </a:rPr>
                <a:t>02    </a:t>
              </a:r>
              <a:r>
                <a:rPr lang="zh-CN" altLang="en-US" sz="3600" dirty="0">
                  <a:latin typeface="Impact" panose="020B0806030902050204" pitchFamily="34" charset="0"/>
                  <a:ea typeface="微软雅黑" panose="020B0503020204020204" charset="-122"/>
                </a:rPr>
                <a:t>线性可分支持向量机与硬间隔最大化</a:t>
              </a:r>
              <a:endParaRPr kumimoji="0" lang="zh-CN" altLang="en-US" sz="3600" b="0" i="0" u="none" strike="noStrike" kern="1200" cap="none" spc="0" normalizeH="0" baseline="0" noProof="0" dirty="0">
                <a:ln>
                  <a:noFill/>
                </a:ln>
                <a:effectLst/>
                <a:uLnTx/>
                <a:uFillTx/>
                <a:latin typeface="Impact" panose="020B0806030902050204" pitchFamily="34" charset="0"/>
                <a:ea typeface="微软雅黑" panose="020B0503020204020204" charset="-122"/>
                <a:cs typeface="+mn-cs"/>
              </a:endParaRPr>
            </a:p>
          </p:txBody>
        </p:sp>
        <p:sp>
          <p:nvSpPr>
            <p:cNvPr id="6" name="TextBox 11"/>
            <p:cNvSpPr txBox="1">
              <a:spLocks noChangeArrowheads="1"/>
            </p:cNvSpPr>
            <p:nvPr/>
          </p:nvSpPr>
          <p:spPr bwMode="auto">
            <a:xfrm>
              <a:off x="4728" y="5115"/>
              <a:ext cx="13984"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Impact" panose="020B0806030902050204" pitchFamily="34" charset="0"/>
                  <a:ea typeface="微软雅黑" panose="020B0503020204020204" charset="-122"/>
                  <a:cs typeface="+mn-cs"/>
                </a:rPr>
                <a:t>03    </a:t>
              </a:r>
              <a:r>
                <a:rPr lang="zh-CN" altLang="en-US" sz="3600" dirty="0">
                  <a:latin typeface="Impact" panose="020B0806030902050204" pitchFamily="34" charset="0"/>
                  <a:ea typeface="微软雅黑" panose="020B0503020204020204" charset="-122"/>
                </a:rPr>
                <a:t>线性支持向量机与软间隔最大化</a:t>
              </a:r>
              <a:r>
                <a:rPr kumimoji="0" lang="en-US" altLang="zh-CN" sz="3600" b="0" i="0" u="none" strike="noStrike" kern="1200" cap="none" spc="0" normalizeH="0" baseline="0" noProof="0" dirty="0">
                  <a:ln>
                    <a:noFill/>
                  </a:ln>
                  <a:effectLst/>
                  <a:uLnTx/>
                  <a:uFillTx/>
                  <a:latin typeface="Impact" panose="020B0806030902050204" pitchFamily="34" charset="0"/>
                  <a:ea typeface="微软雅黑" panose="020B0503020204020204" charset="-122"/>
                  <a:cs typeface="+mn-cs"/>
                </a:rPr>
                <a:t>    </a:t>
              </a:r>
              <a:endParaRPr kumimoji="0" lang="zh-CN" altLang="en-US" sz="3600" b="0" i="0" u="none" strike="noStrike" kern="1200" cap="none" spc="0" normalizeH="0" baseline="0" noProof="0" dirty="0">
                <a:ln>
                  <a:noFill/>
                </a:ln>
                <a:effectLst/>
                <a:uLnTx/>
                <a:uFillTx/>
                <a:latin typeface="Impact" panose="020B0806030902050204" pitchFamily="34" charset="0"/>
                <a:ea typeface="微软雅黑" panose="020B0503020204020204" charset="-122"/>
                <a:cs typeface="+mn-cs"/>
              </a:endParaRPr>
            </a:p>
          </p:txBody>
        </p:sp>
        <p:sp>
          <p:nvSpPr>
            <p:cNvPr id="7" name="TextBox 10"/>
            <p:cNvSpPr txBox="1">
              <a:spLocks noChangeArrowheads="1"/>
            </p:cNvSpPr>
            <p:nvPr/>
          </p:nvSpPr>
          <p:spPr bwMode="auto">
            <a:xfrm>
              <a:off x="4771" y="6272"/>
              <a:ext cx="11491"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chemeClr val="bg1"/>
                  </a:solidFill>
                  <a:effectLst/>
                  <a:uLnTx/>
                  <a:uFillTx/>
                  <a:latin typeface="Impact" panose="020B0806030902050204" pitchFamily="34" charset="0"/>
                  <a:ea typeface="微软雅黑" panose="020B0503020204020204" charset="-122"/>
                  <a:cs typeface="+mn-cs"/>
                </a:rPr>
                <a:t>04    </a:t>
              </a:r>
              <a:r>
                <a:rPr lang="zh-CN" altLang="en-US" sz="3600" dirty="0">
                  <a:solidFill>
                    <a:schemeClr val="bg1"/>
                  </a:solidFill>
                  <a:latin typeface="Impact" panose="020B0806030902050204" pitchFamily="34" charset="0"/>
                  <a:ea typeface="微软雅黑" panose="020B0503020204020204" charset="-122"/>
                </a:rPr>
                <a:t>非线性支持向量机与核函数</a:t>
              </a:r>
              <a:endParaRPr kumimoji="0" lang="zh-CN" altLang="en-US" sz="3600" b="0" i="0" u="none" strike="noStrike" kern="1200" cap="none" spc="0" normalizeH="0" baseline="0" noProof="0" dirty="0">
                <a:ln>
                  <a:noFill/>
                </a:ln>
                <a:solidFill>
                  <a:schemeClr val="bg1"/>
                </a:solidFill>
                <a:effectLst/>
                <a:uLnTx/>
                <a:uFillTx/>
                <a:latin typeface="Impact" panose="020B0806030902050204" pitchFamily="34" charset="0"/>
                <a:ea typeface="微软雅黑" panose="020B0503020204020204" charset="-122"/>
                <a:cs typeface="+mn-cs"/>
              </a:endParaRPr>
            </a:p>
          </p:txBody>
        </p:sp>
        <p:sp>
          <p:nvSpPr>
            <p:cNvPr id="8" name="TextBox 11"/>
            <p:cNvSpPr txBox="1">
              <a:spLocks noChangeArrowheads="1"/>
            </p:cNvSpPr>
            <p:nvPr/>
          </p:nvSpPr>
          <p:spPr bwMode="auto">
            <a:xfrm>
              <a:off x="4771" y="7370"/>
              <a:ext cx="9917"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rPr>
                <a:t>05    </a:t>
              </a:r>
              <a:r>
                <a:rPr kumimoji="0" lang="zh-CN" altLang="en-US"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rPr>
                <a:t>序列最小最优化算法</a:t>
              </a:r>
            </a:p>
          </p:txBody>
        </p:sp>
      </p:grpSp>
    </p:spTree>
    <p:extLst>
      <p:ext uri="{BB962C8B-B14F-4D97-AF65-F5344CB8AC3E}">
        <p14:creationId xmlns:p14="http://schemas.microsoft.com/office/powerpoint/2010/main" val="1054526982"/>
      </p:ext>
    </p:extLst>
  </p:cSld>
  <p:clrMapOvr>
    <a:masterClrMapping/>
  </p:clrMapOvr>
  <p:transition advTm="8005"/>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非线性分类问题</a:t>
            </a:r>
          </a:p>
        </p:txBody>
      </p:sp>
      <p:sp>
        <p:nvSpPr>
          <p:cNvPr id="3" name="文本框 2">
            <a:extLst>
              <a:ext uri="{FF2B5EF4-FFF2-40B4-BE49-F238E27FC236}">
                <a16:creationId xmlns:a16="http://schemas.microsoft.com/office/drawing/2014/main" id="{5D12A9BD-D8C5-C67B-D595-6EF8467B0D22}"/>
              </a:ext>
            </a:extLst>
          </p:cNvPr>
          <p:cNvSpPr txBox="1"/>
          <p:nvPr/>
        </p:nvSpPr>
        <p:spPr>
          <a:xfrm>
            <a:off x="561854" y="1232683"/>
            <a:ext cx="10931646" cy="1827552"/>
          </a:xfrm>
          <a:prstGeom prst="rect">
            <a:avLst/>
          </a:prstGeom>
          <a:noFill/>
        </p:spPr>
        <p:txBody>
          <a:bodyPr wrap="square" rtlCol="0">
            <a:spAutoFit/>
          </a:bodyPr>
          <a:lstStyle/>
          <a:p>
            <a:pPr marL="342900" indent="-342900">
              <a:lnSpc>
                <a:spcPct val="120000"/>
              </a:lnSpc>
              <a:buFont typeface="Arial" panose="020B0604020202020204" pitchFamily="34" charset="0"/>
              <a:buChar char="•"/>
            </a:pPr>
            <a:r>
              <a:rPr lang="zh-CN" altLang="en-US" sz="2400" dirty="0">
                <a:latin typeface="+mj-ea"/>
                <a:ea typeface="+mj-ea"/>
              </a:rPr>
              <a:t>非线性分类问题是指通过利用非线性模型才能很好地进行分类的问题。</a:t>
            </a:r>
            <a:endParaRPr lang="en-US" altLang="zh-CN" sz="2400" dirty="0">
              <a:latin typeface="+mj-ea"/>
              <a:ea typeface="+mj-ea"/>
            </a:endParaRPr>
          </a:p>
          <a:p>
            <a:pPr marL="342900" indent="-342900">
              <a:lnSpc>
                <a:spcPct val="120000"/>
              </a:lnSpc>
              <a:buFont typeface="Arial" panose="020B0604020202020204" pitchFamily="34" charset="0"/>
              <a:buChar char="•"/>
            </a:pPr>
            <a:r>
              <a:rPr lang="zh-CN" altLang="en-US" sz="2400" dirty="0">
                <a:latin typeface="+mj-ea"/>
                <a:ea typeface="+mj-ea"/>
              </a:rPr>
              <a:t>例子</a:t>
            </a:r>
            <a:r>
              <a:rPr lang="en-US" altLang="zh-CN" sz="2400" dirty="0">
                <a:latin typeface="+mj-ea"/>
                <a:ea typeface="+mj-ea"/>
              </a:rPr>
              <a:t>:</a:t>
            </a:r>
            <a:r>
              <a:rPr lang="zh-CN" altLang="en-US" sz="2400" dirty="0">
                <a:latin typeface="+mj-ea"/>
                <a:ea typeface="+mj-ea"/>
              </a:rPr>
              <a:t>如左图，是一个分类问题，图中“</a:t>
            </a:r>
            <a:r>
              <a:rPr lang="en-US" altLang="zh-CN" sz="2400" dirty="0">
                <a:latin typeface="+mj-ea"/>
                <a:ea typeface="+mj-ea"/>
              </a:rPr>
              <a:t>·”</a:t>
            </a:r>
            <a:r>
              <a:rPr lang="zh-CN" altLang="en-US" sz="2400" dirty="0">
                <a:latin typeface="+mj-ea"/>
                <a:ea typeface="+mj-ea"/>
              </a:rPr>
              <a:t>表示正实例点</a:t>
            </a:r>
            <a:r>
              <a:rPr lang="en-US" altLang="zh-CN" sz="2400" dirty="0">
                <a:latin typeface="+mj-ea"/>
                <a:ea typeface="+mj-ea"/>
              </a:rPr>
              <a:t>,“×”</a:t>
            </a:r>
            <a:r>
              <a:rPr lang="zh-CN" altLang="en-US" sz="2400" dirty="0">
                <a:latin typeface="+mj-ea"/>
                <a:ea typeface="+mj-ea"/>
              </a:rPr>
              <a:t>表示负实例点。</a:t>
            </a:r>
            <a:endParaRPr lang="en-US" altLang="zh-CN" sz="2400" dirty="0">
              <a:latin typeface="+mj-ea"/>
              <a:ea typeface="+mj-ea"/>
            </a:endParaRPr>
          </a:p>
          <a:p>
            <a:pPr marL="800100" lvl="1" indent="-342900">
              <a:lnSpc>
                <a:spcPct val="120000"/>
              </a:lnSpc>
              <a:buFont typeface="Arial" panose="020B0604020202020204" pitchFamily="34" charset="0"/>
              <a:buChar char="•"/>
            </a:pPr>
            <a:r>
              <a:rPr lang="zh-CN" altLang="en-US" sz="2400" dirty="0">
                <a:latin typeface="+mj-ea"/>
                <a:ea typeface="+mj-ea"/>
              </a:rPr>
              <a:t>由图可见，无法用直线</a:t>
            </a:r>
            <a:r>
              <a:rPr lang="en-US" altLang="zh-CN" sz="2400" dirty="0">
                <a:latin typeface="+mj-ea"/>
                <a:ea typeface="+mj-ea"/>
              </a:rPr>
              <a:t>(</a:t>
            </a:r>
            <a:r>
              <a:rPr lang="zh-CN" altLang="en-US" sz="2400" dirty="0">
                <a:latin typeface="+mj-ea"/>
                <a:ea typeface="+mj-ea"/>
              </a:rPr>
              <a:t>线性模型</a:t>
            </a:r>
            <a:r>
              <a:rPr lang="en-US" altLang="zh-CN" sz="2400" dirty="0">
                <a:latin typeface="+mj-ea"/>
                <a:ea typeface="+mj-ea"/>
              </a:rPr>
              <a:t>)</a:t>
            </a:r>
            <a:r>
              <a:rPr lang="zh-CN" altLang="en-US" sz="2400" dirty="0">
                <a:latin typeface="+mj-ea"/>
                <a:ea typeface="+mj-ea"/>
              </a:rPr>
              <a:t>将正负实例正确分开，但可以用一条椭圆曲线</a:t>
            </a:r>
            <a:r>
              <a:rPr lang="en-US" altLang="zh-CN" sz="2400" dirty="0">
                <a:latin typeface="+mj-ea"/>
                <a:ea typeface="+mj-ea"/>
              </a:rPr>
              <a:t>(</a:t>
            </a:r>
            <a:r>
              <a:rPr lang="zh-CN" altLang="en-US" sz="2400" dirty="0">
                <a:latin typeface="+mj-ea"/>
                <a:ea typeface="+mj-ea"/>
              </a:rPr>
              <a:t>非线性模型</a:t>
            </a:r>
            <a:r>
              <a:rPr lang="en-US" altLang="zh-CN" sz="2400" dirty="0">
                <a:latin typeface="+mj-ea"/>
                <a:ea typeface="+mj-ea"/>
              </a:rPr>
              <a:t>)</a:t>
            </a:r>
            <a:r>
              <a:rPr lang="zh-CN" altLang="en-US" sz="2400" dirty="0">
                <a:latin typeface="+mj-ea"/>
                <a:ea typeface="+mj-ea"/>
              </a:rPr>
              <a:t>将它们正确分开。</a:t>
            </a:r>
            <a:endParaRPr lang="en-US" altLang="zh-CN" sz="2400" dirty="0">
              <a:latin typeface="+mj-ea"/>
              <a:ea typeface="+mj-ea"/>
            </a:endParaRPr>
          </a:p>
        </p:txBody>
      </p:sp>
      <p:pic>
        <p:nvPicPr>
          <p:cNvPr id="8" name="图片 7">
            <a:extLst>
              <a:ext uri="{FF2B5EF4-FFF2-40B4-BE49-F238E27FC236}">
                <a16:creationId xmlns:a16="http://schemas.microsoft.com/office/drawing/2014/main" id="{23FFF16F-6BDA-41DB-3A80-749FBCFB1249}"/>
              </a:ext>
            </a:extLst>
          </p:cNvPr>
          <p:cNvPicPr>
            <a:picLocks noChangeAspect="1"/>
          </p:cNvPicPr>
          <p:nvPr/>
        </p:nvPicPr>
        <p:blipFill>
          <a:blip r:embed="rId3"/>
          <a:stretch>
            <a:fillRect/>
          </a:stretch>
        </p:blipFill>
        <p:spPr>
          <a:xfrm>
            <a:off x="1782642" y="3257850"/>
            <a:ext cx="8966463" cy="3364252"/>
          </a:xfrm>
          <a:prstGeom prst="rect">
            <a:avLst/>
          </a:prstGeom>
        </p:spPr>
      </p:pic>
    </p:spTree>
    <p:extLst>
      <p:ext uri="{BB962C8B-B14F-4D97-AF65-F5344CB8AC3E}">
        <p14:creationId xmlns:p14="http://schemas.microsoft.com/office/powerpoint/2010/main" val="2099285720"/>
      </p:ext>
    </p:extLst>
  </p:cSld>
  <p:clrMapOvr>
    <a:masterClrMapping/>
  </p:clrMapOvr>
  <p:transition advTm="8005"/>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D2F4831E-C1C9-A7E6-7A8C-3A03CB0E18B9}"/>
                  </a:ext>
                </a:extLst>
              </p:cNvPr>
              <p:cNvSpPr txBox="1"/>
              <p:nvPr/>
            </p:nvSpPr>
            <p:spPr>
              <a:xfrm>
                <a:off x="685060" y="1444543"/>
                <a:ext cx="10821880" cy="3775457"/>
              </a:xfrm>
              <a:prstGeom prst="rect">
                <a:avLst/>
              </a:prstGeom>
              <a:noFill/>
            </p:spPr>
            <p:txBody>
              <a:bodyPr wrap="square">
                <a:spAutoFit/>
              </a:bodyPr>
              <a:lstStyle/>
              <a:p>
                <a:pPr marL="342900" indent="-342900">
                  <a:buFont typeface="Wingdings" panose="05000000000000000000" pitchFamily="2" charset="2"/>
                  <a:buChar char="p"/>
                </a:pPr>
                <a:r>
                  <a:rPr lang="zh-CN" altLang="en-US" sz="2800" b="1" dirty="0">
                    <a:latin typeface="+mj-ea"/>
                    <a:ea typeface="+mj-ea"/>
                  </a:rPr>
                  <a:t>缺点：</a:t>
                </a:r>
                <a:endParaRPr lang="en-US" altLang="zh-CN" sz="2800" b="1" dirty="0">
                  <a:latin typeface="+mj-ea"/>
                  <a:ea typeface="+mj-ea"/>
                </a:endParaRPr>
              </a:p>
              <a:p>
                <a:pPr marL="342900" indent="-342900">
                  <a:lnSpc>
                    <a:spcPct val="150000"/>
                  </a:lnSpc>
                  <a:buFont typeface="Wingdings" panose="05000000000000000000" pitchFamily="2" charset="2"/>
                  <a:buChar char="l"/>
                </a:pPr>
                <a:r>
                  <a:rPr lang="zh-CN" altLang="en-US" sz="2400" dirty="0">
                    <a:latin typeface="+mj-ea"/>
                    <a:ea typeface="+mj-ea"/>
                  </a:rPr>
                  <a:t>训练时间长。当采用</a:t>
                </a:r>
                <a:r>
                  <a:rPr lang="en-US" altLang="zh-CN" sz="2400" dirty="0">
                    <a:latin typeface="+mj-ea"/>
                    <a:ea typeface="+mj-ea"/>
                  </a:rPr>
                  <a:t>SMO</a:t>
                </a:r>
                <a:r>
                  <a:rPr lang="zh-CN" altLang="en-US" sz="2400" dirty="0">
                    <a:latin typeface="+mj-ea"/>
                    <a:ea typeface="+mj-ea"/>
                  </a:rPr>
                  <a:t>算法时，由于每次都需要挑选一对参数，因此时间复杂度为</a:t>
                </a:r>
                <a:r>
                  <a:rPr lang="en-US" altLang="zh-CN" sz="2400" dirty="0">
                    <a:latin typeface="+mj-ea"/>
                    <a:ea typeface="+mj-ea"/>
                  </a:rPr>
                  <a:t>O(</a:t>
                </a:r>
                <a14:m>
                  <m:oMath xmlns:m="http://schemas.openxmlformats.org/officeDocument/2006/math">
                    <m:sSup>
                      <m:sSupPr>
                        <m:ctrlPr>
                          <a:rPr lang="en-US" altLang="zh-CN" sz="2400" i="1" dirty="0" smtClean="0">
                            <a:latin typeface="Cambria Math" panose="02040503050406030204" pitchFamily="18" charset="0"/>
                            <a:ea typeface="+mj-ea"/>
                          </a:rPr>
                        </m:ctrlPr>
                      </m:sSupPr>
                      <m:e>
                        <m:r>
                          <m:rPr>
                            <m:sty m:val="p"/>
                          </m:rPr>
                          <a:rPr lang="en-US" altLang="zh-CN" sz="2400" i="1" dirty="0">
                            <a:latin typeface="Cambria Math" panose="02040503050406030204" pitchFamily="18" charset="0"/>
                            <a:ea typeface="+mj-ea"/>
                          </a:rPr>
                          <m:t>n</m:t>
                        </m:r>
                      </m:e>
                      <m:sup>
                        <m:r>
                          <a:rPr lang="en-US" altLang="zh-CN" sz="2400" b="0" i="1" dirty="0" smtClean="0">
                            <a:latin typeface="Cambria Math" panose="02040503050406030204" pitchFamily="18" charset="0"/>
                            <a:ea typeface="+mj-ea"/>
                          </a:rPr>
                          <m:t>2</m:t>
                        </m:r>
                      </m:sup>
                    </m:sSup>
                  </m:oMath>
                </a14:m>
                <a:r>
                  <a:rPr lang="en-US" altLang="zh-CN" sz="2400" dirty="0">
                    <a:latin typeface="+mj-ea"/>
                    <a:ea typeface="+mj-ea"/>
                  </a:rPr>
                  <a:t>)</a:t>
                </a:r>
                <a:r>
                  <a:rPr lang="zh-CN" altLang="en-US" sz="2400" dirty="0">
                    <a:latin typeface="+mj-ea"/>
                    <a:ea typeface="+mj-ea"/>
                  </a:rPr>
                  <a:t>其中</a:t>
                </a:r>
                <a:r>
                  <a:rPr lang="en-US" altLang="zh-CN" sz="2400" dirty="0">
                    <a:latin typeface="+mj-ea"/>
                    <a:ea typeface="+mj-ea"/>
                  </a:rPr>
                  <a:t>n</a:t>
                </a:r>
                <a:r>
                  <a:rPr lang="zh-CN" altLang="en-US" sz="2400" dirty="0">
                    <a:latin typeface="+mj-ea"/>
                    <a:ea typeface="+mj-ea"/>
                  </a:rPr>
                  <a:t>为训练样本的数量</a:t>
                </a:r>
                <a:r>
                  <a:rPr lang="en-US" altLang="zh-CN" sz="2400" dirty="0">
                    <a:latin typeface="+mj-ea"/>
                    <a:ea typeface="+mj-ea"/>
                  </a:rPr>
                  <a:t>;</a:t>
                </a:r>
              </a:p>
              <a:p>
                <a:pPr marL="342900" indent="-342900">
                  <a:lnSpc>
                    <a:spcPct val="150000"/>
                  </a:lnSpc>
                  <a:buFont typeface="Wingdings" panose="05000000000000000000" pitchFamily="2" charset="2"/>
                  <a:buChar char="l"/>
                </a:pPr>
                <a:r>
                  <a:rPr lang="zh-CN" altLang="en-US" sz="2400" dirty="0">
                    <a:latin typeface="+mj-ea"/>
                    <a:ea typeface="+mj-ea"/>
                  </a:rPr>
                  <a:t>当采用核技巧时，如果需要存储核矩阵，则空间复杂度为</a:t>
                </a:r>
                <a:r>
                  <a:rPr lang="en-US" altLang="zh-CN" sz="2400" dirty="0">
                    <a:latin typeface="+mj-ea"/>
                    <a:ea typeface="+mj-ea"/>
                  </a:rPr>
                  <a:t>O(</a:t>
                </a:r>
                <a14:m>
                  <m:oMath xmlns:m="http://schemas.openxmlformats.org/officeDocument/2006/math">
                    <m:sSup>
                      <m:sSupPr>
                        <m:ctrlPr>
                          <a:rPr lang="en-US" altLang="zh-CN" sz="2400" i="1" dirty="0" smtClean="0">
                            <a:latin typeface="Cambria Math" panose="02040503050406030204" pitchFamily="18" charset="0"/>
                            <a:ea typeface="+mj-ea"/>
                          </a:rPr>
                        </m:ctrlPr>
                      </m:sSupPr>
                      <m:e>
                        <m:r>
                          <m:rPr>
                            <m:sty m:val="p"/>
                          </m:rPr>
                          <a:rPr lang="en-US" altLang="zh-CN" sz="2400" i="1" dirty="0">
                            <a:latin typeface="Cambria Math" panose="02040503050406030204" pitchFamily="18" charset="0"/>
                            <a:ea typeface="+mj-ea"/>
                          </a:rPr>
                          <m:t>n</m:t>
                        </m:r>
                      </m:e>
                      <m:sup>
                        <m:r>
                          <a:rPr lang="en-US" altLang="zh-CN" sz="2400" b="0" i="1" dirty="0" smtClean="0">
                            <a:latin typeface="Cambria Math" panose="02040503050406030204" pitchFamily="18" charset="0"/>
                            <a:ea typeface="+mj-ea"/>
                          </a:rPr>
                          <m:t>2</m:t>
                        </m:r>
                      </m:sup>
                    </m:sSup>
                  </m:oMath>
                </a14:m>
                <a:r>
                  <a:rPr lang="en-US" altLang="zh-CN" sz="2400" dirty="0">
                    <a:latin typeface="+mj-ea"/>
                    <a:ea typeface="+mj-ea"/>
                  </a:rPr>
                  <a:t>);</a:t>
                </a:r>
              </a:p>
              <a:p>
                <a:pPr marL="342900" indent="-342900">
                  <a:lnSpc>
                    <a:spcPct val="150000"/>
                  </a:lnSpc>
                  <a:buFont typeface="Wingdings" panose="05000000000000000000" pitchFamily="2" charset="2"/>
                  <a:buChar char="l"/>
                </a:pPr>
                <a:r>
                  <a:rPr lang="zh-CN" altLang="en-US" sz="2400" dirty="0">
                    <a:latin typeface="+mj-ea"/>
                    <a:ea typeface="+mj-ea"/>
                  </a:rPr>
                  <a:t>模型预测时，预测时间与支持向量的个数成正比。当支持向量的数量较大时，预测计算复杂度较高。因此支持向量机只适合小批量样本的任务，无法适应百万甚至上亿样本的任务。</a:t>
                </a:r>
              </a:p>
            </p:txBody>
          </p:sp>
        </mc:Choice>
        <mc:Fallback>
          <p:sp>
            <p:nvSpPr>
              <p:cNvPr id="4" name="文本框 3">
                <a:extLst>
                  <a:ext uri="{FF2B5EF4-FFF2-40B4-BE49-F238E27FC236}">
                    <a16:creationId xmlns:a16="http://schemas.microsoft.com/office/drawing/2014/main" id="{D2F4831E-C1C9-A7E6-7A8C-3A03CB0E18B9}"/>
                  </a:ext>
                </a:extLst>
              </p:cNvPr>
              <p:cNvSpPr txBox="1">
                <a:spLocks noRot="1" noChangeAspect="1" noMove="1" noResize="1" noEditPoints="1" noAdjustHandles="1" noChangeArrowheads="1" noChangeShapeType="1" noTextEdit="1"/>
              </p:cNvSpPr>
              <p:nvPr/>
            </p:nvSpPr>
            <p:spPr>
              <a:xfrm>
                <a:off x="685060" y="1444543"/>
                <a:ext cx="10821880" cy="3775457"/>
              </a:xfrm>
              <a:prstGeom prst="rect">
                <a:avLst/>
              </a:prstGeom>
              <a:blipFill>
                <a:blip r:embed="rId2"/>
                <a:stretch>
                  <a:fillRect l="-957" t="-1777" r="-1464" b="-3069"/>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7F065D11-27DA-7E4A-5678-01A8B3F5F3C4}"/>
              </a:ext>
            </a:extLst>
          </p:cNvPr>
          <p:cNvSpPr txBox="1"/>
          <p:nvPr/>
        </p:nvSpPr>
        <p:spPr>
          <a:xfrm>
            <a:off x="543757" y="280981"/>
            <a:ext cx="6094520" cy="590931"/>
          </a:xfrm>
          <a:prstGeom prst="rect">
            <a:avLst/>
          </a:prstGeom>
        </p:spPr>
        <p:txBody>
          <a:bodyPr vert="horz" lIns="91440" tIns="45720" rIns="91440" bIns="45720" rtlCol="0" anchor="ctr">
            <a:normAutofit/>
          </a:bodyPr>
          <a:lstStyle>
            <a:defPPr>
              <a:defRPr lang="zh-CN"/>
            </a:defPPr>
            <a:lvl1pPr eaLnBrk="0" fontAlgn="base" hangingPunct="0">
              <a:lnSpc>
                <a:spcPct val="90000"/>
              </a:lnSpc>
              <a:spcBef>
                <a:spcPct val="0"/>
              </a:spcBef>
              <a:spcAft>
                <a:spcPct val="0"/>
              </a:spcAft>
              <a:buNone/>
              <a:defRPr sz="3600" b="1">
                <a:latin typeface="+mj-lt"/>
                <a:ea typeface="+mj-ea"/>
                <a:cs typeface="+mj-cs"/>
              </a:defRPr>
            </a:lvl1pPr>
          </a:lstStyle>
          <a:p>
            <a:r>
              <a:rPr lang="zh-CN" altLang="en-US" dirty="0"/>
              <a:t>支持向量机的缺点</a:t>
            </a:r>
          </a:p>
        </p:txBody>
      </p:sp>
    </p:spTree>
    <p:extLst>
      <p:ext uri="{BB962C8B-B14F-4D97-AF65-F5344CB8AC3E}">
        <p14:creationId xmlns:p14="http://schemas.microsoft.com/office/powerpoint/2010/main" val="12807603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非线性分类问题</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5D12A9BD-D8C5-C67B-D595-6EF8467B0D22}"/>
                  </a:ext>
                </a:extLst>
              </p:cNvPr>
              <p:cNvSpPr txBox="1"/>
              <p:nvPr/>
            </p:nvSpPr>
            <p:spPr>
              <a:xfrm>
                <a:off x="561854" y="1232683"/>
                <a:ext cx="10744200" cy="1827552"/>
              </a:xfrm>
              <a:prstGeom prst="rect">
                <a:avLst/>
              </a:prstGeom>
              <a:noFill/>
            </p:spPr>
            <p:txBody>
              <a:bodyPr wrap="square" rtlCol="0">
                <a:spAutoFit/>
              </a:bodyPr>
              <a:lstStyle/>
              <a:p>
                <a:pPr marL="342900" indent="-342900">
                  <a:lnSpc>
                    <a:spcPct val="120000"/>
                  </a:lnSpc>
                  <a:buFont typeface="Arial" panose="020B0604020202020204" pitchFamily="34" charset="0"/>
                  <a:buChar char="•"/>
                </a:pPr>
                <a:r>
                  <a:rPr lang="zh-CN" altLang="en-US" sz="2400" dirty="0">
                    <a:latin typeface="+mj-ea"/>
                    <a:ea typeface="+mj-ea"/>
                  </a:rPr>
                  <a:t>一般来说，对给定的一个训练数据集</a:t>
                </a:r>
                <a14:m>
                  <m:oMath xmlns:m="http://schemas.openxmlformats.org/officeDocument/2006/math">
                    <m:r>
                      <a:rPr lang="en-US" altLang="zh-CN" sz="2400">
                        <a:latin typeface="Cambria Math" panose="02040503050406030204" pitchFamily="18" charset="0"/>
                        <a:ea typeface="+mj-ea"/>
                      </a:rPr>
                      <m:t>𝑇</m:t>
                    </m:r>
                    <m:r>
                      <a:rPr lang="en-US" altLang="zh-CN" sz="2400">
                        <a:latin typeface="Cambria Math" panose="02040503050406030204" pitchFamily="18" charset="0"/>
                        <a:ea typeface="+mj-ea"/>
                      </a:rPr>
                      <m:t>={</m:t>
                    </m:r>
                    <m:d>
                      <m:dPr>
                        <m:ctrlPr>
                          <a:rPr lang="en-US" altLang="zh-CN" sz="2400" i="1">
                            <a:latin typeface="Cambria Math" panose="02040503050406030204" pitchFamily="18" charset="0"/>
                            <a:ea typeface="+mj-ea"/>
                          </a:rPr>
                        </m:ctrlPr>
                      </m:dPr>
                      <m:e>
                        <m:sSub>
                          <m:sSubPr>
                            <m:ctrlPr>
                              <a:rPr lang="en-US" altLang="zh-CN" sz="2400" i="1">
                                <a:latin typeface="Cambria Math" panose="02040503050406030204" pitchFamily="18" charset="0"/>
                                <a:ea typeface="+mj-ea"/>
                              </a:rPr>
                            </m:ctrlPr>
                          </m:sSubPr>
                          <m:e>
                            <m:r>
                              <a:rPr lang="en-US" altLang="zh-CN" sz="2400">
                                <a:latin typeface="Cambria Math" panose="02040503050406030204" pitchFamily="18" charset="0"/>
                                <a:ea typeface="+mj-ea"/>
                              </a:rPr>
                              <m:t>𝑥</m:t>
                            </m:r>
                          </m:e>
                          <m:sub>
                            <m:r>
                              <a:rPr lang="en-US" altLang="zh-CN" sz="2400">
                                <a:latin typeface="Cambria Math" panose="02040503050406030204" pitchFamily="18" charset="0"/>
                                <a:ea typeface="+mj-ea"/>
                              </a:rPr>
                              <m:t>1</m:t>
                            </m:r>
                          </m:sub>
                        </m:sSub>
                        <m:r>
                          <a:rPr lang="en-US" altLang="zh-CN" sz="2400">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a:latin typeface="Cambria Math" panose="02040503050406030204" pitchFamily="18" charset="0"/>
                                <a:ea typeface="+mj-ea"/>
                              </a:rPr>
                              <m:t>𝑦</m:t>
                            </m:r>
                          </m:e>
                          <m:sub>
                            <m:r>
                              <a:rPr lang="en-US" altLang="zh-CN" sz="2400">
                                <a:latin typeface="Cambria Math" panose="02040503050406030204" pitchFamily="18" charset="0"/>
                                <a:ea typeface="+mj-ea"/>
                              </a:rPr>
                              <m:t>1</m:t>
                            </m:r>
                          </m:sub>
                        </m:sSub>
                      </m:e>
                    </m:d>
                    <m:r>
                      <a:rPr lang="en-US" altLang="zh-CN" sz="2400">
                        <a:latin typeface="Cambria Math" panose="02040503050406030204" pitchFamily="18" charset="0"/>
                        <a:ea typeface="+mj-ea"/>
                      </a:rPr>
                      <m:t>,</m:t>
                    </m:r>
                    <m:d>
                      <m:dPr>
                        <m:ctrlPr>
                          <a:rPr lang="en-US" altLang="zh-CN" sz="2400" i="1">
                            <a:latin typeface="Cambria Math" panose="02040503050406030204" pitchFamily="18" charset="0"/>
                            <a:ea typeface="+mj-ea"/>
                          </a:rPr>
                        </m:ctrlPr>
                      </m:dPr>
                      <m:e>
                        <m:sSub>
                          <m:sSubPr>
                            <m:ctrlPr>
                              <a:rPr lang="en-US" altLang="zh-CN" sz="2400" i="1">
                                <a:latin typeface="Cambria Math" panose="02040503050406030204" pitchFamily="18" charset="0"/>
                                <a:ea typeface="+mj-ea"/>
                              </a:rPr>
                            </m:ctrlPr>
                          </m:sSubPr>
                          <m:e>
                            <m:r>
                              <a:rPr lang="en-US" altLang="zh-CN" sz="2400">
                                <a:latin typeface="Cambria Math" panose="02040503050406030204" pitchFamily="18" charset="0"/>
                                <a:ea typeface="+mj-ea"/>
                              </a:rPr>
                              <m:t>𝑥</m:t>
                            </m:r>
                          </m:e>
                          <m:sub>
                            <m:r>
                              <a:rPr lang="en-US" altLang="zh-CN" sz="2400">
                                <a:latin typeface="Cambria Math" panose="02040503050406030204" pitchFamily="18" charset="0"/>
                                <a:ea typeface="+mj-ea"/>
                              </a:rPr>
                              <m:t>2</m:t>
                            </m:r>
                          </m:sub>
                        </m:sSub>
                        <m:r>
                          <a:rPr lang="en-US" altLang="zh-CN" sz="2400">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a:latin typeface="Cambria Math" panose="02040503050406030204" pitchFamily="18" charset="0"/>
                                <a:ea typeface="+mj-ea"/>
                              </a:rPr>
                              <m:t>𝑦</m:t>
                            </m:r>
                          </m:e>
                          <m:sub>
                            <m:r>
                              <a:rPr lang="en-US" altLang="zh-CN" sz="2400">
                                <a:latin typeface="Cambria Math" panose="02040503050406030204" pitchFamily="18" charset="0"/>
                                <a:ea typeface="+mj-ea"/>
                              </a:rPr>
                              <m:t>2</m:t>
                            </m:r>
                          </m:sub>
                        </m:sSub>
                      </m:e>
                    </m:d>
                    <m:r>
                      <a:rPr lang="en-US" altLang="zh-CN" sz="2400">
                        <a:latin typeface="Cambria Math" panose="02040503050406030204" pitchFamily="18" charset="0"/>
                        <a:ea typeface="+mj-ea"/>
                      </a:rPr>
                      <m:t>,…,</m:t>
                    </m:r>
                    <m:d>
                      <m:dPr>
                        <m:ctrlPr>
                          <a:rPr lang="en-US" altLang="zh-CN" sz="2400" i="1">
                            <a:latin typeface="Cambria Math" panose="02040503050406030204" pitchFamily="18" charset="0"/>
                            <a:ea typeface="+mj-ea"/>
                          </a:rPr>
                        </m:ctrlPr>
                      </m:dPr>
                      <m:e>
                        <m:sSub>
                          <m:sSubPr>
                            <m:ctrlPr>
                              <a:rPr lang="en-US" altLang="zh-CN" sz="2400" i="1">
                                <a:latin typeface="Cambria Math" panose="02040503050406030204" pitchFamily="18" charset="0"/>
                                <a:ea typeface="+mj-ea"/>
                              </a:rPr>
                            </m:ctrlPr>
                          </m:sSubPr>
                          <m:e>
                            <m:r>
                              <a:rPr lang="en-US" altLang="zh-CN" sz="2400">
                                <a:latin typeface="Cambria Math" panose="02040503050406030204" pitchFamily="18" charset="0"/>
                                <a:ea typeface="+mj-ea"/>
                              </a:rPr>
                              <m:t>𝑥</m:t>
                            </m:r>
                          </m:e>
                          <m:sub>
                            <m:r>
                              <a:rPr lang="en-US" altLang="zh-CN" sz="2400">
                                <a:latin typeface="Cambria Math" panose="02040503050406030204" pitchFamily="18" charset="0"/>
                                <a:ea typeface="+mj-ea"/>
                              </a:rPr>
                              <m:t>𝑁</m:t>
                            </m:r>
                          </m:sub>
                        </m:sSub>
                        <m:r>
                          <a:rPr lang="en-US" altLang="zh-CN" sz="2400">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a:latin typeface="Cambria Math" panose="02040503050406030204" pitchFamily="18" charset="0"/>
                                <a:ea typeface="+mj-ea"/>
                              </a:rPr>
                              <m:t>𝑦</m:t>
                            </m:r>
                          </m:e>
                          <m:sub>
                            <m:r>
                              <a:rPr lang="en-US" altLang="zh-CN" sz="2400">
                                <a:latin typeface="Cambria Math" panose="02040503050406030204" pitchFamily="18" charset="0"/>
                                <a:ea typeface="+mj-ea"/>
                              </a:rPr>
                              <m:t>𝑁</m:t>
                            </m:r>
                          </m:sub>
                        </m:sSub>
                      </m:e>
                    </m:d>
                  </m:oMath>
                </a14:m>
                <a:r>
                  <a:rPr lang="zh-CN" altLang="en-US" sz="2400" dirty="0">
                    <a:latin typeface="+mj-ea"/>
                    <a:ea typeface="+mj-ea"/>
                  </a:rPr>
                  <a:t>，其中，实例</a:t>
                </a:r>
                <a14:m>
                  <m:oMath xmlns:m="http://schemas.openxmlformats.org/officeDocument/2006/math">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𝑥</m:t>
                        </m:r>
                      </m:e>
                      <m:sub>
                        <m:r>
                          <a:rPr lang="en-US" altLang="zh-CN" sz="2400" b="0" i="1" smtClean="0">
                            <a:latin typeface="Cambria Math" panose="02040503050406030204" pitchFamily="18" charset="0"/>
                            <a:ea typeface="+mj-ea"/>
                          </a:rPr>
                          <m:t>𝑖</m:t>
                        </m:r>
                      </m:sub>
                    </m:sSub>
                  </m:oMath>
                </a14:m>
                <a:r>
                  <a:rPr lang="zh-CN" altLang="en-US" sz="2400" dirty="0">
                    <a:latin typeface="+mj-ea"/>
                    <a:ea typeface="+mj-ea"/>
                  </a:rPr>
                  <a:t>属于输入空间，</a:t>
                </a:r>
                <a:r>
                  <a:rPr lang="en-US" altLang="zh-CN" sz="2400" dirty="0">
                    <a:latin typeface="+mj-ea"/>
                    <a:ea typeface="+mj-ea"/>
                  </a:rPr>
                  <a:t> </a:t>
                </a:r>
                <a14:m>
                  <m:oMath xmlns:m="http://schemas.openxmlformats.org/officeDocument/2006/math">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𝑥</m:t>
                        </m:r>
                      </m:e>
                      <m:sub>
                        <m:r>
                          <a:rPr lang="en-US" altLang="zh-CN" sz="2400" i="1">
                            <a:latin typeface="Cambria Math" panose="02040503050406030204" pitchFamily="18" charset="0"/>
                            <a:ea typeface="+mj-ea"/>
                          </a:rPr>
                          <m:t>𝑖</m:t>
                        </m:r>
                      </m:sub>
                    </m:sSub>
                    <m:r>
                      <a:rPr lang="en-US" altLang="zh-CN" sz="2400" i="1">
                        <a:latin typeface="Cambria Math" panose="02040503050406030204" pitchFamily="18" charset="0"/>
                        <a:ea typeface="+mj-ea"/>
                      </a:rPr>
                      <m:t> </m:t>
                    </m:r>
                    <m:r>
                      <a:rPr lang="zh-CN" altLang="en-US" sz="2400" i="1" smtClean="0">
                        <a:latin typeface="Cambria Math" panose="02040503050406030204" pitchFamily="18" charset="0"/>
                        <a:ea typeface="+mj-ea"/>
                      </a:rPr>
                      <m:t>𝜖</m:t>
                    </m:r>
                    <m:r>
                      <a:rPr lang="en-US" altLang="zh-CN" sz="2400" b="0" i="1" smtClean="0">
                        <a:latin typeface="Cambria Math" panose="02040503050406030204" pitchFamily="18" charset="0"/>
                        <a:ea typeface="+mj-ea"/>
                      </a:rPr>
                      <m:t>𝑋</m:t>
                    </m:r>
                    <m:r>
                      <a:rPr lang="en-US" altLang="zh-CN" sz="2400" b="0" i="1" smtClean="0">
                        <a:latin typeface="Cambria Math" panose="02040503050406030204" pitchFamily="18" charset="0"/>
                        <a:ea typeface="+mj-ea"/>
                      </a:rPr>
                      <m:t>=</m:t>
                    </m:r>
                    <m:sSup>
                      <m:sSupPr>
                        <m:ctrlPr>
                          <a:rPr lang="en-US" altLang="zh-CN" sz="2400" b="0" i="1" smtClean="0">
                            <a:latin typeface="Cambria Math" panose="02040503050406030204" pitchFamily="18" charset="0"/>
                            <a:ea typeface="+mj-ea"/>
                          </a:rPr>
                        </m:ctrlPr>
                      </m:sSupPr>
                      <m:e>
                        <m:r>
                          <a:rPr lang="en-US" altLang="zh-CN" sz="2400" b="0" i="1" smtClean="0">
                            <a:latin typeface="Cambria Math" panose="02040503050406030204" pitchFamily="18" charset="0"/>
                            <a:ea typeface="+mj-ea"/>
                          </a:rPr>
                          <m:t>𝑅</m:t>
                        </m:r>
                      </m:e>
                      <m:sup>
                        <m:r>
                          <a:rPr lang="en-US" altLang="zh-CN" sz="2400" b="0" i="1" smtClean="0">
                            <a:latin typeface="Cambria Math" panose="02040503050406030204" pitchFamily="18" charset="0"/>
                            <a:ea typeface="+mj-ea"/>
                          </a:rPr>
                          <m:t>𝑛</m:t>
                        </m:r>
                      </m:sup>
                    </m:sSup>
                  </m:oMath>
                </a14:m>
                <a:r>
                  <a:rPr lang="zh-CN" altLang="en-US" sz="2400" dirty="0">
                    <a:latin typeface="+mj-ea"/>
                    <a:ea typeface="+mj-ea"/>
                  </a:rPr>
                  <a:t>，对应的标记有两类</a:t>
                </a:r>
                <a14:m>
                  <m:oMath xmlns:m="http://schemas.openxmlformats.org/officeDocument/2006/math">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𝑦</m:t>
                        </m:r>
                      </m:e>
                      <m:sub>
                        <m:r>
                          <a:rPr lang="en-US" altLang="zh-CN" sz="2400" b="0" i="1" smtClean="0">
                            <a:latin typeface="Cambria Math" panose="02040503050406030204" pitchFamily="18" charset="0"/>
                            <a:ea typeface="+mj-ea"/>
                          </a:rPr>
                          <m:t>𝑖</m:t>
                        </m:r>
                      </m:sub>
                    </m:sSub>
                    <m:r>
                      <a:rPr lang="zh-CN" altLang="en-US" sz="2400" i="1" smtClean="0">
                        <a:latin typeface="Cambria Math" panose="02040503050406030204" pitchFamily="18" charset="0"/>
                        <a:ea typeface="+mj-ea"/>
                      </a:rPr>
                      <m:t>𝜖</m:t>
                    </m:r>
                    <m:r>
                      <a:rPr lang="en-US" altLang="zh-CN" sz="2400" b="0" i="1" smtClean="0">
                        <a:latin typeface="Cambria Math" panose="02040503050406030204" pitchFamily="18" charset="0"/>
                        <a:ea typeface="+mj-ea"/>
                      </a:rPr>
                      <m:t>𝑌</m:t>
                    </m:r>
                    <m:r>
                      <a:rPr lang="en-US" altLang="zh-CN" sz="2400" b="0" i="1" smtClean="0">
                        <a:latin typeface="Cambria Math" panose="02040503050406030204" pitchFamily="18" charset="0"/>
                        <a:ea typeface="+mj-ea"/>
                      </a:rPr>
                      <m:t>=</m:t>
                    </m:r>
                    <m:d>
                      <m:dPr>
                        <m:begChr m:val="{"/>
                        <m:endChr m:val="}"/>
                        <m:ctrlPr>
                          <a:rPr lang="en-US" altLang="zh-CN" sz="2400" b="0" i="1" smtClean="0">
                            <a:latin typeface="Cambria Math" panose="02040503050406030204" pitchFamily="18" charset="0"/>
                            <a:ea typeface="+mj-ea"/>
                          </a:rPr>
                        </m:ctrlPr>
                      </m:dPr>
                      <m:e>
                        <m:r>
                          <a:rPr lang="en-US" altLang="zh-CN" sz="2400" b="0" i="1" smtClean="0">
                            <a:latin typeface="Cambria Math" panose="02040503050406030204" pitchFamily="18" charset="0"/>
                            <a:ea typeface="+mj-ea"/>
                          </a:rPr>
                          <m:t>−1,+1</m:t>
                        </m:r>
                      </m:e>
                    </m:d>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𝑖</m:t>
                    </m:r>
                    <m:r>
                      <a:rPr lang="en-US" altLang="zh-CN" sz="2400" b="0" i="1" smtClean="0">
                        <a:latin typeface="Cambria Math" panose="02040503050406030204" pitchFamily="18" charset="0"/>
                        <a:ea typeface="+mj-ea"/>
                      </a:rPr>
                      <m:t>=1,2,…,</m:t>
                    </m:r>
                    <m:r>
                      <a:rPr lang="en-US" altLang="zh-CN" sz="2400" b="0" i="1" smtClean="0">
                        <a:latin typeface="Cambria Math" panose="02040503050406030204" pitchFamily="18" charset="0"/>
                        <a:ea typeface="+mj-ea"/>
                      </a:rPr>
                      <m:t>𝑁</m:t>
                    </m:r>
                  </m:oMath>
                </a14:m>
                <a:r>
                  <a:rPr lang="zh-CN" altLang="en-US" sz="2400" dirty="0">
                    <a:latin typeface="+mj-ea"/>
                    <a:ea typeface="+mj-ea"/>
                  </a:rPr>
                  <a:t>。如果能用</a:t>
                </a:r>
                <a14:m>
                  <m:oMath xmlns:m="http://schemas.openxmlformats.org/officeDocument/2006/math">
                    <m:sSup>
                      <m:sSupPr>
                        <m:ctrlPr>
                          <a:rPr lang="en-US" altLang="zh-CN" sz="2400" i="1">
                            <a:latin typeface="Cambria Math" panose="02040503050406030204" pitchFamily="18" charset="0"/>
                            <a:ea typeface="+mj-ea"/>
                          </a:rPr>
                        </m:ctrlPr>
                      </m:sSupPr>
                      <m:e>
                        <m:r>
                          <a:rPr lang="en-US" altLang="zh-CN" sz="2400" i="1">
                            <a:latin typeface="Cambria Math" panose="02040503050406030204" pitchFamily="18" charset="0"/>
                            <a:ea typeface="+mj-ea"/>
                          </a:rPr>
                          <m:t>𝑅</m:t>
                        </m:r>
                      </m:e>
                      <m:sup>
                        <m:r>
                          <a:rPr lang="en-US" altLang="zh-CN" sz="2400" i="1">
                            <a:latin typeface="Cambria Math" panose="02040503050406030204" pitchFamily="18" charset="0"/>
                            <a:ea typeface="+mj-ea"/>
                          </a:rPr>
                          <m:t>𝑛</m:t>
                        </m:r>
                      </m:sup>
                    </m:sSup>
                  </m:oMath>
                </a14:m>
                <a:r>
                  <a:rPr lang="zh-CN" altLang="en-US" sz="2400" dirty="0">
                    <a:latin typeface="+mj-ea"/>
                    <a:ea typeface="+mj-ea"/>
                  </a:rPr>
                  <a:t>中的一个超曲面将正负例正确分开，则称这个问题为非线性可分问题。</a:t>
                </a:r>
              </a:p>
            </p:txBody>
          </p:sp>
        </mc:Choice>
        <mc:Fallback xmlns="">
          <p:sp>
            <p:nvSpPr>
              <p:cNvPr id="3" name="文本框 2">
                <a:extLst>
                  <a:ext uri="{FF2B5EF4-FFF2-40B4-BE49-F238E27FC236}">
                    <a16:creationId xmlns:a16="http://schemas.microsoft.com/office/drawing/2014/main" id="{5D12A9BD-D8C5-C67B-D595-6EF8467B0D22}"/>
                  </a:ext>
                </a:extLst>
              </p:cNvPr>
              <p:cNvSpPr txBox="1">
                <a:spLocks noRot="1" noChangeAspect="1" noMove="1" noResize="1" noEditPoints="1" noAdjustHandles="1" noChangeArrowheads="1" noChangeShapeType="1" noTextEdit="1"/>
              </p:cNvSpPr>
              <p:nvPr/>
            </p:nvSpPr>
            <p:spPr>
              <a:xfrm>
                <a:off x="561854" y="1232683"/>
                <a:ext cx="10744200" cy="1827552"/>
              </a:xfrm>
              <a:prstGeom prst="rect">
                <a:avLst/>
              </a:prstGeom>
              <a:blipFill>
                <a:blip r:embed="rId3"/>
                <a:stretch>
                  <a:fillRect l="-737" t="-667" r="-3687" b="-6667"/>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23FFF16F-6BDA-41DB-3A80-749FBCFB1249}"/>
              </a:ext>
            </a:extLst>
          </p:cNvPr>
          <p:cNvPicPr>
            <a:picLocks noChangeAspect="1"/>
          </p:cNvPicPr>
          <p:nvPr/>
        </p:nvPicPr>
        <p:blipFill>
          <a:blip r:embed="rId4"/>
          <a:stretch>
            <a:fillRect/>
          </a:stretch>
        </p:blipFill>
        <p:spPr>
          <a:xfrm>
            <a:off x="2176342" y="3276774"/>
            <a:ext cx="8645240" cy="3243728"/>
          </a:xfrm>
          <a:prstGeom prst="rect">
            <a:avLst/>
          </a:prstGeom>
        </p:spPr>
      </p:pic>
    </p:spTree>
    <p:extLst>
      <p:ext uri="{BB962C8B-B14F-4D97-AF65-F5344CB8AC3E}">
        <p14:creationId xmlns:p14="http://schemas.microsoft.com/office/powerpoint/2010/main" val="3295603426"/>
      </p:ext>
    </p:extLst>
  </p:cSld>
  <p:clrMapOvr>
    <a:masterClrMapping/>
  </p:clrMapOvr>
  <p:transition advTm="8005"/>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solidFill>
                  <a:schemeClr val="tx1"/>
                </a:solidFill>
              </a:rPr>
              <a:t>线性不可分</a:t>
            </a:r>
          </a:p>
        </p:txBody>
      </p:sp>
      <p:sp>
        <p:nvSpPr>
          <p:cNvPr id="3" name="内容占位符 2"/>
          <p:cNvSpPr>
            <a:spLocks noGrp="1"/>
          </p:cNvSpPr>
          <p:nvPr>
            <p:ph idx="1"/>
          </p:nvPr>
        </p:nvSpPr>
        <p:spPr>
          <a:xfrm>
            <a:off x="647700" y="1452881"/>
            <a:ext cx="10998200" cy="4673286"/>
          </a:xfrm>
        </p:spPr>
        <p:txBody>
          <a:bodyPr>
            <a:normAutofit/>
          </a:bodyPr>
          <a:lstStyle/>
          <a:p>
            <a:pPr marL="0" indent="0">
              <a:lnSpc>
                <a:spcPct val="150000"/>
              </a:lnSpc>
              <a:buNone/>
            </a:pPr>
            <a:r>
              <a:rPr lang="en-US" altLang="zh-CN" sz="2400" dirty="0">
                <a:solidFill>
                  <a:srgbClr val="FF0000"/>
                </a:solidFill>
              </a:rPr>
              <a:t>-Q:</a:t>
            </a:r>
            <a:r>
              <a:rPr lang="zh-CN" altLang="en-US" sz="2400" dirty="0">
                <a:solidFill>
                  <a:srgbClr val="FF0000"/>
                </a:solidFill>
              </a:rPr>
              <a:t>若不存在一个能正确划分两类样本的超平面</a:t>
            </a:r>
            <a:r>
              <a:rPr lang="en-US" altLang="zh-CN" sz="2400" dirty="0">
                <a:solidFill>
                  <a:srgbClr val="FF0000"/>
                </a:solidFill>
              </a:rPr>
              <a:t>,</a:t>
            </a:r>
            <a:r>
              <a:rPr lang="zh-CN" altLang="en-US" sz="2400" dirty="0">
                <a:solidFill>
                  <a:srgbClr val="FF0000"/>
                </a:solidFill>
              </a:rPr>
              <a:t>怎么办</a:t>
            </a:r>
            <a:r>
              <a:rPr lang="en-US" altLang="zh-CN" sz="2400" dirty="0">
                <a:solidFill>
                  <a:srgbClr val="FF0000"/>
                </a:solidFill>
              </a:rPr>
              <a:t>?</a:t>
            </a:r>
          </a:p>
          <a:p>
            <a:pPr marL="0" indent="0">
              <a:lnSpc>
                <a:spcPct val="150000"/>
              </a:lnSpc>
              <a:buNone/>
            </a:pPr>
            <a:r>
              <a:rPr lang="en-US" altLang="zh-CN" sz="2400" dirty="0"/>
              <a:t>-A:</a:t>
            </a:r>
            <a:r>
              <a:rPr lang="zh-CN" altLang="en-US" sz="2400" dirty="0"/>
              <a:t>将样本从原始空间映射到一个</a:t>
            </a:r>
            <a:r>
              <a:rPr lang="zh-CN" altLang="en-US" sz="2400" dirty="0">
                <a:solidFill>
                  <a:schemeClr val="tx2"/>
                </a:solidFill>
              </a:rPr>
              <a:t>更高维</a:t>
            </a:r>
            <a:r>
              <a:rPr lang="zh-CN" altLang="en-US" sz="2400" dirty="0"/>
              <a:t>的特征空间</a:t>
            </a:r>
            <a:r>
              <a:rPr lang="en-US" altLang="zh-CN" sz="2400" dirty="0"/>
              <a:t>,</a:t>
            </a:r>
            <a:r>
              <a:rPr lang="zh-CN" altLang="en-US" sz="2400" dirty="0"/>
              <a:t>使得样本在这个特征空间内线性可分。</a:t>
            </a:r>
          </a:p>
        </p:txBody>
      </p:sp>
      <p:cxnSp>
        <p:nvCxnSpPr>
          <p:cNvPr id="4" name="直接箭头连接符 3"/>
          <p:cNvCxnSpPr/>
          <p:nvPr/>
        </p:nvCxnSpPr>
        <p:spPr>
          <a:xfrm flipH="1" flipV="1">
            <a:off x="3072673" y="3632247"/>
            <a:ext cx="0" cy="216000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5" name="直接箭头连接符 4"/>
          <p:cNvCxnSpPr/>
          <p:nvPr/>
        </p:nvCxnSpPr>
        <p:spPr>
          <a:xfrm>
            <a:off x="3072673" y="5767449"/>
            <a:ext cx="2160000"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grpSp>
        <p:nvGrpSpPr>
          <p:cNvPr id="6" name="组合 5"/>
          <p:cNvGrpSpPr/>
          <p:nvPr/>
        </p:nvGrpSpPr>
        <p:grpSpPr>
          <a:xfrm>
            <a:off x="3451659" y="4180425"/>
            <a:ext cx="1259870" cy="1238551"/>
            <a:chOff x="1772741" y="1770345"/>
            <a:chExt cx="1259870" cy="1238551"/>
          </a:xfrm>
        </p:grpSpPr>
        <p:grpSp>
          <p:nvGrpSpPr>
            <p:cNvPr id="7" name="组合 6"/>
            <p:cNvGrpSpPr/>
            <p:nvPr/>
          </p:nvGrpSpPr>
          <p:grpSpPr>
            <a:xfrm>
              <a:off x="2924611" y="2900896"/>
              <a:ext cx="108000" cy="108000"/>
              <a:chOff x="5476803" y="2392530"/>
              <a:chExt cx="108000" cy="108000"/>
            </a:xfrm>
          </p:grpSpPr>
          <p:cxnSp>
            <p:nvCxnSpPr>
              <p:cNvPr id="13" name="直接连接符 1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 name="组合 7"/>
            <p:cNvGrpSpPr/>
            <p:nvPr/>
          </p:nvGrpSpPr>
          <p:grpSpPr>
            <a:xfrm>
              <a:off x="1772741" y="1770345"/>
              <a:ext cx="108000" cy="108000"/>
              <a:chOff x="5476803" y="2392530"/>
              <a:chExt cx="108000" cy="108000"/>
            </a:xfrm>
          </p:grpSpPr>
          <p:cxnSp>
            <p:nvCxnSpPr>
              <p:cNvPr id="11" name="直接连接符 1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9" name="直接连接符 8"/>
            <p:cNvCxnSpPr/>
            <p:nvPr/>
          </p:nvCxnSpPr>
          <p:spPr>
            <a:xfrm>
              <a:off x="2924611" y="1824345"/>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a:off x="1772741" y="2970574"/>
              <a:ext cx="108000" cy="0"/>
            </a:xfrm>
            <a:prstGeom prst="line">
              <a:avLst/>
            </a:prstGeom>
            <a:ln w="19050"/>
          </p:spPr>
          <p:style>
            <a:lnRef idx="1">
              <a:schemeClr val="dk1"/>
            </a:lnRef>
            <a:fillRef idx="0">
              <a:schemeClr val="dk1"/>
            </a:fillRef>
            <a:effectRef idx="0">
              <a:schemeClr val="dk1"/>
            </a:effectRef>
            <a:fontRef idx="minor">
              <a:schemeClr val="tx1"/>
            </a:fontRef>
          </p:style>
        </p:cxnSp>
      </p:grpSp>
      <p:sp>
        <p:nvSpPr>
          <p:cNvPr id="15" name="任意多边形 14"/>
          <p:cNvSpPr/>
          <p:nvPr/>
        </p:nvSpPr>
        <p:spPr>
          <a:xfrm rot="1472675">
            <a:off x="3338990" y="4104316"/>
            <a:ext cx="1869834" cy="1287549"/>
          </a:xfrm>
          <a:custGeom>
            <a:avLst/>
            <a:gdLst>
              <a:gd name="connsiteX0" fmla="*/ 440266 w 1856405"/>
              <a:gd name="connsiteY0" fmla="*/ 0 h 1821971"/>
              <a:gd name="connsiteX1" fmla="*/ 1851378 w 1856405"/>
              <a:gd name="connsiteY1" fmla="*/ 1749778 h 1821971"/>
              <a:gd name="connsiteX2" fmla="*/ 0 w 1856405"/>
              <a:gd name="connsiteY2" fmla="*/ 1512711 h 1821971"/>
              <a:gd name="connsiteX3" fmla="*/ 0 w 1856405"/>
              <a:gd name="connsiteY3" fmla="*/ 1512711 h 1821971"/>
            </a:gdLst>
            <a:ahLst/>
            <a:cxnLst>
              <a:cxn ang="0">
                <a:pos x="connsiteX0" y="connsiteY0"/>
              </a:cxn>
              <a:cxn ang="0">
                <a:pos x="connsiteX1" y="connsiteY1"/>
              </a:cxn>
              <a:cxn ang="0">
                <a:pos x="connsiteX2" y="connsiteY2"/>
              </a:cxn>
              <a:cxn ang="0">
                <a:pos x="connsiteX3" y="connsiteY3"/>
              </a:cxn>
            </a:cxnLst>
            <a:rect l="l" t="t" r="r" b="b"/>
            <a:pathLst>
              <a:path w="1856405" h="1821971">
                <a:moveTo>
                  <a:pt x="440266" y="0"/>
                </a:moveTo>
                <a:cubicBezTo>
                  <a:pt x="1182511" y="748830"/>
                  <a:pt x="1924756" y="1497660"/>
                  <a:pt x="1851378" y="1749778"/>
                </a:cubicBezTo>
                <a:cubicBezTo>
                  <a:pt x="1778000" y="2001896"/>
                  <a:pt x="0" y="1512711"/>
                  <a:pt x="0" y="1512711"/>
                </a:cubicBezTo>
                <a:lnTo>
                  <a:pt x="0" y="1512711"/>
                </a:ln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7081148" y="3490187"/>
            <a:ext cx="2589902" cy="2647028"/>
            <a:chOff x="4882943" y="976705"/>
            <a:chExt cx="2589902" cy="2647028"/>
          </a:xfrm>
        </p:grpSpPr>
        <p:cxnSp>
          <p:nvCxnSpPr>
            <p:cNvPr id="17" name="直接箭头连接符 16"/>
            <p:cNvCxnSpPr/>
            <p:nvPr/>
          </p:nvCxnSpPr>
          <p:spPr>
            <a:xfrm flipH="1" flipV="1">
              <a:off x="5681042" y="976705"/>
              <a:ext cx="0" cy="180000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18" name="直接箭头连接符 17"/>
            <p:cNvCxnSpPr/>
            <p:nvPr/>
          </p:nvCxnSpPr>
          <p:spPr>
            <a:xfrm>
              <a:off x="5672845" y="2774272"/>
              <a:ext cx="1800000"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19" name="直接箭头连接符 18"/>
            <p:cNvCxnSpPr/>
            <p:nvPr/>
          </p:nvCxnSpPr>
          <p:spPr>
            <a:xfrm flipH="1">
              <a:off x="4882943" y="2774212"/>
              <a:ext cx="802679" cy="849521"/>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grpSp>
          <p:nvGrpSpPr>
            <p:cNvPr id="20" name="组合 19"/>
            <p:cNvGrpSpPr/>
            <p:nvPr/>
          </p:nvGrpSpPr>
          <p:grpSpPr>
            <a:xfrm>
              <a:off x="5183915" y="3189965"/>
              <a:ext cx="144000" cy="144000"/>
              <a:chOff x="7101657" y="1465531"/>
              <a:chExt cx="144000" cy="144000"/>
            </a:xfrm>
          </p:grpSpPr>
          <p:sp>
            <p:nvSpPr>
              <p:cNvPr id="41" name="椭圆 40"/>
              <p:cNvSpPr/>
              <p:nvPr/>
            </p:nvSpPr>
            <p:spPr>
              <a:xfrm>
                <a:off x="7101657" y="1465531"/>
                <a:ext cx="144000" cy="14400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7120045" y="1481721"/>
                <a:ext cx="108000" cy="108000"/>
                <a:chOff x="5476803" y="2392530"/>
                <a:chExt cx="108000" cy="108000"/>
              </a:xfrm>
            </p:grpSpPr>
            <p:cxnSp>
              <p:nvCxnSpPr>
                <p:cNvPr id="43" name="直接连接符 4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cxnSp>
          <p:nvCxnSpPr>
            <p:cNvPr id="21" name="直接箭头连接符 20"/>
            <p:cNvCxnSpPr/>
            <p:nvPr/>
          </p:nvCxnSpPr>
          <p:spPr>
            <a:xfrm flipH="1">
              <a:off x="5249077" y="1769551"/>
              <a:ext cx="455344" cy="487923"/>
            </a:xfrm>
            <a:prstGeom prst="straightConnector1">
              <a:avLst/>
            </a:prstGeom>
            <a:ln w="9525">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直接箭头连接符 21"/>
            <p:cNvCxnSpPr/>
            <p:nvPr/>
          </p:nvCxnSpPr>
          <p:spPr>
            <a:xfrm>
              <a:off x="5249077" y="2273664"/>
              <a:ext cx="6838" cy="886843"/>
            </a:xfrm>
            <a:prstGeom prst="straightConnector1">
              <a:avLst/>
            </a:prstGeom>
            <a:ln w="9525">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直接箭头连接符 22"/>
            <p:cNvCxnSpPr/>
            <p:nvPr/>
          </p:nvCxnSpPr>
          <p:spPr>
            <a:xfrm>
              <a:off x="6646110" y="1816416"/>
              <a:ext cx="6838" cy="972000"/>
            </a:xfrm>
            <a:prstGeom prst="straightConnector1">
              <a:avLst/>
            </a:prstGeom>
            <a:ln w="9525">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直接箭头连接符 23"/>
            <p:cNvCxnSpPr/>
            <p:nvPr/>
          </p:nvCxnSpPr>
          <p:spPr>
            <a:xfrm flipH="1" flipV="1">
              <a:off x="5693933" y="1790153"/>
              <a:ext cx="936000" cy="3710"/>
            </a:xfrm>
            <a:prstGeom prst="straightConnector1">
              <a:avLst/>
            </a:prstGeom>
            <a:ln w="9525">
              <a:prstDash val="dash"/>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25" name="组合 24"/>
            <p:cNvGrpSpPr/>
            <p:nvPr/>
          </p:nvGrpSpPr>
          <p:grpSpPr>
            <a:xfrm>
              <a:off x="5619505" y="1712961"/>
              <a:ext cx="144000" cy="144000"/>
              <a:chOff x="7101657" y="1465531"/>
              <a:chExt cx="144000" cy="144000"/>
            </a:xfrm>
          </p:grpSpPr>
          <p:sp>
            <p:nvSpPr>
              <p:cNvPr id="37" name="椭圆 36"/>
              <p:cNvSpPr/>
              <p:nvPr/>
            </p:nvSpPr>
            <p:spPr>
              <a:xfrm>
                <a:off x="7101657" y="1465531"/>
                <a:ext cx="144000" cy="14400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7120045" y="1481721"/>
                <a:ext cx="108000" cy="108000"/>
                <a:chOff x="5476803" y="2392530"/>
                <a:chExt cx="108000" cy="108000"/>
              </a:xfrm>
            </p:grpSpPr>
            <p:cxnSp>
              <p:nvCxnSpPr>
                <p:cNvPr id="39" name="直接连接符 38"/>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cxnSp>
          <p:nvCxnSpPr>
            <p:cNvPr id="26" name="直接箭头连接符 25"/>
            <p:cNvCxnSpPr/>
            <p:nvPr/>
          </p:nvCxnSpPr>
          <p:spPr>
            <a:xfrm flipH="1" flipV="1">
              <a:off x="5249077" y="3238588"/>
              <a:ext cx="936000" cy="3710"/>
            </a:xfrm>
            <a:prstGeom prst="straightConnector1">
              <a:avLst/>
            </a:prstGeom>
            <a:ln w="9525">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直接箭头连接符 26"/>
            <p:cNvCxnSpPr/>
            <p:nvPr/>
          </p:nvCxnSpPr>
          <p:spPr>
            <a:xfrm flipH="1">
              <a:off x="6192303" y="2752000"/>
              <a:ext cx="455344" cy="487923"/>
            </a:xfrm>
            <a:prstGeom prst="straightConnector1">
              <a:avLst/>
            </a:prstGeom>
            <a:ln w="9525">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直接箭头连接符 27"/>
            <p:cNvCxnSpPr/>
            <p:nvPr/>
          </p:nvCxnSpPr>
          <p:spPr>
            <a:xfrm flipH="1" flipV="1">
              <a:off x="5249077" y="2262477"/>
              <a:ext cx="936000" cy="3710"/>
            </a:xfrm>
            <a:prstGeom prst="straightConnector1">
              <a:avLst/>
            </a:prstGeom>
            <a:ln w="9525">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直接箭头连接符 28"/>
            <p:cNvCxnSpPr/>
            <p:nvPr/>
          </p:nvCxnSpPr>
          <p:spPr>
            <a:xfrm>
              <a:off x="6196220" y="2266000"/>
              <a:ext cx="6838" cy="972000"/>
            </a:xfrm>
            <a:prstGeom prst="straightConnector1">
              <a:avLst/>
            </a:prstGeom>
            <a:ln w="9525">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直接箭头连接符 29"/>
            <p:cNvCxnSpPr/>
            <p:nvPr/>
          </p:nvCxnSpPr>
          <p:spPr>
            <a:xfrm flipH="1">
              <a:off x="6192303" y="1798427"/>
              <a:ext cx="455344" cy="487923"/>
            </a:xfrm>
            <a:prstGeom prst="straightConnector1">
              <a:avLst/>
            </a:prstGeom>
            <a:ln w="9525">
              <a:prstDash val="dash"/>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31" name="组合 30"/>
            <p:cNvGrpSpPr/>
            <p:nvPr/>
          </p:nvGrpSpPr>
          <p:grpSpPr>
            <a:xfrm>
              <a:off x="6127639" y="2212067"/>
              <a:ext cx="144000" cy="144000"/>
              <a:chOff x="7101657" y="1465531"/>
              <a:chExt cx="144000" cy="144000"/>
            </a:xfrm>
          </p:grpSpPr>
          <p:sp>
            <p:nvSpPr>
              <p:cNvPr id="35" name="椭圆 34"/>
              <p:cNvSpPr/>
              <p:nvPr/>
            </p:nvSpPr>
            <p:spPr>
              <a:xfrm>
                <a:off x="7101657" y="1465531"/>
                <a:ext cx="144000" cy="14400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连接符 35"/>
              <p:cNvCxnSpPr/>
              <p:nvPr/>
            </p:nvCxnSpPr>
            <p:spPr>
              <a:xfrm>
                <a:off x="7120045" y="1535721"/>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2" name="组合 31"/>
            <p:cNvGrpSpPr/>
            <p:nvPr/>
          </p:nvGrpSpPr>
          <p:grpSpPr>
            <a:xfrm>
              <a:off x="5637893" y="2677645"/>
              <a:ext cx="144000" cy="144000"/>
              <a:chOff x="7101657" y="1465531"/>
              <a:chExt cx="144000" cy="144000"/>
            </a:xfrm>
          </p:grpSpPr>
          <p:sp>
            <p:nvSpPr>
              <p:cNvPr id="33" name="椭圆 32"/>
              <p:cNvSpPr/>
              <p:nvPr/>
            </p:nvSpPr>
            <p:spPr>
              <a:xfrm>
                <a:off x="7101657" y="1465531"/>
                <a:ext cx="144000" cy="14400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a:off x="7120045" y="1535721"/>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cxnSp>
        <p:nvCxnSpPr>
          <p:cNvPr id="45" name="直接连接符 44"/>
          <p:cNvCxnSpPr/>
          <p:nvPr/>
        </p:nvCxnSpPr>
        <p:spPr>
          <a:xfrm>
            <a:off x="8064047" y="4292857"/>
            <a:ext cx="67241" cy="504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7616755" y="4793804"/>
            <a:ext cx="517392" cy="94815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7879247" y="4311909"/>
            <a:ext cx="177068" cy="293756"/>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7589938" y="5564491"/>
            <a:ext cx="23944" cy="188216"/>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7584049" y="4615780"/>
            <a:ext cx="287973" cy="97047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50" name="任意多边形 49"/>
          <p:cNvSpPr/>
          <p:nvPr/>
        </p:nvSpPr>
        <p:spPr>
          <a:xfrm>
            <a:off x="7593590" y="4297038"/>
            <a:ext cx="538163" cy="1452563"/>
          </a:xfrm>
          <a:custGeom>
            <a:avLst/>
            <a:gdLst>
              <a:gd name="connsiteX0" fmla="*/ 466725 w 538163"/>
              <a:gd name="connsiteY0" fmla="*/ 0 h 1452563"/>
              <a:gd name="connsiteX1" fmla="*/ 538163 w 538163"/>
              <a:gd name="connsiteY1" fmla="*/ 490538 h 1452563"/>
              <a:gd name="connsiteX2" fmla="*/ 23813 w 538163"/>
              <a:gd name="connsiteY2" fmla="*/ 1452563 h 1452563"/>
              <a:gd name="connsiteX3" fmla="*/ 0 w 538163"/>
              <a:gd name="connsiteY3" fmla="*/ 1285875 h 1452563"/>
              <a:gd name="connsiteX4" fmla="*/ 285750 w 538163"/>
              <a:gd name="connsiteY4" fmla="*/ 309563 h 1452563"/>
              <a:gd name="connsiteX5" fmla="*/ 466725 w 538163"/>
              <a:gd name="connsiteY5" fmla="*/ 0 h 145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163" h="1452563">
                <a:moveTo>
                  <a:pt x="466725" y="0"/>
                </a:moveTo>
                <a:lnTo>
                  <a:pt x="538163" y="490538"/>
                </a:lnTo>
                <a:lnTo>
                  <a:pt x="23813" y="1452563"/>
                </a:lnTo>
                <a:lnTo>
                  <a:pt x="0" y="1285875"/>
                </a:lnTo>
                <a:lnTo>
                  <a:pt x="285750" y="309563"/>
                </a:lnTo>
                <a:lnTo>
                  <a:pt x="466725" y="0"/>
                </a:lnTo>
                <a:close/>
              </a:path>
            </a:pathLst>
          </a:cu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1" name="对象 50"/>
          <p:cNvGraphicFramePr>
            <a:graphicFrameLocks noChangeAspect="1"/>
          </p:cNvGraphicFramePr>
          <p:nvPr>
            <p:extLst>
              <p:ext uri="{D42A27DB-BD31-4B8C-83A1-F6EECF244321}">
                <p14:modId xmlns:p14="http://schemas.microsoft.com/office/powerpoint/2010/main" val="741576593"/>
              </p:ext>
            </p:extLst>
          </p:nvPr>
        </p:nvGraphicFramePr>
        <p:xfrm>
          <a:off x="5642659" y="4321508"/>
          <a:ext cx="1022270" cy="288000"/>
        </p:xfrm>
        <a:graphic>
          <a:graphicData uri="http://schemas.openxmlformats.org/presentationml/2006/ole">
            <mc:AlternateContent xmlns:mc="http://schemas.openxmlformats.org/markup-compatibility/2006">
              <mc:Choice xmlns:v="urn:schemas-microsoft-com:vml" Requires="v">
                <p:oleObj name="Formula" r:id="rId2" imgW="631440" imgH="177840" progId="Equation.Ribbit">
                  <p:embed/>
                </p:oleObj>
              </mc:Choice>
              <mc:Fallback>
                <p:oleObj name="Formula" r:id="rId2" imgW="631440" imgH="177840" progId="Equation.Ribbit">
                  <p:embed/>
                  <p:pic>
                    <p:nvPicPr>
                      <p:cNvPr id="51" name="对象 50"/>
                      <p:cNvPicPr/>
                      <p:nvPr/>
                    </p:nvPicPr>
                    <p:blipFill>
                      <a:blip r:embed="rId3"/>
                      <a:stretch>
                        <a:fillRect/>
                      </a:stretch>
                    </p:blipFill>
                    <p:spPr>
                      <a:xfrm>
                        <a:off x="5642659" y="4321508"/>
                        <a:ext cx="1022270" cy="288000"/>
                      </a:xfrm>
                      <a:prstGeom prst="rect">
                        <a:avLst/>
                      </a:prstGeom>
                    </p:spPr>
                  </p:pic>
                </p:oleObj>
              </mc:Fallback>
            </mc:AlternateContent>
          </a:graphicData>
        </a:graphic>
      </p:graphicFrame>
      <p:sp>
        <p:nvSpPr>
          <p:cNvPr id="52" name="右箭头 51"/>
          <p:cNvSpPr/>
          <p:nvPr/>
        </p:nvSpPr>
        <p:spPr>
          <a:xfrm>
            <a:off x="5496437" y="4695286"/>
            <a:ext cx="1429946" cy="231976"/>
          </a:xfrm>
          <a:prstGeom prst="rightArrow">
            <a:avLst>
              <a:gd name="adj1" fmla="val 26304"/>
              <a:gd name="adj2" fmla="val 7988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103159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5000" y="222250"/>
            <a:ext cx="11182350" cy="677863"/>
          </a:xfrm>
        </p:spPr>
        <p:txBody>
          <a:bodyPr/>
          <a:lstStyle/>
          <a:p>
            <a:pPr algn="l"/>
            <a:r>
              <a:rPr lang="zh-CN" altLang="en-US" dirty="0">
                <a:solidFill>
                  <a:schemeClr val="tx1"/>
                </a:solidFill>
              </a:rPr>
              <a:t>线性不可分</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34999" y="1230631"/>
                <a:ext cx="11222831" cy="5405119"/>
              </a:xfrm>
            </p:spPr>
            <p:txBody>
              <a:bodyPr>
                <a:normAutofit/>
              </a:bodyPr>
              <a:lstStyle/>
              <a:p>
                <a:pPr marL="0" indent="0">
                  <a:lnSpc>
                    <a:spcPct val="120000"/>
                  </a:lnSpc>
                  <a:buNone/>
                </a:pPr>
                <a:r>
                  <a:rPr lang="zh-CN" altLang="en-US" sz="2400" dirty="0">
                    <a:latin typeface="+mn-ea"/>
                    <a:ea typeface="+mn-ea"/>
                  </a:rPr>
                  <a:t>设原空间为</a:t>
                </a:r>
                <a14:m>
                  <m:oMath xmlns:m="http://schemas.openxmlformats.org/officeDocument/2006/math">
                    <m:r>
                      <a:rPr lang="en-US" altLang="zh-CN" sz="2400" b="0" i="1" smtClean="0">
                        <a:latin typeface="Cambria Math" panose="02040503050406030204" pitchFamily="18" charset="0"/>
                        <a:ea typeface="+mn-ea"/>
                      </a:rPr>
                      <m:t>𝑋</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𝑅</m:t>
                        </m:r>
                      </m:e>
                      <m:sup>
                        <m:r>
                          <a:rPr lang="en-US" altLang="zh-CN" sz="2400" b="0" i="1" smtClean="0">
                            <a:latin typeface="Cambria Math" panose="02040503050406030204" pitchFamily="18" charset="0"/>
                            <a:ea typeface="Cambria Math" panose="02040503050406030204" pitchFamily="18" charset="0"/>
                          </a:rPr>
                          <m:t>2</m:t>
                        </m:r>
                      </m:sup>
                    </m:sSup>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𝑥</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d>
                          <m:dPr>
                            <m:ctrlPr>
                              <a:rPr lang="en-US" altLang="zh-CN" sz="2400" b="0" i="1" smtClean="0">
                                <a:latin typeface="Cambria Math" panose="02040503050406030204" pitchFamily="18" charset="0"/>
                                <a:ea typeface="Cambria Math" panose="02040503050406030204" pitchFamily="18" charset="0"/>
                              </a:rPr>
                            </m:ctrlPr>
                          </m:dPr>
                          <m:e>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𝑥</m:t>
                                </m:r>
                              </m:e>
                              <m:sup>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1</m:t>
                                    </m:r>
                                  </m:e>
                                </m:d>
                              </m:sup>
                            </m:sSup>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𝑥</m:t>
                                </m:r>
                              </m:e>
                              <m:sup>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2</m:t>
                                    </m:r>
                                  </m:e>
                                </m:d>
                              </m:sup>
                            </m:sSup>
                          </m:e>
                        </m:d>
                      </m:e>
                      <m:sup>
                        <m:r>
                          <a:rPr lang="en-US" altLang="zh-CN" sz="2400" b="0" i="1" smtClean="0">
                            <a:latin typeface="Cambria Math" panose="02040503050406030204" pitchFamily="18" charset="0"/>
                            <a:ea typeface="Cambria Math" panose="02040503050406030204" pitchFamily="18" charset="0"/>
                          </a:rPr>
                          <m:t>⊺</m:t>
                        </m:r>
                      </m:sup>
                    </m:sSup>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𝑋</m:t>
                    </m:r>
                    <m:r>
                      <a:rPr lang="en-US" altLang="zh-CN" sz="2400" b="0" i="1" smtClean="0">
                        <a:latin typeface="Cambria Math" panose="02040503050406030204" pitchFamily="18" charset="0"/>
                        <a:ea typeface="Cambria Math" panose="02040503050406030204" pitchFamily="18" charset="0"/>
                      </a:rPr>
                      <m:t>,新空间</m:t>
                    </m:r>
                  </m:oMath>
                </a14:m>
                <a:r>
                  <a:rPr lang="zh-CN" altLang="en-US" sz="2400" dirty="0">
                    <a:latin typeface="+mn-ea"/>
                    <a:ea typeface="+mn-ea"/>
                  </a:rPr>
                  <a:t>为</a:t>
                </a:r>
                <a14:m>
                  <m:oMath xmlns:m="http://schemas.openxmlformats.org/officeDocument/2006/math">
                    <m:r>
                      <a:rPr lang="en-US" altLang="zh-CN" sz="2400" b="0" i="1" dirty="0" smtClean="0">
                        <a:latin typeface="Cambria Math" panose="02040503050406030204" pitchFamily="18" charset="0"/>
                        <a:ea typeface="+mn-ea"/>
                      </a:rPr>
                      <m:t>𝑍</m:t>
                    </m:r>
                    <m:r>
                      <a:rPr lang="zh-CN" altLang="en-US" sz="2400" b="0" i="1" dirty="0" smtClean="0">
                        <a:latin typeface="Cambria Math" panose="02040503050406030204" pitchFamily="18" charset="0"/>
                        <a:ea typeface="+mn-ea"/>
                      </a:rPr>
                      <m:t>𝜖</m:t>
                    </m:r>
                    <m:sSup>
                      <m:sSupPr>
                        <m:ctrlPr>
                          <a:rPr lang="en-US" altLang="zh-CN" sz="2400" b="0" i="1" dirty="0" smtClean="0">
                            <a:latin typeface="Cambria Math" panose="02040503050406030204" pitchFamily="18" charset="0"/>
                            <a:ea typeface="+mn-ea"/>
                          </a:rPr>
                        </m:ctrlPr>
                      </m:sSupPr>
                      <m:e>
                        <m:r>
                          <a:rPr lang="en-US" altLang="zh-CN" sz="2400" b="0" i="1" dirty="0" smtClean="0">
                            <a:latin typeface="Cambria Math" panose="02040503050406030204" pitchFamily="18" charset="0"/>
                            <a:ea typeface="+mn-ea"/>
                          </a:rPr>
                          <m:t>𝑅</m:t>
                        </m:r>
                      </m:e>
                      <m:sup>
                        <m:r>
                          <a:rPr lang="en-US" altLang="zh-CN" sz="2400" b="0" i="1" dirty="0" smtClean="0">
                            <a:latin typeface="Cambria Math" panose="02040503050406030204" pitchFamily="18" charset="0"/>
                            <a:ea typeface="+mn-ea"/>
                          </a:rPr>
                          <m:t>2</m:t>
                        </m:r>
                      </m:sup>
                    </m:sSup>
                    <m:r>
                      <a:rPr lang="en-US" altLang="zh-CN" sz="2400" b="0" i="1" dirty="0" smtClean="0">
                        <a:latin typeface="Cambria Math" panose="02040503050406030204" pitchFamily="18" charset="0"/>
                        <a:ea typeface="+mn-ea"/>
                      </a:rPr>
                      <m:t>,</m:t>
                    </m:r>
                    <m:r>
                      <a:rPr lang="en-US" altLang="zh-CN" sz="2400" b="0" i="1" dirty="0" smtClean="0">
                        <a:latin typeface="Cambria Math" panose="02040503050406030204" pitchFamily="18" charset="0"/>
                        <a:ea typeface="+mn-ea"/>
                      </a:rPr>
                      <m:t>𝑧</m:t>
                    </m:r>
                    <m:r>
                      <a:rPr lang="en-US" altLang="zh-CN" sz="2400" b="0" i="1" dirty="0" smtClean="0">
                        <a:latin typeface="Cambria Math" panose="02040503050406030204" pitchFamily="18" charset="0"/>
                        <a:ea typeface="+mn-ea"/>
                      </a:rPr>
                      <m:t>=</m:t>
                    </m:r>
                    <m:sSup>
                      <m:sSupPr>
                        <m:ctrlPr>
                          <a:rPr lang="en-US" altLang="zh-CN" sz="2400" b="0" i="1" dirty="0" smtClean="0">
                            <a:latin typeface="Cambria Math" panose="02040503050406030204" pitchFamily="18" charset="0"/>
                            <a:ea typeface="+mn-ea"/>
                          </a:rPr>
                        </m:ctrlPr>
                      </m:sSupPr>
                      <m:e>
                        <m:r>
                          <a:rPr lang="en-US" altLang="zh-CN" sz="2400" b="0" i="1" dirty="0" smtClean="0">
                            <a:latin typeface="Cambria Math" panose="02040503050406030204" pitchFamily="18" charset="0"/>
                            <a:ea typeface="+mn-ea"/>
                          </a:rPr>
                          <m:t>(</m:t>
                        </m:r>
                        <m:sSup>
                          <m:sSupPr>
                            <m:ctrlPr>
                              <a:rPr lang="en-US" altLang="zh-CN" sz="2400" b="0" i="1" dirty="0" smtClean="0">
                                <a:latin typeface="Cambria Math" panose="02040503050406030204" pitchFamily="18" charset="0"/>
                                <a:ea typeface="+mn-ea"/>
                              </a:rPr>
                            </m:ctrlPr>
                          </m:sSupPr>
                          <m:e>
                            <m:r>
                              <a:rPr lang="en-US" altLang="zh-CN" sz="2400" b="0" i="1" dirty="0" smtClean="0">
                                <a:latin typeface="Cambria Math" panose="02040503050406030204" pitchFamily="18" charset="0"/>
                                <a:ea typeface="+mn-ea"/>
                              </a:rPr>
                              <m:t>𝑧</m:t>
                            </m:r>
                          </m:e>
                          <m:sup>
                            <m:d>
                              <m:dPr>
                                <m:ctrlPr>
                                  <a:rPr lang="en-US" altLang="zh-CN" sz="2400" b="0" i="1" dirty="0" smtClean="0">
                                    <a:latin typeface="Cambria Math" panose="02040503050406030204" pitchFamily="18" charset="0"/>
                                    <a:ea typeface="+mn-ea"/>
                                  </a:rPr>
                                </m:ctrlPr>
                              </m:dPr>
                              <m:e>
                                <m:r>
                                  <a:rPr lang="en-US" altLang="zh-CN" sz="2400" b="0" i="1" dirty="0" smtClean="0">
                                    <a:latin typeface="Cambria Math" panose="02040503050406030204" pitchFamily="18" charset="0"/>
                                    <a:ea typeface="+mn-ea"/>
                                  </a:rPr>
                                  <m:t>1</m:t>
                                </m:r>
                              </m:e>
                            </m:d>
                          </m:sup>
                        </m:sSup>
                        <m:r>
                          <a:rPr lang="en-US" altLang="zh-CN" sz="2400" b="0" i="1" dirty="0" smtClean="0">
                            <a:latin typeface="Cambria Math" panose="02040503050406030204" pitchFamily="18" charset="0"/>
                            <a:ea typeface="+mn-ea"/>
                          </a:rPr>
                          <m:t>,</m:t>
                        </m:r>
                        <m:sSup>
                          <m:sSupPr>
                            <m:ctrlPr>
                              <a:rPr lang="en-US" altLang="zh-CN" sz="2400" b="0" i="1" dirty="0" smtClean="0">
                                <a:latin typeface="Cambria Math" panose="02040503050406030204" pitchFamily="18" charset="0"/>
                                <a:ea typeface="+mn-ea"/>
                              </a:rPr>
                            </m:ctrlPr>
                          </m:sSupPr>
                          <m:e>
                            <m:r>
                              <a:rPr lang="en-US" altLang="zh-CN" sz="2400" b="0" i="1" dirty="0" smtClean="0">
                                <a:latin typeface="Cambria Math" panose="02040503050406030204" pitchFamily="18" charset="0"/>
                                <a:ea typeface="+mn-ea"/>
                              </a:rPr>
                              <m:t>𝑧</m:t>
                            </m:r>
                          </m:e>
                          <m:sup>
                            <m:r>
                              <a:rPr lang="en-US" altLang="zh-CN" sz="2400" b="0" i="1" dirty="0" smtClean="0">
                                <a:latin typeface="Cambria Math" panose="02040503050406030204" pitchFamily="18" charset="0"/>
                                <a:ea typeface="+mn-ea"/>
                              </a:rPr>
                              <m:t>(2)</m:t>
                            </m:r>
                          </m:sup>
                        </m:sSup>
                        <m:r>
                          <a:rPr lang="en-US" altLang="zh-CN" sz="2400" b="0" i="1" dirty="0" smtClean="0">
                            <a:latin typeface="Cambria Math" panose="02040503050406030204" pitchFamily="18" charset="0"/>
                            <a:ea typeface="+mn-ea"/>
                          </a:rPr>
                          <m:t>)</m:t>
                        </m:r>
                      </m:e>
                      <m:sup>
                        <m:r>
                          <a:rPr lang="en-US" altLang="zh-CN" sz="2400" b="0" i="1" dirty="0" smtClean="0">
                            <a:latin typeface="Cambria Math" panose="02040503050406030204" pitchFamily="18" charset="0"/>
                            <a:ea typeface="Cambria Math" panose="02040503050406030204" pitchFamily="18" charset="0"/>
                          </a:rPr>
                          <m:t>⊺</m:t>
                        </m:r>
                      </m:sup>
                    </m:sSup>
                    <m:r>
                      <a:rPr lang="zh-CN" altLang="en-US" sz="2400" b="0" i="1" dirty="0" smtClean="0">
                        <a:latin typeface="Cambria Math" panose="02040503050406030204" pitchFamily="18" charset="0"/>
                        <a:ea typeface="+mn-ea"/>
                      </a:rPr>
                      <m:t>𝜖</m:t>
                    </m:r>
                    <m:r>
                      <a:rPr lang="en-US" altLang="zh-CN" sz="2400" b="0" i="1" dirty="0" smtClean="0">
                        <a:latin typeface="Cambria Math" panose="02040503050406030204" pitchFamily="18" charset="0"/>
                        <a:ea typeface="+mn-ea"/>
                      </a:rPr>
                      <m:t>𝑍</m:t>
                    </m:r>
                    <m:r>
                      <a:rPr lang="en-US" altLang="zh-CN" sz="2400" b="0" i="1" dirty="0" smtClean="0">
                        <a:latin typeface="Cambria Math" panose="02040503050406030204" pitchFamily="18" charset="0"/>
                        <a:ea typeface="+mn-ea"/>
                      </a:rPr>
                      <m:t>,</m:t>
                    </m:r>
                    <m:r>
                      <a:rPr lang="zh-CN" altLang="en-US" sz="2400" i="1" dirty="0">
                        <a:latin typeface="Cambria Math" panose="02040503050406030204" pitchFamily="18" charset="0"/>
                        <a:ea typeface="+mn-ea"/>
                      </a:rPr>
                      <m:t>定义</m:t>
                    </m:r>
                  </m:oMath>
                </a14:m>
                <a:r>
                  <a:rPr lang="zh-CN" altLang="en-US" sz="2400" dirty="0">
                    <a:latin typeface="+mn-ea"/>
                    <a:ea typeface="+mn-ea"/>
                  </a:rPr>
                  <a:t>从原空间到新空间的变换（映射）：</a:t>
                </a:r>
                <a:endParaRPr lang="en-US" altLang="zh-CN" sz="2400" dirty="0">
                  <a:latin typeface="+mn-ea"/>
                  <a:ea typeface="+mn-ea"/>
                </a:endParaRPr>
              </a:p>
              <a:p>
                <a:pPr marL="0" indent="0">
                  <a:lnSpc>
                    <a:spcPct val="120000"/>
                  </a:lnSpc>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mn-ea"/>
                        </a:rPr>
                        <m:t>𝑧</m:t>
                      </m:r>
                      <m:r>
                        <a:rPr lang="en-US" altLang="zh-CN" sz="2400" b="0" i="1" smtClean="0">
                          <a:latin typeface="Cambria Math" panose="02040503050406030204" pitchFamily="18" charset="0"/>
                          <a:ea typeface="+mn-ea"/>
                        </a:rPr>
                        <m:t>=</m:t>
                      </m:r>
                      <m:r>
                        <a:rPr lang="el-GR" altLang="zh-CN" sz="2400" i="1">
                          <a:latin typeface="Cambria Math" panose="02040503050406030204" pitchFamily="18" charset="0"/>
                          <a:ea typeface="Cambria Math" panose="02040503050406030204" pitchFamily="18" charset="0"/>
                        </a:rPr>
                        <m:t>𝜙</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𝑥</m:t>
                          </m:r>
                        </m:e>
                      </m:d>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𝑥</m:t>
                                  </m:r>
                                </m:e>
                                <m:sup>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1</m:t>
                                      </m:r>
                                    </m:e>
                                  </m:d>
                                </m:sup>
                              </m:sSup>
                              <m:r>
                                <a:rPr lang="en-US" altLang="zh-CN" sz="2400" b="0" i="1" smtClean="0">
                                  <a:latin typeface="Cambria Math" panose="02040503050406030204" pitchFamily="18" charset="0"/>
                                  <a:ea typeface="Cambria Math" panose="02040503050406030204" pitchFamily="18" charset="0"/>
                                </a:rPr>
                                <m:t>)</m:t>
                              </m:r>
                            </m:e>
                            <m:sup>
                              <m:r>
                                <a:rPr lang="en-US" altLang="zh-CN" sz="2400" b="0" i="1" smtClean="0">
                                  <a:latin typeface="Cambria Math" panose="02040503050406030204" pitchFamily="18" charset="0"/>
                                  <a:ea typeface="Cambria Math" panose="02040503050406030204" pitchFamily="18" charset="0"/>
                                </a:rPr>
                                <m:t>2</m:t>
                              </m:r>
                            </m:sup>
                          </m:sSup>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𝑥</m:t>
                                  </m:r>
                                </m:e>
                                <m:sup>
                                  <m:d>
                                    <m:dPr>
                                      <m:ctrlPr>
                                        <a:rPr lang="en-US" altLang="zh-CN" sz="2400" i="1">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2</m:t>
                                      </m:r>
                                    </m:e>
                                  </m:d>
                                </m:sup>
                              </m:sSup>
                              <m:r>
                                <a:rPr lang="en-US" altLang="zh-CN" sz="2400" i="1">
                                  <a:latin typeface="Cambria Math" panose="02040503050406030204" pitchFamily="18" charset="0"/>
                                  <a:ea typeface="Cambria Math" panose="02040503050406030204" pitchFamily="18" charset="0"/>
                                </a:rPr>
                                <m:t>)</m:t>
                              </m:r>
                            </m:e>
                            <m:sup>
                              <m:r>
                                <a:rPr lang="en-US" altLang="zh-CN" sz="2400" i="1">
                                  <a:latin typeface="Cambria Math" panose="02040503050406030204" pitchFamily="18" charset="0"/>
                                  <a:ea typeface="Cambria Math" panose="02040503050406030204" pitchFamily="18" charset="0"/>
                                </a:rPr>
                                <m:t>2</m:t>
                              </m:r>
                            </m:sup>
                          </m:sSup>
                          <m:r>
                            <a:rPr lang="en-US" altLang="zh-CN" sz="2400" b="0" i="1" smtClean="0">
                              <a:latin typeface="Cambria Math" panose="02040503050406030204" pitchFamily="18" charset="0"/>
                              <a:ea typeface="Cambria Math" panose="02040503050406030204" pitchFamily="18" charset="0"/>
                            </a:rPr>
                            <m:t>)</m:t>
                          </m:r>
                        </m:e>
                        <m:sup>
                          <m:r>
                            <m:rPr>
                              <m:sty m:val="p"/>
                            </m:rPr>
                            <a:rPr lang="el-GR" altLang="zh-CN" sz="2400" b="0" i="1" smtClean="0">
                              <a:latin typeface="Cambria Math" panose="02040503050406030204" pitchFamily="18" charset="0"/>
                              <a:ea typeface="Cambria Math" panose="02040503050406030204" pitchFamily="18" charset="0"/>
                            </a:rPr>
                            <m:t>Τ</m:t>
                          </m:r>
                        </m:sup>
                      </m:sSup>
                    </m:oMath>
                  </m:oMathPara>
                </a14:m>
                <a:endParaRPr lang="en-US" altLang="zh-CN" sz="2400" dirty="0">
                  <a:latin typeface="+mn-ea"/>
                  <a:ea typeface="+mn-ea"/>
                </a:endParaRPr>
              </a:p>
              <a:p>
                <a:pPr marL="0" indent="0">
                  <a:lnSpc>
                    <a:spcPct val="120000"/>
                  </a:lnSpc>
                  <a:buNone/>
                </a:pPr>
                <a:r>
                  <a:rPr lang="zh-CN" altLang="en-US" sz="2400" dirty="0">
                    <a:latin typeface="+mn-ea"/>
                    <a:ea typeface="+mn-ea"/>
                  </a:rPr>
                  <a:t>经过变换</a:t>
                </a:r>
                <a14:m>
                  <m:oMath xmlns:m="http://schemas.openxmlformats.org/officeDocument/2006/math">
                    <m:r>
                      <a:rPr lang="en-US" altLang="zh-CN" sz="2400" b="0" i="1" smtClean="0">
                        <a:latin typeface="Cambria Math" panose="02040503050406030204" pitchFamily="18" charset="0"/>
                        <a:ea typeface="+mn-ea"/>
                      </a:rPr>
                      <m:t>𝑧</m:t>
                    </m:r>
                    <m:r>
                      <a:rPr lang="en-US" altLang="zh-CN" sz="2400" b="0" i="1" smtClean="0">
                        <a:latin typeface="Cambria Math" panose="02040503050406030204" pitchFamily="18" charset="0"/>
                        <a:ea typeface="+mn-ea"/>
                      </a:rPr>
                      <m:t>=∅</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𝑥</m:t>
                        </m:r>
                      </m:e>
                    </m:d>
                    <m:r>
                      <a:rPr lang="en-US" altLang="zh-CN" sz="2400" b="0" i="1" smtClean="0">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原空间</m:t>
                    </m:r>
                    <m:r>
                      <a:rPr lang="en-US" altLang="zh-CN" sz="2400" b="0" i="1" smtClean="0">
                        <a:latin typeface="Cambria Math" panose="02040503050406030204" pitchFamily="18" charset="0"/>
                        <a:ea typeface="Cambria Math" panose="02040503050406030204" pitchFamily="18" charset="0"/>
                      </a:rPr>
                      <m:t>𝑥</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𝑅</m:t>
                        </m:r>
                      </m:e>
                      <m:sup>
                        <m:r>
                          <a:rPr lang="en-US" altLang="zh-CN" sz="2400" b="0" i="1" smtClean="0">
                            <a:latin typeface="Cambria Math" panose="02040503050406030204" pitchFamily="18" charset="0"/>
                            <a:ea typeface="Cambria Math" panose="02040503050406030204" pitchFamily="18" charset="0"/>
                          </a:rPr>
                          <m:t>2</m:t>
                        </m:r>
                      </m:sup>
                    </m:sSup>
                    <m:r>
                      <a:rPr lang="zh-CN" altLang="en-US" sz="2400" i="1">
                        <a:latin typeface="Cambria Math" panose="02040503050406030204" pitchFamily="18" charset="0"/>
                        <a:ea typeface="Cambria Math" panose="02040503050406030204" pitchFamily="18" charset="0"/>
                      </a:rPr>
                      <m:t>变换</m:t>
                    </m:r>
                    <m:r>
                      <a:rPr lang="zh-CN" altLang="en-US" sz="2400" i="1" smtClean="0">
                        <a:latin typeface="Cambria Math" panose="02040503050406030204" pitchFamily="18" charset="0"/>
                        <a:ea typeface="Cambria Math" panose="02040503050406030204" pitchFamily="18" charset="0"/>
                      </a:rPr>
                      <m:t>为</m:t>
                    </m:r>
                  </m:oMath>
                </a14:m>
                <a:r>
                  <a:rPr lang="zh-CN" altLang="en-US" sz="2400" dirty="0">
                    <a:latin typeface="+mn-ea"/>
                    <a:ea typeface="+mn-ea"/>
                  </a:rPr>
                  <a:t>新空间</a:t>
                </a:r>
                <a14:m>
                  <m:oMath xmlns:m="http://schemas.openxmlformats.org/officeDocument/2006/math">
                    <m:r>
                      <m:rPr>
                        <m:sty m:val="p"/>
                      </m:rPr>
                      <a:rPr lang="en-US" altLang="zh-CN" sz="2400" b="0" i="0" smtClean="0">
                        <a:latin typeface="Cambria Math" panose="02040503050406030204" pitchFamily="18" charset="0"/>
                        <a:ea typeface="Cambria Math" panose="02040503050406030204" pitchFamily="18" charset="0"/>
                      </a:rPr>
                      <m:t>Z</m:t>
                    </m:r>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𝑅</m:t>
                        </m:r>
                      </m:e>
                      <m:sup>
                        <m:r>
                          <a:rPr lang="en-US" altLang="zh-CN" sz="2400" i="1">
                            <a:latin typeface="Cambria Math" panose="02040503050406030204" pitchFamily="18" charset="0"/>
                            <a:ea typeface="Cambria Math" panose="02040503050406030204" pitchFamily="18" charset="0"/>
                          </a:rPr>
                          <m:t>2</m:t>
                        </m:r>
                      </m:sup>
                    </m:sSup>
                    <m:r>
                      <a:rPr lang="zh-CN" altLang="en-US" sz="2400" i="1" smtClean="0">
                        <a:latin typeface="Cambria Math" panose="02040503050406030204" pitchFamily="18" charset="0"/>
                        <a:ea typeface="Cambria Math" panose="02040503050406030204" pitchFamily="18" charset="0"/>
                      </a:rPr>
                      <m:t>，</m:t>
                    </m:r>
                  </m:oMath>
                </a14:m>
                <a:r>
                  <a:rPr lang="zh-CN" altLang="en-US" sz="2400" dirty="0">
                    <a:latin typeface="+mn-ea"/>
                    <a:ea typeface="+mn-ea"/>
                  </a:rPr>
                  <a:t>原空间中的点相应地变换为新空间中的点，原空间中的椭圆</a:t>
                </a:r>
                <a:endParaRPr lang="en-US" altLang="zh-CN" sz="2400" dirty="0">
                  <a:latin typeface="+mn-ea"/>
                  <a:ea typeface="+mn-ea"/>
                </a:endParaRPr>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mn-ea"/>
                            </a:rPr>
                          </m:ctrlPr>
                        </m:sSubPr>
                        <m:e>
                          <m:r>
                            <a:rPr lang="en-US" altLang="zh-CN" sz="2400" b="0" i="1" smtClean="0">
                              <a:latin typeface="Cambria Math" panose="02040503050406030204" pitchFamily="18" charset="0"/>
                              <a:ea typeface="+mn-ea"/>
                            </a:rPr>
                            <m:t>𝑤</m:t>
                          </m:r>
                        </m:e>
                        <m:sub>
                          <m:r>
                            <a:rPr lang="en-US" altLang="zh-CN" sz="2400" b="0" i="1" smtClean="0">
                              <a:latin typeface="Cambria Math" panose="02040503050406030204" pitchFamily="18" charset="0"/>
                              <a:ea typeface="+mn-ea"/>
                            </a:rPr>
                            <m:t>1</m:t>
                          </m:r>
                        </m:sub>
                      </m:sSub>
                      <m:sSup>
                        <m:sSupPr>
                          <m:ctrlPr>
                            <a:rPr lang="en-US" altLang="zh-CN" sz="2400" i="1">
                              <a:latin typeface="Cambria Math" panose="02040503050406030204" pitchFamily="18" charset="0"/>
                              <a:ea typeface="Cambria Math" panose="02040503050406030204" pitchFamily="18" charset="0"/>
                            </a:rPr>
                          </m:ctrlPr>
                        </m:sSupPr>
                        <m:e>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𝑥</m:t>
                              </m:r>
                            </m:e>
                            <m:sup>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1</m:t>
                                  </m:r>
                                </m:e>
                              </m:d>
                            </m:sup>
                          </m:sSup>
                          <m:r>
                            <a:rPr lang="en-US" altLang="zh-CN" sz="2400" i="1">
                              <a:latin typeface="Cambria Math" panose="02040503050406030204" pitchFamily="18" charset="0"/>
                              <a:ea typeface="Cambria Math" panose="02040503050406030204" pitchFamily="18" charset="0"/>
                            </a:rPr>
                            <m:t>)</m:t>
                          </m:r>
                        </m:e>
                        <m:sup>
                          <m:r>
                            <a:rPr lang="en-US" altLang="zh-CN" sz="2400" i="1">
                              <a:latin typeface="Cambria Math" panose="02040503050406030204" pitchFamily="18" charset="0"/>
                              <a:ea typeface="Cambria Math" panose="02040503050406030204" pitchFamily="18" charset="0"/>
                            </a:rPr>
                            <m:t>2</m:t>
                          </m:r>
                        </m:sup>
                      </m:sSup>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b="0" i="1" smtClean="0">
                              <a:latin typeface="Cambria Math" panose="02040503050406030204" pitchFamily="18" charset="0"/>
                            </a:rPr>
                            <m:t>2</m:t>
                          </m:r>
                        </m:sub>
                      </m:sSub>
                      <m:sSup>
                        <m:sSupPr>
                          <m:ctrlPr>
                            <a:rPr lang="en-US" altLang="zh-CN" sz="2400" i="1">
                              <a:latin typeface="Cambria Math" panose="02040503050406030204" pitchFamily="18" charset="0"/>
                              <a:ea typeface="Cambria Math" panose="02040503050406030204" pitchFamily="18" charset="0"/>
                            </a:rPr>
                          </m:ctrlPr>
                        </m:sSupPr>
                        <m:e>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𝑥</m:t>
                              </m:r>
                            </m:e>
                            <m:sup>
                              <m:d>
                                <m:dPr>
                                  <m:ctrlPr>
                                    <a:rPr lang="en-US" altLang="zh-CN" sz="2400" i="1">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2</m:t>
                                  </m:r>
                                </m:e>
                              </m:d>
                            </m:sup>
                          </m:sSup>
                          <m:r>
                            <a:rPr lang="en-US" altLang="zh-CN" sz="2400" i="1">
                              <a:latin typeface="Cambria Math" panose="02040503050406030204" pitchFamily="18" charset="0"/>
                              <a:ea typeface="Cambria Math" panose="02040503050406030204" pitchFamily="18" charset="0"/>
                            </a:rPr>
                            <m:t>)</m:t>
                          </m:r>
                        </m:e>
                        <m:sup>
                          <m:r>
                            <a:rPr lang="en-US" altLang="zh-CN" sz="2400" i="1">
                              <a:latin typeface="Cambria Math" panose="02040503050406030204" pitchFamily="18" charset="0"/>
                              <a:ea typeface="Cambria Math" panose="02040503050406030204" pitchFamily="18" charset="0"/>
                            </a:rPr>
                            <m:t>2</m:t>
                          </m:r>
                        </m:sup>
                      </m:sSup>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𝑏</m:t>
                      </m:r>
                      <m:r>
                        <a:rPr lang="en-US" altLang="zh-CN" sz="2400" b="0" i="1" smtClean="0">
                          <a:latin typeface="Cambria Math" panose="02040503050406030204" pitchFamily="18" charset="0"/>
                          <a:ea typeface="Cambria Math" panose="02040503050406030204" pitchFamily="18" charset="0"/>
                        </a:rPr>
                        <m:t>=0</m:t>
                      </m:r>
                    </m:oMath>
                  </m:oMathPara>
                </a14:m>
                <a:endParaRPr lang="en-US" altLang="zh-CN" sz="2400" dirty="0">
                  <a:latin typeface="+mn-ea"/>
                  <a:ea typeface="+mn-ea"/>
                </a:endParaRPr>
              </a:p>
              <a:p>
                <a:pPr marL="0" indent="0">
                  <a:lnSpc>
                    <a:spcPct val="120000"/>
                  </a:lnSpc>
                  <a:buNone/>
                </a:pPr>
                <a:r>
                  <a:rPr lang="zh-CN" altLang="en-US" sz="2400" dirty="0">
                    <a:latin typeface="+mn-ea"/>
                    <a:ea typeface="+mn-ea"/>
                  </a:rPr>
                  <a:t>变换成为新空间中的直线</a:t>
                </a:r>
                <a:endParaRPr lang="en-US" altLang="zh-CN" sz="2400" dirty="0">
                  <a:latin typeface="+mn-ea"/>
                  <a:ea typeface="+mn-ea"/>
                </a:endParaRPr>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mn-ea"/>
                            </a:rPr>
                          </m:ctrlPr>
                        </m:sSubPr>
                        <m:e>
                          <m:r>
                            <a:rPr lang="en-US" altLang="zh-CN" sz="2400" b="0" i="1" smtClean="0">
                              <a:latin typeface="Cambria Math" panose="02040503050406030204" pitchFamily="18" charset="0"/>
                              <a:ea typeface="+mn-ea"/>
                            </a:rPr>
                            <m:t>𝑤</m:t>
                          </m:r>
                        </m:e>
                        <m:sub>
                          <m:r>
                            <a:rPr lang="en-US" altLang="zh-CN" sz="2400" b="0" i="1" smtClean="0">
                              <a:latin typeface="Cambria Math" panose="02040503050406030204" pitchFamily="18" charset="0"/>
                              <a:ea typeface="+mn-ea"/>
                            </a:rPr>
                            <m:t>1</m:t>
                          </m:r>
                        </m:sub>
                      </m:sSub>
                      <m:sSup>
                        <m:sSupPr>
                          <m:ctrlPr>
                            <a:rPr lang="en-US" altLang="zh-CN" sz="2400" i="1" smtClean="0">
                              <a:latin typeface="Cambria Math" panose="02040503050406030204" pitchFamily="18" charset="0"/>
                              <a:ea typeface="+mn-ea"/>
                            </a:rPr>
                          </m:ctrlPr>
                        </m:sSupPr>
                        <m:e>
                          <m:r>
                            <a:rPr lang="en-US" altLang="zh-CN" sz="2400" b="0" i="1" smtClean="0">
                              <a:latin typeface="Cambria Math" panose="02040503050406030204" pitchFamily="18" charset="0"/>
                              <a:ea typeface="+mn-ea"/>
                            </a:rPr>
                            <m:t>𝑧</m:t>
                          </m:r>
                        </m:e>
                        <m:sup>
                          <m:r>
                            <a:rPr lang="en-US" altLang="zh-CN" sz="2400" b="0" i="1" smtClean="0">
                              <a:latin typeface="Cambria Math" panose="02040503050406030204" pitchFamily="18" charset="0"/>
                              <a:ea typeface="+mn-ea"/>
                            </a:rPr>
                            <m:t>(1)</m:t>
                          </m:r>
                        </m:sup>
                      </m:sSup>
                      <m:r>
                        <a:rPr lang="en-US" altLang="zh-CN" sz="2400" b="0" i="1" smtClean="0">
                          <a:latin typeface="Cambria Math" panose="02040503050406030204" pitchFamily="18" charset="0"/>
                          <a:ea typeface="+mn-ea"/>
                        </a:rPr>
                        <m:t>+</m:t>
                      </m:r>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b="0" i="1" smtClean="0">
                              <a:latin typeface="Cambria Math" panose="02040503050406030204" pitchFamily="18" charset="0"/>
                            </a:rPr>
                            <m:t>2</m:t>
                          </m:r>
                        </m:sub>
                      </m:sSub>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𝑧</m:t>
                          </m:r>
                        </m:e>
                        <m:sup>
                          <m:r>
                            <a:rPr lang="en-US" altLang="zh-CN" sz="2400" i="1">
                              <a:latin typeface="Cambria Math" panose="02040503050406030204" pitchFamily="18" charset="0"/>
                            </a:rPr>
                            <m:t>(</m:t>
                          </m:r>
                          <m:r>
                            <a:rPr lang="en-US" altLang="zh-CN" sz="2400" b="0" i="1" smtClean="0">
                              <a:latin typeface="Cambria Math" panose="02040503050406030204" pitchFamily="18" charset="0"/>
                            </a:rPr>
                            <m:t>2</m:t>
                          </m:r>
                          <m:r>
                            <a:rPr lang="en-US" altLang="zh-CN" sz="2400" i="1">
                              <a:latin typeface="Cambria Math" panose="02040503050406030204" pitchFamily="18" charset="0"/>
                            </a:rPr>
                            <m:t>)</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r>
                        <a:rPr lang="en-US" altLang="zh-CN" sz="2400" b="0" i="1" smtClean="0">
                          <a:latin typeface="Cambria Math" panose="02040503050406030204" pitchFamily="18" charset="0"/>
                        </a:rPr>
                        <m:t>=0</m:t>
                      </m:r>
                    </m:oMath>
                  </m:oMathPara>
                </a14:m>
                <a:endParaRPr lang="en-US" altLang="zh-CN" sz="2400" dirty="0">
                  <a:latin typeface="+mn-ea"/>
                  <a:ea typeface="+mn-ea"/>
                </a:endParaRPr>
              </a:p>
              <a:p>
                <a:pPr marL="0" indent="0">
                  <a:lnSpc>
                    <a:spcPct val="120000"/>
                  </a:lnSpc>
                  <a:buNone/>
                </a:pPr>
                <a:r>
                  <a:rPr lang="zh-CN" altLang="en-US" sz="2400" dirty="0">
                    <a:latin typeface="+mn-ea"/>
                    <a:ea typeface="+mn-ea"/>
                  </a:rPr>
                  <a:t>在变换后的新空间里，直线</a:t>
                </a:r>
                <a14:m>
                  <m:oMath xmlns:m="http://schemas.openxmlformats.org/officeDocument/2006/math">
                    <m:sSub>
                      <m:sSubPr>
                        <m:ctrlPr>
                          <a:rPr lang="en-US" altLang="zh-CN" sz="2400" i="1" smtClean="0">
                            <a:latin typeface="Cambria Math" panose="02040503050406030204" pitchFamily="18" charset="0"/>
                            <a:ea typeface="+mn-ea"/>
                          </a:rPr>
                        </m:ctrlPr>
                      </m:sSubPr>
                      <m:e>
                        <m:r>
                          <a:rPr lang="en-US" altLang="zh-CN" sz="2400" b="0" i="1" smtClean="0">
                            <a:latin typeface="Cambria Math" panose="02040503050406030204" pitchFamily="18" charset="0"/>
                            <a:ea typeface="+mn-ea"/>
                          </a:rPr>
                          <m:t>𝑤</m:t>
                        </m:r>
                      </m:e>
                      <m:sub>
                        <m:r>
                          <a:rPr lang="en-US" altLang="zh-CN" sz="2400" b="0" i="1" smtClean="0">
                            <a:latin typeface="Cambria Math" panose="02040503050406030204" pitchFamily="18" charset="0"/>
                            <a:ea typeface="+mn-ea"/>
                          </a:rPr>
                          <m:t>1</m:t>
                        </m:r>
                      </m:sub>
                    </m:sSub>
                    <m:sSup>
                      <m:sSupPr>
                        <m:ctrlPr>
                          <a:rPr lang="en-US" altLang="zh-CN" sz="2400" i="1" smtClean="0">
                            <a:latin typeface="Cambria Math" panose="02040503050406030204" pitchFamily="18" charset="0"/>
                            <a:ea typeface="+mn-ea"/>
                          </a:rPr>
                        </m:ctrlPr>
                      </m:sSupPr>
                      <m:e>
                        <m:r>
                          <a:rPr lang="en-US" altLang="zh-CN" sz="2400" b="0" i="1" smtClean="0">
                            <a:latin typeface="Cambria Math" panose="02040503050406030204" pitchFamily="18" charset="0"/>
                            <a:ea typeface="+mn-ea"/>
                          </a:rPr>
                          <m:t>𝑧</m:t>
                        </m:r>
                      </m:e>
                      <m:sup>
                        <m:r>
                          <a:rPr lang="en-US" altLang="zh-CN" sz="2400" b="0" i="1" smtClean="0">
                            <a:latin typeface="Cambria Math" panose="02040503050406030204" pitchFamily="18" charset="0"/>
                            <a:ea typeface="+mn-ea"/>
                          </a:rPr>
                          <m:t>(1)</m:t>
                        </m:r>
                      </m:sup>
                    </m:sSup>
                    <m:r>
                      <a:rPr lang="en-US" altLang="zh-CN" sz="2400" b="0" i="1" smtClean="0">
                        <a:latin typeface="Cambria Math" panose="02040503050406030204" pitchFamily="18" charset="0"/>
                        <a:ea typeface="+mn-ea"/>
                      </a:rPr>
                      <m:t>+</m:t>
                    </m:r>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b="0" i="1" smtClean="0">
                            <a:latin typeface="Cambria Math" panose="02040503050406030204" pitchFamily="18" charset="0"/>
                          </a:rPr>
                          <m:t>2</m:t>
                        </m:r>
                      </m:sub>
                    </m:sSub>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𝑧</m:t>
                        </m:r>
                      </m:e>
                      <m:sup>
                        <m:r>
                          <a:rPr lang="en-US" altLang="zh-CN" sz="2400" i="1">
                            <a:latin typeface="Cambria Math" panose="02040503050406030204" pitchFamily="18" charset="0"/>
                          </a:rPr>
                          <m:t>(</m:t>
                        </m:r>
                        <m:r>
                          <a:rPr lang="en-US" altLang="zh-CN" sz="2400" b="0" i="1" smtClean="0">
                            <a:latin typeface="Cambria Math" panose="02040503050406030204" pitchFamily="18" charset="0"/>
                          </a:rPr>
                          <m:t>2</m:t>
                        </m:r>
                        <m:r>
                          <a:rPr lang="en-US" altLang="zh-CN" sz="2400" i="1">
                            <a:latin typeface="Cambria Math" panose="02040503050406030204" pitchFamily="18" charset="0"/>
                          </a:rPr>
                          <m:t>)</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r>
                      <a:rPr lang="en-US" altLang="zh-CN" sz="2400" b="0" i="1" smtClean="0">
                        <a:latin typeface="Cambria Math" panose="02040503050406030204" pitchFamily="18" charset="0"/>
                      </a:rPr>
                      <m:t>=0</m:t>
                    </m:r>
                  </m:oMath>
                </a14:m>
                <a:r>
                  <a:rPr lang="zh-CN" altLang="en-US" sz="2400" dirty="0">
                    <a:latin typeface="+mn-ea"/>
                    <a:ea typeface="+mn-ea"/>
                  </a:rPr>
                  <a:t>可以将变换后的正负实例点正确分开。这样，原空间的非线性可分问题就变成了新空间的线性可分问题。</a:t>
                </a:r>
                <a:endParaRPr lang="en-US" altLang="zh-CN" sz="2400" dirty="0">
                  <a:latin typeface="+mn-ea"/>
                  <a:ea typeface="+mn-ea"/>
                </a:endParaRPr>
              </a:p>
              <a:p>
                <a:pPr marL="0" indent="0">
                  <a:lnSpc>
                    <a:spcPct val="120000"/>
                  </a:lnSpc>
                  <a:buNone/>
                </a:pPr>
                <a:endParaRPr lang="en-US" altLang="zh-CN" sz="2400" dirty="0">
                  <a:latin typeface="+mn-ea"/>
                  <a:ea typeface="+mn-ea"/>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34999" y="1230631"/>
                <a:ext cx="11222831" cy="5405119"/>
              </a:xfrm>
              <a:blipFill>
                <a:blip r:embed="rId2"/>
                <a:stretch>
                  <a:fillRect l="-815" r="-6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667201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222250"/>
            <a:ext cx="11156950" cy="677863"/>
          </a:xfrm>
        </p:spPr>
        <p:txBody>
          <a:bodyPr/>
          <a:lstStyle/>
          <a:p>
            <a:pPr algn="l"/>
            <a:r>
              <a:rPr lang="zh-CN" altLang="en-US" dirty="0">
                <a:solidFill>
                  <a:schemeClr val="tx1"/>
                </a:solidFill>
              </a:rPr>
              <a:t>核技巧</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60400" y="1338580"/>
                <a:ext cx="11315700" cy="4909819"/>
              </a:xfrm>
            </p:spPr>
            <p:txBody>
              <a:bodyPr>
                <a:normAutofit fontScale="92500" lnSpcReduction="10000"/>
              </a:bodyPr>
              <a:lstStyle/>
              <a:p>
                <a:pPr>
                  <a:lnSpc>
                    <a:spcPct val="150000"/>
                  </a:lnSpc>
                  <a:spcBef>
                    <a:spcPts val="600"/>
                  </a:spcBef>
                </a:pPr>
                <a:r>
                  <a:rPr lang="zh-CN" altLang="en-US" sz="2600" dirty="0"/>
                  <a:t>用线性分类方法求解非线性分类问题分为两步</a:t>
                </a:r>
                <a:r>
                  <a:rPr lang="en-US" altLang="zh-CN" sz="2600" dirty="0"/>
                  <a:t>:</a:t>
                </a:r>
              </a:p>
              <a:p>
                <a:pPr lvl="1">
                  <a:lnSpc>
                    <a:spcPct val="150000"/>
                  </a:lnSpc>
                  <a:spcBef>
                    <a:spcPts val="600"/>
                  </a:spcBef>
                </a:pPr>
                <a:r>
                  <a:rPr lang="zh-CN" altLang="en-US" sz="2400" dirty="0"/>
                  <a:t>首先使用一个变换将原空间的数据映射到新空间</a:t>
                </a:r>
                <a:r>
                  <a:rPr lang="en-US" altLang="zh-CN" sz="2400" dirty="0"/>
                  <a:t>;</a:t>
                </a:r>
                <a:r>
                  <a:rPr lang="zh-CN" altLang="en-US" sz="2400" dirty="0"/>
                  <a:t>然后在新空间里用线性分类学习方法从训练数据中学习分类模型。</a:t>
                </a:r>
                <a:endParaRPr lang="en-US" altLang="zh-CN" sz="2400" dirty="0"/>
              </a:p>
              <a:p>
                <a:pPr>
                  <a:lnSpc>
                    <a:spcPct val="150000"/>
                  </a:lnSpc>
                  <a:spcBef>
                    <a:spcPts val="600"/>
                  </a:spcBef>
                </a:pPr>
                <a:r>
                  <a:rPr lang="zh-CN" altLang="en-US" sz="2600" dirty="0"/>
                  <a:t>核技巧就属于这样的方法</a:t>
                </a:r>
                <a:endParaRPr lang="en-US" altLang="zh-CN" sz="2600" dirty="0"/>
              </a:p>
              <a:p>
                <a:pPr>
                  <a:lnSpc>
                    <a:spcPct val="150000"/>
                  </a:lnSpc>
                  <a:spcBef>
                    <a:spcPts val="600"/>
                  </a:spcBef>
                </a:pPr>
                <a:r>
                  <a:rPr lang="zh-CN" altLang="en-US" sz="2600" dirty="0"/>
                  <a:t>核技巧应用到支持向量机，其基本想法</a:t>
                </a:r>
                <a:r>
                  <a:rPr lang="zh-CN" altLang="en-US" sz="2400" dirty="0"/>
                  <a:t>：</a:t>
                </a:r>
                <a:endParaRPr lang="en-US" altLang="zh-CN" sz="2400" dirty="0"/>
              </a:p>
              <a:p>
                <a:pPr lvl="1">
                  <a:lnSpc>
                    <a:spcPct val="150000"/>
                  </a:lnSpc>
                  <a:spcBef>
                    <a:spcPts val="600"/>
                  </a:spcBef>
                </a:pPr>
                <a:r>
                  <a:rPr lang="zh-CN" altLang="en-US" sz="2400" dirty="0"/>
                  <a:t>通过一个非线性变换将输入空间</a:t>
                </a:r>
                <a:r>
                  <a:rPr lang="en-US" altLang="zh-CN" sz="2400" dirty="0"/>
                  <a:t>(</a:t>
                </a:r>
                <a:r>
                  <a:rPr lang="zh-CN" altLang="en-US" sz="2400" dirty="0"/>
                  <a:t>欧氏空间</a:t>
                </a:r>
                <a14:m>
                  <m:oMath xmlns:m="http://schemas.openxmlformats.org/officeDocument/2006/math">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𝑅</m:t>
                        </m:r>
                      </m:e>
                      <m:sup>
                        <m:r>
                          <a:rPr lang="en-US" altLang="zh-CN" sz="2400" b="0" i="1" smtClean="0">
                            <a:latin typeface="Cambria Math" panose="02040503050406030204" pitchFamily="18" charset="0"/>
                          </a:rPr>
                          <m:t>𝑛</m:t>
                        </m:r>
                      </m:sup>
                    </m:sSup>
                  </m:oMath>
                </a14:m>
                <a:r>
                  <a:rPr lang="zh-CN" altLang="en-US" sz="2400" dirty="0"/>
                  <a:t>或离散集合）对应于一个特征空间</a:t>
                </a:r>
                <a:r>
                  <a:rPr lang="en-US" altLang="zh-CN" sz="2400" dirty="0"/>
                  <a:t>(</a:t>
                </a:r>
                <a:r>
                  <a:rPr lang="zh-CN" altLang="en-US" sz="2400" dirty="0"/>
                  <a:t>希尔伯特空间</a:t>
                </a:r>
                <a:r>
                  <a:rPr lang="en-US" altLang="zh-CN" sz="2400" dirty="0"/>
                  <a:t>H)</a:t>
                </a:r>
                <a:r>
                  <a:rPr lang="zh-CN" altLang="en-US" sz="2400" dirty="0"/>
                  <a:t>，使得在输入空间</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𝑅</m:t>
                        </m:r>
                      </m:e>
                      <m:sup>
                        <m:r>
                          <a:rPr lang="en-US" altLang="zh-CN" sz="2400" i="1">
                            <a:latin typeface="Cambria Math" panose="02040503050406030204" pitchFamily="18" charset="0"/>
                          </a:rPr>
                          <m:t>𝑛</m:t>
                        </m:r>
                      </m:sup>
                    </m:sSup>
                  </m:oMath>
                </a14:m>
                <a:r>
                  <a:rPr lang="zh-CN" altLang="en-US" sz="2400" dirty="0"/>
                  <a:t>中的超曲面模型对应于特征空间</a:t>
                </a:r>
                <a:r>
                  <a:rPr lang="en-US" altLang="zh-CN" sz="2400" dirty="0"/>
                  <a:t>H</a:t>
                </a:r>
                <a:r>
                  <a:rPr lang="zh-CN" altLang="en-US" sz="2400" dirty="0"/>
                  <a:t>中的超平面模型</a:t>
                </a:r>
                <a:r>
                  <a:rPr lang="en-US" altLang="zh-CN" sz="2400" dirty="0"/>
                  <a:t>(</a:t>
                </a:r>
                <a:r>
                  <a:rPr lang="zh-CN" altLang="en-US" sz="2400" dirty="0"/>
                  <a:t>支持向量机</a:t>
                </a:r>
                <a:r>
                  <a:rPr lang="en-US" altLang="zh-CN" sz="2400" dirty="0"/>
                  <a:t>)</a:t>
                </a:r>
                <a:r>
                  <a:rPr lang="zh-CN" altLang="en-US" sz="2400" dirty="0"/>
                  <a:t>。</a:t>
                </a:r>
                <a:endParaRPr lang="en-US" altLang="zh-CN" sz="2400" dirty="0"/>
              </a:p>
              <a:p>
                <a:pPr lvl="1">
                  <a:lnSpc>
                    <a:spcPct val="150000"/>
                  </a:lnSpc>
                  <a:spcBef>
                    <a:spcPts val="600"/>
                  </a:spcBef>
                </a:pPr>
                <a:r>
                  <a:rPr lang="zh-CN" altLang="en-US" sz="2400" dirty="0"/>
                  <a:t>分类问题的学习任务通过在特征空间中求解线性支持向量机就可以完成。</a:t>
                </a: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60400" y="1338580"/>
                <a:ext cx="11315700" cy="4909819"/>
              </a:xfrm>
              <a:blipFill>
                <a:blip r:embed="rId2"/>
                <a:stretch>
                  <a:fillRect l="-969" r="-3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88851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5000" y="222250"/>
            <a:ext cx="11182350" cy="677863"/>
          </a:xfrm>
        </p:spPr>
        <p:txBody>
          <a:bodyPr/>
          <a:lstStyle/>
          <a:p>
            <a:pPr algn="l"/>
            <a:r>
              <a:rPr lang="zh-CN" altLang="en-US" dirty="0">
                <a:solidFill>
                  <a:schemeClr val="tx1"/>
                </a:solidFill>
              </a:rPr>
              <a:t>核函数</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35000" y="1452881"/>
                <a:ext cx="11182350" cy="4287520"/>
              </a:xfrm>
            </p:spPr>
            <p:txBody>
              <a:bodyPr>
                <a:normAutofit lnSpcReduction="10000"/>
              </a:bodyPr>
              <a:lstStyle/>
              <a:p>
                <a:pPr marL="0" indent="0">
                  <a:lnSpc>
                    <a:spcPct val="120000"/>
                  </a:lnSpc>
                  <a:buNone/>
                </a:pPr>
                <a:r>
                  <a:rPr lang="zh-CN" altLang="en-US" sz="2400" dirty="0"/>
                  <a:t>定义</a:t>
                </a:r>
                <a:r>
                  <a:rPr lang="en-US" altLang="zh-CN" sz="2400" dirty="0"/>
                  <a:t>4.6</a:t>
                </a:r>
                <a:r>
                  <a:rPr lang="zh-CN" altLang="en-US" sz="2400" dirty="0"/>
                  <a:t>（核函数）设</a:t>
                </a:r>
                <a:r>
                  <a:rPr lang="en-US" altLang="zh-CN" sz="2400" dirty="0"/>
                  <a:t>X</a:t>
                </a:r>
                <a:r>
                  <a:rPr lang="zh-CN" altLang="en-US" sz="2400" dirty="0"/>
                  <a:t>是输入空间（欧氏空间</a:t>
                </a:r>
                <a14:m>
                  <m:oMath xmlns:m="http://schemas.openxmlformats.org/officeDocument/2006/math">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𝑅</m:t>
                        </m:r>
                      </m:e>
                      <m:sup>
                        <m:r>
                          <a:rPr lang="en-US" altLang="zh-CN" sz="2400" b="0" i="1" smtClean="0">
                            <a:latin typeface="Cambria Math" panose="02040503050406030204" pitchFamily="18" charset="0"/>
                          </a:rPr>
                          <m:t>𝑛</m:t>
                        </m:r>
                      </m:sup>
                    </m:sSup>
                    <m:r>
                      <a:rPr lang="zh-CN" altLang="en-US" sz="2400" i="1">
                        <a:latin typeface="Cambria Math" panose="02040503050406030204" pitchFamily="18" charset="0"/>
                      </a:rPr>
                      <m:t>的</m:t>
                    </m:r>
                  </m:oMath>
                </a14:m>
                <a:r>
                  <a:rPr lang="zh-CN" altLang="en-US" sz="2400" dirty="0"/>
                  <a:t>子集或离散集合），又设</a:t>
                </a:r>
                <a:r>
                  <a:rPr lang="en-US" altLang="zh-CN" sz="2400" dirty="0"/>
                  <a:t>H</a:t>
                </a:r>
                <a:r>
                  <a:rPr lang="zh-CN" altLang="en-US" sz="2400" dirty="0"/>
                  <a:t>为特征空间（希尔伯特空间），如果存在一个从</a:t>
                </a:r>
                <a:r>
                  <a:rPr lang="en-US" altLang="zh-CN" sz="2400" dirty="0"/>
                  <a:t>X</a:t>
                </a:r>
                <a:r>
                  <a:rPr lang="zh-CN" altLang="en-US" sz="2400" dirty="0"/>
                  <a:t>到</a:t>
                </a:r>
                <a:r>
                  <a:rPr lang="en-US" altLang="zh-CN" sz="2400" dirty="0"/>
                  <a:t>H</a:t>
                </a:r>
                <a:r>
                  <a:rPr lang="zh-CN" altLang="en-US" sz="2400" dirty="0"/>
                  <a:t>的映射</a:t>
                </a:r>
                <a:endParaRPr lang="en-US" altLang="zh-CN" sz="2400" dirty="0"/>
              </a:p>
              <a:p>
                <a:pPr marL="0" indent="0">
                  <a:lnSpc>
                    <a:spcPct val="120000"/>
                  </a:lnSpc>
                  <a:buNone/>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𝜙</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𝑋</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𝐻</m:t>
                      </m:r>
                      <m:r>
                        <a:rPr lang="en-US" altLang="zh-CN" sz="2400" b="0" i="1" smtClean="0">
                          <a:latin typeface="Cambria Math" panose="02040503050406030204" pitchFamily="18" charset="0"/>
                        </a:rPr>
                        <m:t>     (4.57)</m:t>
                      </m:r>
                    </m:oMath>
                  </m:oMathPara>
                </a14:m>
                <a:endParaRPr lang="en-US" altLang="zh-CN" sz="2400" dirty="0"/>
              </a:p>
              <a:p>
                <a:pPr marL="0" indent="0">
                  <a:lnSpc>
                    <a:spcPct val="120000"/>
                  </a:lnSpc>
                  <a:buNone/>
                </a:pPr>
                <a:endParaRPr lang="en-US" altLang="zh-CN" sz="2400" dirty="0"/>
              </a:p>
              <a:p>
                <a:pPr marL="0" indent="0">
                  <a:lnSpc>
                    <a:spcPct val="120000"/>
                  </a:lnSpc>
                  <a:buNone/>
                </a:pPr>
                <a:r>
                  <a:rPr lang="zh-CN" altLang="en-US" sz="2400" dirty="0"/>
                  <a:t>使得对所有</a:t>
                </a:r>
                <a:r>
                  <a:rPr lang="en-US" altLang="zh-CN" sz="2400" dirty="0" err="1"/>
                  <a:t>x,z</a:t>
                </a:r>
                <a14:m>
                  <m:oMath xmlns:m="http://schemas.openxmlformats.org/officeDocument/2006/math">
                    <m:r>
                      <a:rPr lang="zh-CN" altLang="en-US" sz="2400" i="1" smtClean="0">
                        <a:latin typeface="Cambria Math" panose="02040503050406030204" pitchFamily="18" charset="0"/>
                      </a:rPr>
                      <m:t>𝜖</m:t>
                    </m:r>
                    <m:r>
                      <a:rPr lang="en-US" altLang="zh-CN" sz="2400" b="0" i="1" smtClean="0">
                        <a:latin typeface="Cambria Math" panose="02040503050406030204" pitchFamily="18" charset="0"/>
                      </a:rPr>
                      <m:t>𝑋</m:t>
                    </m:r>
                    <m:r>
                      <a:rPr lang="zh-CN" altLang="en-US" sz="2400" i="1">
                        <a:latin typeface="Cambria Math" panose="02040503050406030204" pitchFamily="18" charset="0"/>
                      </a:rPr>
                      <m:t>，</m:t>
                    </m:r>
                  </m:oMath>
                </a14:m>
                <a:r>
                  <a:rPr lang="zh-CN" altLang="en-US" sz="2400" dirty="0"/>
                  <a:t>函数</a:t>
                </a:r>
                <a:r>
                  <a:rPr lang="en-US" altLang="zh-CN" sz="2400" dirty="0"/>
                  <a:t>K(</a:t>
                </a:r>
                <a:r>
                  <a:rPr lang="en-US" altLang="zh-CN" sz="2400" dirty="0" err="1"/>
                  <a:t>x,z</a:t>
                </a:r>
                <a:r>
                  <a:rPr lang="en-US" altLang="zh-CN" sz="2400" dirty="0"/>
                  <a:t>)</a:t>
                </a:r>
                <a:r>
                  <a:rPr lang="zh-CN" altLang="en-US" sz="2400" dirty="0"/>
                  <a:t>满足条件</a:t>
                </a:r>
                <a:endParaRPr lang="en-US" altLang="zh-CN" sz="2400" dirty="0"/>
              </a:p>
              <a:p>
                <a:pPr marL="0" indent="0" algn="just">
                  <a:lnSpc>
                    <a:spcPct val="120000"/>
                  </a:lnSpc>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𝐾</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𝑧</m:t>
                          </m:r>
                        </m:e>
                      </m:d>
                      <m:r>
                        <a:rPr lang="en-US" altLang="zh-CN" sz="2400" b="0" i="1" smtClean="0">
                          <a:latin typeface="Cambria Math" panose="02040503050406030204" pitchFamily="18" charset="0"/>
                        </a:rPr>
                        <m:t>=</m:t>
                      </m:r>
                      <m:r>
                        <a:rPr lang="zh-CN" altLang="en-US" sz="2400" i="1">
                          <a:latin typeface="Cambria Math" panose="02040503050406030204" pitchFamily="18" charset="0"/>
                        </a:rPr>
                        <m:t>𝜙</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smtClean="0">
                          <a:latin typeface="Cambria Math" panose="02040503050406030204" pitchFamily="18" charset="0"/>
                        </a:rPr>
                        <m:t>∙</m:t>
                      </m:r>
                      <m:r>
                        <a:rPr lang="zh-CN" altLang="en-US" sz="2400" i="1">
                          <a:latin typeface="Cambria Math" panose="02040503050406030204" pitchFamily="18" charset="0"/>
                        </a:rPr>
                        <m:t>𝜙</m:t>
                      </m:r>
                      <m:d>
                        <m:dPr>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𝑧</m:t>
                          </m:r>
                        </m:e>
                      </m:d>
                      <m:r>
                        <a:rPr lang="en-US" altLang="zh-CN" sz="2400" b="0" i="1" smtClean="0">
                          <a:latin typeface="Cambria Math" panose="02040503050406030204" pitchFamily="18" charset="0"/>
                        </a:rPr>
                        <m:t>     (4.58)</m:t>
                      </m:r>
                    </m:oMath>
                  </m:oMathPara>
                </a14:m>
                <a:endParaRPr lang="en-US" altLang="zh-CN" sz="2400" dirty="0"/>
              </a:p>
              <a:p>
                <a:pPr marL="0" indent="0">
                  <a:lnSpc>
                    <a:spcPct val="120000"/>
                  </a:lnSpc>
                  <a:buNone/>
                </a:pPr>
                <a:endParaRPr lang="en-US" altLang="zh-CN" sz="2400" dirty="0"/>
              </a:p>
              <a:p>
                <a:pPr marL="0" indent="0">
                  <a:lnSpc>
                    <a:spcPct val="120000"/>
                  </a:lnSpc>
                  <a:buNone/>
                </a:pPr>
                <a:r>
                  <a:rPr lang="zh-CN" altLang="en-US" sz="2400" dirty="0"/>
                  <a:t>则称</a:t>
                </a:r>
                <a:r>
                  <a:rPr lang="en-US" altLang="zh-CN" sz="2400" dirty="0"/>
                  <a:t>K(</a:t>
                </a:r>
                <a:r>
                  <a:rPr lang="en-US" altLang="zh-CN" sz="2400" dirty="0" err="1"/>
                  <a:t>x,z</a:t>
                </a:r>
                <a:r>
                  <a:rPr lang="en-US" altLang="zh-CN" sz="2400" dirty="0"/>
                  <a:t>)</a:t>
                </a:r>
                <a:r>
                  <a:rPr lang="zh-CN" altLang="en-US" sz="2400" dirty="0"/>
                  <a:t>为核函数，</a:t>
                </a:r>
                <a14:m>
                  <m:oMath xmlns:m="http://schemas.openxmlformats.org/officeDocument/2006/math">
                    <m:r>
                      <a:rPr lang="zh-CN" altLang="en-US" sz="2400" i="1" smtClean="0">
                        <a:latin typeface="Cambria Math" panose="02040503050406030204" pitchFamily="18" charset="0"/>
                      </a:rPr>
                      <m:t>𝜙</m:t>
                    </m:r>
                  </m:oMath>
                </a14:m>
                <a:r>
                  <a:rPr lang="en-US" altLang="zh-CN" sz="2400" dirty="0"/>
                  <a:t>(x)</a:t>
                </a:r>
                <a:r>
                  <a:rPr lang="zh-CN" altLang="en-US" sz="2400" dirty="0"/>
                  <a:t>为映射函数，式中</a:t>
                </a:r>
                <a14:m>
                  <m:oMath xmlns:m="http://schemas.openxmlformats.org/officeDocument/2006/math">
                    <m:r>
                      <a:rPr lang="zh-CN" altLang="en-US" sz="2400" i="1">
                        <a:latin typeface="Cambria Math" panose="02040503050406030204" pitchFamily="18" charset="0"/>
                      </a:rPr>
                      <m:t>𝜙</m:t>
                    </m:r>
                  </m:oMath>
                </a14:m>
                <a:r>
                  <a:rPr lang="en-US" altLang="zh-CN" sz="2400" dirty="0"/>
                  <a:t>(x)</a:t>
                </a:r>
                <a14:m>
                  <m:oMath xmlns:m="http://schemas.openxmlformats.org/officeDocument/2006/math">
                    <m:r>
                      <a:rPr lang="en-US" altLang="zh-CN" sz="2400" i="1" smtClean="0">
                        <a:latin typeface="Cambria Math" panose="02040503050406030204" pitchFamily="18" charset="0"/>
                      </a:rPr>
                      <m:t>∙</m:t>
                    </m:r>
                    <m:r>
                      <a:rPr lang="zh-CN" altLang="en-US" sz="2400" i="1">
                        <a:latin typeface="Cambria Math" panose="02040503050406030204" pitchFamily="18" charset="0"/>
                      </a:rPr>
                      <m:t>𝜙</m:t>
                    </m:r>
                  </m:oMath>
                </a14:m>
                <a:r>
                  <a:rPr lang="en-US" altLang="zh-CN" sz="2400" dirty="0"/>
                  <a:t>(z)</a:t>
                </a:r>
                <a:r>
                  <a:rPr lang="zh-CN" altLang="en-US" sz="2400" dirty="0"/>
                  <a:t>为</a:t>
                </a:r>
                <a14:m>
                  <m:oMath xmlns:m="http://schemas.openxmlformats.org/officeDocument/2006/math">
                    <m:r>
                      <a:rPr lang="zh-CN" altLang="en-US" sz="2400" i="1">
                        <a:latin typeface="Cambria Math" panose="02040503050406030204" pitchFamily="18" charset="0"/>
                      </a:rPr>
                      <m:t>𝜙</m:t>
                    </m:r>
                  </m:oMath>
                </a14:m>
                <a:r>
                  <a:rPr lang="en-US" altLang="zh-CN" sz="2400" dirty="0"/>
                  <a:t>(x)</a:t>
                </a:r>
                <a:r>
                  <a:rPr lang="zh-CN" altLang="en-US" sz="2400" dirty="0"/>
                  <a:t>和</a:t>
                </a:r>
                <a14:m>
                  <m:oMath xmlns:m="http://schemas.openxmlformats.org/officeDocument/2006/math">
                    <m:r>
                      <a:rPr lang="zh-CN" altLang="en-US" sz="2400" i="1">
                        <a:latin typeface="Cambria Math" panose="02040503050406030204" pitchFamily="18" charset="0"/>
                      </a:rPr>
                      <m:t>𝜙</m:t>
                    </m:r>
                  </m:oMath>
                </a14:m>
                <a:r>
                  <a:rPr lang="en-US" altLang="zh-CN" sz="2400" dirty="0"/>
                  <a:t>(z)</a:t>
                </a:r>
                <a:r>
                  <a:rPr lang="zh-CN" altLang="en-US" sz="2400" dirty="0"/>
                  <a:t>的内积。</a:t>
                </a:r>
                <a:endParaRPr lang="en-US" altLang="zh-CN" sz="2400" dirty="0"/>
              </a:p>
              <a:p>
                <a:pPr marL="0" indent="0">
                  <a:lnSpc>
                    <a:spcPct val="120000"/>
                  </a:lnSpc>
                  <a:buNone/>
                </a:pPr>
                <a:r>
                  <a:rPr lang="en-US" altLang="zh-CN" sz="2400" dirty="0"/>
                  <a:t>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35000" y="1452881"/>
                <a:ext cx="11182350" cy="4287520"/>
              </a:xfrm>
              <a:blipFill>
                <a:blip r:embed="rId2"/>
                <a:stretch>
                  <a:fillRect l="-817" t="-852" r="-6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225015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222250"/>
            <a:ext cx="11156950" cy="677863"/>
          </a:xfrm>
        </p:spPr>
        <p:txBody>
          <a:bodyPr/>
          <a:lstStyle/>
          <a:p>
            <a:pPr algn="l"/>
            <a:r>
              <a:rPr lang="zh-CN" altLang="en-US" dirty="0">
                <a:solidFill>
                  <a:schemeClr val="tx1"/>
                </a:solidFill>
              </a:rPr>
              <a:t>核函数</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29307" y="1540967"/>
                <a:ext cx="10988043" cy="3776066"/>
              </a:xfrm>
            </p:spPr>
            <p:txBody>
              <a:bodyPr/>
              <a:lstStyle/>
              <a:p>
                <a:pPr algn="just">
                  <a:buFont typeface="Wingdings" panose="05000000000000000000" pitchFamily="2" charset="2"/>
                  <a:buChar char="p"/>
                </a:pPr>
                <a:r>
                  <a:rPr lang="zh-CN" altLang="en-US" sz="2400" dirty="0"/>
                  <a:t>基本想法：不显式地设计映射</a:t>
                </a:r>
                <a:r>
                  <a:rPr lang="en-US" altLang="zh-CN" sz="2400" dirty="0"/>
                  <a:t>, </a:t>
                </a:r>
                <a:r>
                  <a:rPr lang="zh-CN" altLang="en-US" sz="2400" dirty="0"/>
                  <a:t>而是设计</a:t>
                </a:r>
                <a:r>
                  <a:rPr lang="zh-CN" altLang="en-US" sz="2400" dirty="0">
                    <a:solidFill>
                      <a:schemeClr val="tx2"/>
                    </a:solidFill>
                  </a:rPr>
                  <a:t>核函数</a:t>
                </a:r>
                <a:r>
                  <a:rPr lang="zh-CN" altLang="en-US" sz="2400" dirty="0"/>
                  <a:t>。</a:t>
                </a:r>
                <a:endParaRPr lang="en-US" altLang="zh-CN" sz="2400" dirty="0"/>
              </a:p>
              <a:p>
                <a:pPr marL="0" indent="0" algn="just">
                  <a:buNone/>
                </a:pPr>
                <a14:m>
                  <m:oMathPara xmlns:m="http://schemas.openxmlformats.org/officeDocument/2006/math">
                    <m:oMathParaPr>
                      <m:jc m:val="centerGroup"/>
                    </m:oMathParaPr>
                    <m:oMath xmlns:m="http://schemas.openxmlformats.org/officeDocument/2006/math">
                      <m:r>
                        <a:rPr lang="en-US" altLang="zh-CN" sz="2400" b="0" i="1" smtClean="0">
                          <a:solidFill>
                            <a:schemeClr val="tx2"/>
                          </a:solidFill>
                          <a:latin typeface="Cambria Math" panose="02040503050406030204" pitchFamily="18" charset="0"/>
                        </a:rPr>
                        <m:t>𝐾</m:t>
                      </m:r>
                      <m:d>
                        <m:dPr>
                          <m:ctrlPr>
                            <a:rPr lang="en-US" altLang="zh-CN" sz="2400" b="0" i="1" smtClean="0">
                              <a:solidFill>
                                <a:schemeClr val="tx2"/>
                              </a:solidFill>
                              <a:latin typeface="Cambria Math" panose="02040503050406030204" pitchFamily="18" charset="0"/>
                            </a:rPr>
                          </m:ctrlPr>
                        </m:dPr>
                        <m:e>
                          <m:sSub>
                            <m:sSubPr>
                              <m:ctrlPr>
                                <a:rPr lang="en-US" altLang="zh-CN" sz="2400" b="0" i="1" smtClean="0">
                                  <a:solidFill>
                                    <a:schemeClr val="tx2"/>
                                  </a:solidFill>
                                  <a:latin typeface="Cambria Math" panose="02040503050406030204" pitchFamily="18" charset="0"/>
                                </a:rPr>
                              </m:ctrlPr>
                            </m:sSubPr>
                            <m:e>
                              <m:r>
                                <a:rPr lang="en-US" altLang="zh-CN" sz="2400" b="0" i="1" smtClean="0">
                                  <a:solidFill>
                                    <a:schemeClr val="tx2"/>
                                  </a:solidFill>
                                  <a:latin typeface="Cambria Math" panose="02040503050406030204" pitchFamily="18" charset="0"/>
                                </a:rPr>
                                <m:t>𝑥</m:t>
                              </m:r>
                            </m:e>
                            <m:sub>
                              <m:r>
                                <a:rPr lang="en-US" altLang="zh-CN" sz="2400" b="0" i="1" smtClean="0">
                                  <a:solidFill>
                                    <a:schemeClr val="tx2"/>
                                  </a:solidFill>
                                  <a:latin typeface="Cambria Math" panose="02040503050406030204" pitchFamily="18" charset="0"/>
                                </a:rPr>
                                <m:t>𝑖</m:t>
                              </m:r>
                            </m:sub>
                          </m:sSub>
                          <m:r>
                            <a:rPr lang="en-US" altLang="zh-CN" sz="2400" b="0" i="1" smtClean="0">
                              <a:solidFill>
                                <a:schemeClr val="tx2"/>
                              </a:solidFill>
                              <a:latin typeface="Cambria Math" panose="02040503050406030204" pitchFamily="18" charset="0"/>
                            </a:rPr>
                            <m:t>,</m:t>
                          </m:r>
                          <m:sSub>
                            <m:sSubPr>
                              <m:ctrlPr>
                                <a:rPr lang="en-US" altLang="zh-CN" sz="2400" b="0" i="1" smtClean="0">
                                  <a:solidFill>
                                    <a:schemeClr val="tx2"/>
                                  </a:solidFill>
                                  <a:latin typeface="Cambria Math" panose="02040503050406030204" pitchFamily="18" charset="0"/>
                                </a:rPr>
                              </m:ctrlPr>
                            </m:sSubPr>
                            <m:e>
                              <m:r>
                                <a:rPr lang="en-US" altLang="zh-CN" sz="2400" b="0" i="1" smtClean="0">
                                  <a:solidFill>
                                    <a:schemeClr val="tx2"/>
                                  </a:solidFill>
                                  <a:latin typeface="Cambria Math" panose="02040503050406030204" pitchFamily="18" charset="0"/>
                                </a:rPr>
                                <m:t>𝑥</m:t>
                              </m:r>
                            </m:e>
                            <m:sub>
                              <m:r>
                                <a:rPr lang="en-US" altLang="zh-CN" sz="2400" b="0" i="1" smtClean="0">
                                  <a:solidFill>
                                    <a:schemeClr val="tx2"/>
                                  </a:solidFill>
                                  <a:latin typeface="Cambria Math" panose="02040503050406030204" pitchFamily="18" charset="0"/>
                                </a:rPr>
                                <m:t>𝑗</m:t>
                              </m:r>
                            </m:sub>
                          </m:sSub>
                        </m:e>
                      </m:d>
                      <m:r>
                        <a:rPr lang="en-US" altLang="zh-CN" sz="2400" b="0" i="1" smtClean="0">
                          <a:solidFill>
                            <a:schemeClr val="tx2"/>
                          </a:solidFill>
                          <a:latin typeface="Cambria Math" panose="02040503050406030204" pitchFamily="18" charset="0"/>
                        </a:rPr>
                        <m:t>=</m:t>
                      </m:r>
                      <m:sSup>
                        <m:sSupPr>
                          <m:ctrlPr>
                            <a:rPr lang="en-US" altLang="zh-CN" sz="2400" b="0" i="1" smtClean="0">
                              <a:solidFill>
                                <a:schemeClr val="tx2"/>
                              </a:solidFill>
                              <a:latin typeface="Cambria Math" panose="02040503050406030204" pitchFamily="18" charset="0"/>
                            </a:rPr>
                          </m:ctrlPr>
                        </m:sSupPr>
                        <m:e>
                          <m:r>
                            <a:rPr lang="zh-CN" altLang="en-US" sz="2400" b="0" i="1" smtClean="0">
                              <a:solidFill>
                                <a:schemeClr val="tx2"/>
                              </a:solidFill>
                              <a:latin typeface="Cambria Math" panose="02040503050406030204" pitchFamily="18" charset="0"/>
                            </a:rPr>
                            <m:t>𝜙</m:t>
                          </m:r>
                          <m:r>
                            <a:rPr lang="en-US" altLang="zh-CN" sz="2400" b="0" i="1" smtClean="0">
                              <a:solidFill>
                                <a:schemeClr val="tx2"/>
                              </a:solidFill>
                              <a:latin typeface="Cambria Math" panose="02040503050406030204" pitchFamily="18" charset="0"/>
                            </a:rPr>
                            <m:t>(</m:t>
                          </m:r>
                          <m:sSub>
                            <m:sSubPr>
                              <m:ctrlPr>
                                <a:rPr lang="en-US" altLang="zh-CN" sz="2400" b="0" i="1" smtClean="0">
                                  <a:solidFill>
                                    <a:schemeClr val="tx2"/>
                                  </a:solidFill>
                                  <a:latin typeface="Cambria Math" panose="02040503050406030204" pitchFamily="18" charset="0"/>
                                </a:rPr>
                              </m:ctrlPr>
                            </m:sSubPr>
                            <m:e>
                              <m:r>
                                <a:rPr lang="en-US" altLang="zh-CN" sz="2400" b="0" i="1" smtClean="0">
                                  <a:solidFill>
                                    <a:schemeClr val="tx2"/>
                                  </a:solidFill>
                                  <a:latin typeface="Cambria Math" panose="02040503050406030204" pitchFamily="18" charset="0"/>
                                </a:rPr>
                                <m:t>𝑥</m:t>
                              </m:r>
                            </m:e>
                            <m:sub>
                              <m:r>
                                <a:rPr lang="en-US" altLang="zh-CN" sz="2400" b="0" i="1" smtClean="0">
                                  <a:solidFill>
                                    <a:schemeClr val="tx2"/>
                                  </a:solidFill>
                                  <a:latin typeface="Cambria Math" panose="02040503050406030204" pitchFamily="18" charset="0"/>
                                </a:rPr>
                                <m:t>𝑖</m:t>
                              </m:r>
                            </m:sub>
                          </m:sSub>
                          <m:r>
                            <a:rPr lang="en-US" altLang="zh-CN" sz="2400" b="0" i="1" smtClean="0">
                              <a:solidFill>
                                <a:schemeClr val="tx2"/>
                              </a:solidFill>
                              <a:latin typeface="Cambria Math" panose="02040503050406030204" pitchFamily="18" charset="0"/>
                            </a:rPr>
                            <m:t>)</m:t>
                          </m:r>
                        </m:e>
                        <m:sup>
                          <m:r>
                            <m:rPr>
                              <m:sty m:val="p"/>
                            </m:rPr>
                            <a:rPr lang="el-GR" altLang="zh-CN" sz="2400" b="0" i="1" smtClean="0">
                              <a:solidFill>
                                <a:schemeClr val="tx2"/>
                              </a:solidFill>
                              <a:latin typeface="Cambria Math" panose="02040503050406030204" pitchFamily="18" charset="0"/>
                            </a:rPr>
                            <m:t>Τ</m:t>
                          </m:r>
                        </m:sup>
                      </m:sSup>
                      <m:r>
                        <a:rPr lang="zh-CN" altLang="en-US" sz="2400" i="1">
                          <a:solidFill>
                            <a:schemeClr val="tx2"/>
                          </a:solidFill>
                          <a:latin typeface="Cambria Math" panose="02040503050406030204" pitchFamily="18" charset="0"/>
                        </a:rPr>
                        <m:t>𝜙</m:t>
                      </m:r>
                      <m:r>
                        <a:rPr lang="en-US" altLang="zh-CN" sz="2400" i="1">
                          <a:solidFill>
                            <a:schemeClr val="tx2"/>
                          </a:solidFill>
                          <a:latin typeface="Cambria Math" panose="02040503050406030204" pitchFamily="18" charset="0"/>
                        </a:rPr>
                        <m:t>(</m:t>
                      </m:r>
                      <m:sSub>
                        <m:sSubPr>
                          <m:ctrlPr>
                            <a:rPr lang="en-US" altLang="zh-CN" sz="2400" i="1">
                              <a:solidFill>
                                <a:schemeClr val="tx2"/>
                              </a:solidFill>
                              <a:latin typeface="Cambria Math" panose="02040503050406030204" pitchFamily="18" charset="0"/>
                            </a:rPr>
                          </m:ctrlPr>
                        </m:sSubPr>
                        <m:e>
                          <m:r>
                            <a:rPr lang="en-US" altLang="zh-CN" sz="2400" i="1">
                              <a:solidFill>
                                <a:schemeClr val="tx2"/>
                              </a:solidFill>
                              <a:latin typeface="Cambria Math" panose="02040503050406030204" pitchFamily="18" charset="0"/>
                            </a:rPr>
                            <m:t>𝑥</m:t>
                          </m:r>
                        </m:e>
                        <m:sub>
                          <m:r>
                            <a:rPr lang="en-US" altLang="zh-CN" sz="2400" b="0" i="1" smtClean="0">
                              <a:solidFill>
                                <a:schemeClr val="tx2"/>
                              </a:solidFill>
                              <a:latin typeface="Cambria Math" panose="02040503050406030204" pitchFamily="18" charset="0"/>
                            </a:rPr>
                            <m:t>𝑗</m:t>
                          </m:r>
                        </m:sub>
                      </m:sSub>
                      <m:r>
                        <a:rPr lang="en-US" altLang="zh-CN" sz="2400" i="1">
                          <a:solidFill>
                            <a:schemeClr val="tx2"/>
                          </a:solidFill>
                          <a:latin typeface="Cambria Math" panose="02040503050406030204" pitchFamily="18" charset="0"/>
                        </a:rPr>
                        <m:t>)</m:t>
                      </m:r>
                    </m:oMath>
                  </m:oMathPara>
                </a14:m>
                <a:endParaRPr lang="en-US" altLang="zh-CN" sz="2400" dirty="0">
                  <a:solidFill>
                    <a:schemeClr val="tx2"/>
                  </a:solidFill>
                </a:endParaRPr>
              </a:p>
              <a:p>
                <a:pPr marL="0" indent="0" algn="just">
                  <a:buNone/>
                </a:pPr>
                <a:r>
                  <a:rPr lang="en-US" altLang="zh-CN" sz="3600" dirty="0">
                    <a:solidFill>
                      <a:schemeClr val="tx2"/>
                    </a:solidFill>
                  </a:rPr>
                  <a:t>  </a:t>
                </a:r>
                <a:r>
                  <a:rPr lang="zh-CN" altLang="en-US" sz="2400" dirty="0">
                    <a:solidFill>
                      <a:schemeClr val="tx2"/>
                    </a:solidFill>
                  </a:rPr>
                  <a:t>绕过显式考虑特征映射、以及计算高维内积的困难</a:t>
                </a:r>
                <a:endParaRPr lang="en-US" altLang="zh-CN" sz="2400" dirty="0">
                  <a:solidFill>
                    <a:schemeClr val="tx2"/>
                  </a:solidFill>
                </a:endParaRPr>
              </a:p>
              <a:p>
                <a:pPr marL="0" indent="0" algn="just">
                  <a:buNone/>
                </a:pPr>
                <a:endParaRPr lang="en-US" altLang="zh-CN" sz="3600" dirty="0">
                  <a:solidFill>
                    <a:schemeClr val="tx2"/>
                  </a:solidFill>
                </a:endParaRPr>
              </a:p>
              <a:p>
                <a:pPr algn="just">
                  <a:buFont typeface="Wingdings" panose="05000000000000000000" pitchFamily="2" charset="2"/>
                  <a:buChar char="p"/>
                </a:pPr>
                <a:r>
                  <a:rPr lang="en-US" altLang="zh-CN" sz="2400" dirty="0"/>
                  <a:t>Mercer</a:t>
                </a:r>
                <a:r>
                  <a:rPr lang="zh-CN" altLang="en-US" sz="2400" dirty="0"/>
                  <a:t>定理：任何</a:t>
                </a:r>
                <a:r>
                  <a:rPr lang="zh-CN" altLang="en-US" sz="2400" dirty="0">
                    <a:solidFill>
                      <a:schemeClr val="tx2"/>
                    </a:solidFill>
                  </a:rPr>
                  <a:t>半正定</a:t>
                </a:r>
                <a:r>
                  <a:rPr lang="zh-CN" altLang="en-US" sz="2400" dirty="0"/>
                  <a:t>对称函数都可以作为核函数。</a:t>
                </a:r>
                <a:endParaRPr lang="en-US" altLang="zh-CN" sz="2400" dirty="0"/>
              </a:p>
              <a:p>
                <a:pPr algn="just">
                  <a:buFont typeface="Wingdings" panose="05000000000000000000" pitchFamily="2" charset="2"/>
                  <a:buChar char="p"/>
                </a:pPr>
                <a:endParaRPr lang="en-US" altLang="zh-CN" sz="2400" dirty="0"/>
              </a:p>
              <a:p>
                <a:pPr algn="just">
                  <a:buFont typeface="Wingdings" panose="05000000000000000000" pitchFamily="2" charset="2"/>
                  <a:buChar char="p"/>
                </a:pPr>
                <a:r>
                  <a:rPr lang="zh-CN" altLang="en-US" sz="2400" dirty="0"/>
                  <a:t>任何一个核函数，都隐式地定义了一个</a:t>
                </a:r>
                <a:r>
                  <a:rPr lang="en-US" altLang="zh-CN" sz="2400" dirty="0"/>
                  <a:t>RKHS</a:t>
                </a:r>
                <a:r>
                  <a:rPr lang="zh-CN" altLang="en-US" sz="2400" dirty="0"/>
                  <a:t>（</a:t>
                </a:r>
                <a:r>
                  <a:rPr lang="en-US" altLang="zh-CN" sz="2400" dirty="0"/>
                  <a:t>Reproducing Kernel Hilbert Space,</a:t>
                </a:r>
                <a:r>
                  <a:rPr lang="zh-CN" altLang="en-US" sz="2400" dirty="0"/>
                  <a:t>再生核希尔伯特空间）。核函数的选择成为决定支持向量机性能的关键。</a:t>
                </a:r>
                <a:endParaRPr lang="en-US" altLang="zh-CN" sz="2400" dirty="0"/>
              </a:p>
              <a:p>
                <a:pPr algn="just"/>
                <a:endParaRPr lang="en-US" altLang="zh-CN" sz="36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29307" y="1540967"/>
                <a:ext cx="10988043" cy="3776066"/>
              </a:xfrm>
              <a:blipFill>
                <a:blip r:embed="rId2"/>
                <a:stretch>
                  <a:fillRect l="-721" t="-1292" r="-832" b="-163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887559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8762C46-0A03-1E8C-E346-0241F77EE67C}"/>
              </a:ext>
            </a:extLst>
          </p:cNvPr>
          <p:cNvSpPr txBox="1"/>
          <p:nvPr/>
        </p:nvSpPr>
        <p:spPr>
          <a:xfrm>
            <a:off x="736352" y="1676894"/>
            <a:ext cx="10172947" cy="2601546"/>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zh-CN" altLang="en-US" sz="2800" b="0" i="0" dirty="0">
                <a:solidFill>
                  <a:srgbClr val="4D4D4D"/>
                </a:solidFill>
                <a:effectLst/>
                <a:latin typeface="+mj-ea"/>
                <a:ea typeface="+mj-ea"/>
              </a:rPr>
              <a:t>线性核，表示原空间内积，适用于线性可分问题</a:t>
            </a:r>
            <a:endParaRPr lang="en-US" altLang="zh-CN" sz="2800" b="0" i="0" dirty="0">
              <a:solidFill>
                <a:srgbClr val="4D4D4D"/>
              </a:solidFill>
              <a:effectLst/>
              <a:latin typeface="+mj-ea"/>
              <a:ea typeface="+mj-ea"/>
            </a:endParaRPr>
          </a:p>
          <a:p>
            <a:pPr marL="342900" indent="-342900">
              <a:lnSpc>
                <a:spcPct val="150000"/>
              </a:lnSpc>
              <a:buFont typeface="Wingdings" panose="05000000000000000000" pitchFamily="2" charset="2"/>
              <a:buChar char="l"/>
            </a:pPr>
            <a:r>
              <a:rPr lang="zh-CN" altLang="en-US" sz="2800" b="0" i="0" dirty="0">
                <a:solidFill>
                  <a:srgbClr val="4D4D4D"/>
                </a:solidFill>
                <a:effectLst/>
                <a:latin typeface="+mj-ea"/>
                <a:ea typeface="+mj-ea"/>
              </a:rPr>
              <a:t>高斯核，适用于没有先验经验的非线性分类。</a:t>
            </a:r>
            <a:endParaRPr lang="en-US" altLang="zh-CN" sz="2800" dirty="0">
              <a:solidFill>
                <a:srgbClr val="4D4D4D"/>
              </a:solidFill>
              <a:latin typeface="+mj-ea"/>
              <a:ea typeface="+mj-ea"/>
            </a:endParaRPr>
          </a:p>
          <a:p>
            <a:pPr marL="342900" indent="-342900">
              <a:lnSpc>
                <a:spcPct val="150000"/>
              </a:lnSpc>
              <a:buFont typeface="Wingdings" panose="05000000000000000000" pitchFamily="2" charset="2"/>
              <a:buChar char="l"/>
            </a:pPr>
            <a:r>
              <a:rPr lang="zh-CN" altLang="en-US" sz="2800" b="0" i="0" dirty="0">
                <a:solidFill>
                  <a:srgbClr val="4D4D4D"/>
                </a:solidFill>
                <a:effectLst/>
                <a:latin typeface="+mj-ea"/>
                <a:ea typeface="+mj-ea"/>
              </a:rPr>
              <a:t>多项式核，适用于没有先验经验的分类。</a:t>
            </a:r>
            <a:endParaRPr lang="en-US" altLang="zh-CN" sz="2800" b="0" i="0" dirty="0">
              <a:solidFill>
                <a:srgbClr val="4D4D4D"/>
              </a:solidFill>
              <a:effectLst/>
              <a:latin typeface="+mj-ea"/>
              <a:ea typeface="+mj-ea"/>
            </a:endParaRPr>
          </a:p>
          <a:p>
            <a:pPr marL="342900" indent="-342900">
              <a:lnSpc>
                <a:spcPct val="150000"/>
              </a:lnSpc>
              <a:buFont typeface="Wingdings" panose="05000000000000000000" pitchFamily="2" charset="2"/>
              <a:buChar char="l"/>
            </a:pPr>
            <a:r>
              <a:rPr lang="en-US" altLang="zh-CN" sz="2800" b="0" i="0" dirty="0">
                <a:solidFill>
                  <a:srgbClr val="4D4D4D"/>
                </a:solidFill>
                <a:effectLst/>
                <a:latin typeface="+mj-ea"/>
                <a:ea typeface="+mj-ea"/>
              </a:rPr>
              <a:t>Sigmoid</a:t>
            </a:r>
            <a:r>
              <a:rPr lang="zh-CN" altLang="en-US" sz="2800" b="0" i="0" dirty="0">
                <a:solidFill>
                  <a:srgbClr val="4D4D4D"/>
                </a:solidFill>
                <a:effectLst/>
                <a:latin typeface="+mj-ea"/>
                <a:ea typeface="+mj-ea"/>
              </a:rPr>
              <a:t>核，此时</a:t>
            </a:r>
            <a:r>
              <a:rPr lang="en-US" altLang="zh-CN" sz="2800" b="0" i="0" dirty="0">
                <a:solidFill>
                  <a:srgbClr val="4D4D4D"/>
                </a:solidFill>
                <a:effectLst/>
                <a:latin typeface="+mj-ea"/>
                <a:ea typeface="+mj-ea"/>
              </a:rPr>
              <a:t>SVM</a:t>
            </a:r>
            <a:r>
              <a:rPr lang="zh-CN" altLang="en-US" sz="2800" b="0" i="0" dirty="0">
                <a:solidFill>
                  <a:srgbClr val="4D4D4D"/>
                </a:solidFill>
                <a:effectLst/>
                <a:latin typeface="+mj-ea"/>
                <a:ea typeface="+mj-ea"/>
              </a:rPr>
              <a:t>实现的就是一种多层感知器神经网络。</a:t>
            </a:r>
            <a:endParaRPr lang="zh-CN" altLang="en-US" sz="2800" dirty="0">
              <a:latin typeface="+mj-ea"/>
              <a:ea typeface="+mj-ea"/>
            </a:endParaRPr>
          </a:p>
        </p:txBody>
      </p:sp>
      <p:sp>
        <p:nvSpPr>
          <p:cNvPr id="5" name="标题 1">
            <a:extLst>
              <a:ext uri="{FF2B5EF4-FFF2-40B4-BE49-F238E27FC236}">
                <a16:creationId xmlns:a16="http://schemas.microsoft.com/office/drawing/2014/main" id="{11423214-FD72-1562-30E8-C26A98A4392A}"/>
              </a:ext>
            </a:extLst>
          </p:cNvPr>
          <p:cNvSpPr>
            <a:spLocks noGrp="1"/>
          </p:cNvSpPr>
          <p:nvPr>
            <p:ph type="title"/>
          </p:nvPr>
        </p:nvSpPr>
        <p:spPr>
          <a:xfrm>
            <a:off x="736352" y="222250"/>
            <a:ext cx="11080998" cy="677863"/>
          </a:xfrm>
        </p:spPr>
        <p:txBody>
          <a:bodyPr/>
          <a:lstStyle/>
          <a:p>
            <a:pPr algn="l"/>
            <a:r>
              <a:rPr lang="zh-CN" altLang="en-US" dirty="0">
                <a:solidFill>
                  <a:schemeClr val="tx1"/>
                </a:solidFill>
              </a:rPr>
              <a:t>核函数</a:t>
            </a:r>
          </a:p>
        </p:txBody>
      </p:sp>
    </p:spTree>
    <p:extLst>
      <p:ext uri="{BB962C8B-B14F-4D97-AF65-F5344CB8AC3E}">
        <p14:creationId xmlns:p14="http://schemas.microsoft.com/office/powerpoint/2010/main" val="15544609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3695100E-4CB8-3997-37FC-F66A2AF7A1F6}"/>
              </a:ext>
            </a:extLst>
          </p:cNvPr>
          <p:cNvSpPr txBox="1"/>
          <p:nvPr/>
        </p:nvSpPr>
        <p:spPr>
          <a:xfrm>
            <a:off x="687773" y="1235510"/>
            <a:ext cx="6094520" cy="523220"/>
          </a:xfrm>
          <a:prstGeom prst="rect">
            <a:avLst/>
          </a:prstGeom>
          <a:noFill/>
        </p:spPr>
        <p:txBody>
          <a:bodyPr wrap="square">
            <a:spAutoFit/>
          </a:bodyPr>
          <a:lstStyle/>
          <a:p>
            <a:pPr>
              <a:buFont typeface="Wingdings" panose="05000000000000000000" pitchFamily="2" charset="2"/>
              <a:buChar char="p"/>
            </a:pPr>
            <a:r>
              <a:rPr lang="zh-CN" altLang="en-US" sz="2800" b="1" dirty="0">
                <a:latin typeface="+mj-ea"/>
                <a:ea typeface="+mj-ea"/>
              </a:rPr>
              <a:t>常用核函数：</a:t>
            </a:r>
          </a:p>
        </p:txBody>
      </p:sp>
      <p:pic>
        <p:nvPicPr>
          <p:cNvPr id="6" name="图片 5">
            <a:extLst>
              <a:ext uri="{FF2B5EF4-FFF2-40B4-BE49-F238E27FC236}">
                <a16:creationId xmlns:a16="http://schemas.microsoft.com/office/drawing/2014/main" id="{90B8626E-4ED6-32CA-7BEA-0EC5769A54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773" y="2094127"/>
            <a:ext cx="11032039" cy="3005144"/>
          </a:xfrm>
          <a:prstGeom prst="rect">
            <a:avLst/>
          </a:prstGeom>
        </p:spPr>
      </p:pic>
      <p:sp>
        <p:nvSpPr>
          <p:cNvPr id="7" name="标题 1">
            <a:extLst>
              <a:ext uri="{FF2B5EF4-FFF2-40B4-BE49-F238E27FC236}">
                <a16:creationId xmlns:a16="http://schemas.microsoft.com/office/drawing/2014/main" id="{493188A1-BF3D-CB8D-384F-E164F791A110}"/>
              </a:ext>
            </a:extLst>
          </p:cNvPr>
          <p:cNvSpPr>
            <a:spLocks noGrp="1"/>
          </p:cNvSpPr>
          <p:nvPr>
            <p:ph type="title"/>
          </p:nvPr>
        </p:nvSpPr>
        <p:spPr>
          <a:xfrm>
            <a:off x="687772" y="222250"/>
            <a:ext cx="11129577" cy="677863"/>
          </a:xfrm>
        </p:spPr>
        <p:txBody>
          <a:bodyPr/>
          <a:lstStyle/>
          <a:p>
            <a:pPr algn="l"/>
            <a:r>
              <a:rPr lang="zh-CN" altLang="en-US" dirty="0">
                <a:solidFill>
                  <a:schemeClr val="tx1"/>
                </a:solidFill>
              </a:rPr>
              <a:t>核函数</a:t>
            </a:r>
          </a:p>
        </p:txBody>
      </p:sp>
    </p:spTree>
    <p:extLst>
      <p:ext uri="{BB962C8B-B14F-4D97-AF65-F5344CB8AC3E}">
        <p14:creationId xmlns:p14="http://schemas.microsoft.com/office/powerpoint/2010/main" val="322655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493188A1-BF3D-CB8D-384F-E164F791A110}"/>
              </a:ext>
            </a:extLst>
          </p:cNvPr>
          <p:cNvSpPr>
            <a:spLocks noGrp="1"/>
          </p:cNvSpPr>
          <p:nvPr>
            <p:ph type="title"/>
          </p:nvPr>
        </p:nvSpPr>
        <p:spPr>
          <a:xfrm>
            <a:off x="629920" y="222250"/>
            <a:ext cx="11187429" cy="677863"/>
          </a:xfrm>
        </p:spPr>
        <p:txBody>
          <a:bodyPr/>
          <a:lstStyle/>
          <a:p>
            <a:pPr algn="l"/>
            <a:r>
              <a:rPr lang="zh-CN" altLang="en-US" dirty="0">
                <a:solidFill>
                  <a:schemeClr val="tx1"/>
                </a:solidFill>
              </a:rPr>
              <a:t>非线性支持向量分类机</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BCD4A8DA-D600-5FE1-F05B-C73F9FB459F5}"/>
                  </a:ext>
                </a:extLst>
              </p:cNvPr>
              <p:cNvSpPr txBox="1"/>
              <p:nvPr/>
            </p:nvSpPr>
            <p:spPr>
              <a:xfrm>
                <a:off x="629921" y="1395274"/>
                <a:ext cx="11430000" cy="4424545"/>
              </a:xfrm>
              <a:prstGeom prst="rect">
                <a:avLst/>
              </a:prstGeom>
              <a:noFill/>
            </p:spPr>
            <p:txBody>
              <a:bodyPr wrap="square" rtlCol="0">
                <a:spAutoFit/>
              </a:bodyPr>
              <a:lstStyle/>
              <a:p>
                <a:pPr>
                  <a:lnSpc>
                    <a:spcPct val="130000"/>
                  </a:lnSpc>
                </a:pPr>
                <a:r>
                  <a:rPr lang="zh-CN" altLang="en-US" sz="2800" b="1" dirty="0">
                    <a:latin typeface="+mj-ea"/>
                    <a:ea typeface="+mj-ea"/>
                  </a:rPr>
                  <a:t>定义（非线性支持向量机）</a:t>
                </a:r>
                <a:r>
                  <a:rPr lang="zh-CN" altLang="en-US" sz="2800" dirty="0">
                    <a:latin typeface="+mj-ea"/>
                    <a:ea typeface="+mj-ea"/>
                  </a:rPr>
                  <a:t>从非线性分类训练集，通过核函数与软间隔最大化，或凸二次规划，学习得到的分类决策函数</a:t>
                </a:r>
                <a:endParaRPr lang="en-US" altLang="zh-CN" sz="2800" dirty="0">
                  <a:latin typeface="+mj-ea"/>
                  <a:ea typeface="+mj-ea"/>
                </a:endParaRPr>
              </a:p>
              <a:p>
                <a:pPr>
                  <a:lnSpc>
                    <a:spcPct val="130000"/>
                  </a:lnSpc>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ea typeface="+mj-ea"/>
                        </a:rPr>
                        <m:t>𝑓</m:t>
                      </m:r>
                      <m:d>
                        <m:dPr>
                          <m:ctrlPr>
                            <a:rPr lang="en-US" altLang="zh-CN" sz="2800" b="0" i="1" smtClean="0">
                              <a:latin typeface="Cambria Math" panose="02040503050406030204" pitchFamily="18" charset="0"/>
                              <a:ea typeface="+mj-ea"/>
                            </a:rPr>
                          </m:ctrlPr>
                        </m:dPr>
                        <m:e>
                          <m:r>
                            <a:rPr lang="en-US" altLang="zh-CN" sz="2800" b="0" i="1" smtClean="0">
                              <a:latin typeface="Cambria Math" panose="02040503050406030204" pitchFamily="18" charset="0"/>
                              <a:ea typeface="+mj-ea"/>
                            </a:rPr>
                            <m:t>𝑥</m:t>
                          </m:r>
                        </m:e>
                      </m:d>
                      <m:r>
                        <a:rPr lang="en-US" altLang="zh-CN" sz="2800" b="0" i="1" smtClean="0">
                          <a:latin typeface="Cambria Math" panose="02040503050406030204" pitchFamily="18" charset="0"/>
                          <a:ea typeface="+mj-ea"/>
                        </a:rPr>
                        <m:t>=</m:t>
                      </m:r>
                      <m:r>
                        <a:rPr lang="en-US" altLang="zh-CN" sz="2800" b="0" i="1" smtClean="0">
                          <a:latin typeface="Cambria Math" panose="02040503050406030204" pitchFamily="18" charset="0"/>
                          <a:ea typeface="+mj-ea"/>
                        </a:rPr>
                        <m:t>𝑠𝑖𝑔</m:t>
                      </m:r>
                      <m:r>
                        <m:rPr>
                          <m:sty m:val="p"/>
                        </m:rPr>
                        <a:rPr lang="en-US" altLang="zh-CN" sz="2800" i="1">
                          <a:latin typeface="Cambria Math" panose="02040503050406030204" pitchFamily="18" charset="0"/>
                          <a:ea typeface="+mj-ea"/>
                        </a:rPr>
                        <m:t>n</m:t>
                      </m:r>
                      <m:r>
                        <a:rPr lang="en-US" altLang="zh-CN" sz="2800" b="0" i="1" smtClean="0">
                          <a:latin typeface="Cambria Math" panose="02040503050406030204" pitchFamily="18" charset="0"/>
                          <a:ea typeface="+mj-ea"/>
                        </a:rPr>
                        <m:t>(</m:t>
                      </m:r>
                      <m:nary>
                        <m:naryPr>
                          <m:chr m:val="∑"/>
                          <m:ctrlPr>
                            <a:rPr lang="en-US" altLang="zh-CN" sz="2800" b="0" i="1" smtClean="0">
                              <a:latin typeface="Cambria Math" panose="02040503050406030204" pitchFamily="18" charset="0"/>
                              <a:ea typeface="+mj-ea"/>
                            </a:rPr>
                          </m:ctrlPr>
                        </m:naryPr>
                        <m:sub>
                          <m:r>
                            <m:rPr>
                              <m:brk m:alnAt="23"/>
                            </m:rPr>
                            <a:rPr lang="en-US" altLang="zh-CN" sz="2800" b="0" i="1" smtClean="0">
                              <a:latin typeface="Cambria Math" panose="02040503050406030204" pitchFamily="18" charset="0"/>
                              <a:ea typeface="+mj-ea"/>
                            </a:rPr>
                            <m:t>𝑖</m:t>
                          </m:r>
                          <m:r>
                            <a:rPr lang="en-US" altLang="zh-CN" sz="2800" b="0" i="1" smtClean="0">
                              <a:latin typeface="Cambria Math" panose="02040503050406030204" pitchFamily="18" charset="0"/>
                              <a:ea typeface="+mj-ea"/>
                            </a:rPr>
                            <m:t>=1</m:t>
                          </m:r>
                        </m:sub>
                        <m:sup>
                          <m:r>
                            <a:rPr lang="en-US" altLang="zh-CN" sz="2800" b="0" i="1" smtClean="0">
                              <a:latin typeface="Cambria Math" panose="02040503050406030204" pitchFamily="18" charset="0"/>
                              <a:ea typeface="+mj-ea"/>
                            </a:rPr>
                            <m:t>𝑁</m:t>
                          </m:r>
                        </m:sup>
                        <m:e>
                          <m:sSubSup>
                            <m:sSubSupPr>
                              <m:ctrlPr>
                                <a:rPr lang="en-US" altLang="zh-CN" sz="2800" b="0" i="1" smtClean="0">
                                  <a:latin typeface="Cambria Math" panose="02040503050406030204" pitchFamily="18" charset="0"/>
                                  <a:ea typeface="+mj-ea"/>
                                </a:rPr>
                              </m:ctrlPr>
                            </m:sSubSupPr>
                            <m:e>
                              <m:r>
                                <a:rPr lang="zh-CN" altLang="en-US" sz="2800" b="0" i="1" smtClean="0">
                                  <a:latin typeface="Cambria Math" panose="02040503050406030204" pitchFamily="18" charset="0"/>
                                  <a:ea typeface="+mj-ea"/>
                                </a:rPr>
                                <m:t>𝛼</m:t>
                              </m:r>
                            </m:e>
                            <m:sub>
                              <m:r>
                                <a:rPr lang="en-US" altLang="zh-CN" sz="2800" b="0" i="1" smtClean="0">
                                  <a:latin typeface="Cambria Math" panose="02040503050406030204" pitchFamily="18" charset="0"/>
                                  <a:ea typeface="+mj-ea"/>
                                </a:rPr>
                                <m:t>𝑖</m:t>
                              </m:r>
                            </m:sub>
                            <m:sup>
                              <m:r>
                                <a:rPr lang="en-US" altLang="zh-CN" sz="2800" b="0" i="1" smtClean="0">
                                  <a:latin typeface="Cambria Math" panose="02040503050406030204" pitchFamily="18" charset="0"/>
                                  <a:ea typeface="+mj-ea"/>
                                </a:rPr>
                                <m:t>∗</m:t>
                              </m:r>
                            </m:sup>
                          </m:sSubSup>
                          <m:sSub>
                            <m:sSubPr>
                              <m:ctrlPr>
                                <a:rPr lang="en-US" altLang="zh-CN" sz="2800" b="0" i="1" smtClean="0">
                                  <a:latin typeface="Cambria Math" panose="02040503050406030204" pitchFamily="18" charset="0"/>
                                  <a:ea typeface="+mj-ea"/>
                                </a:rPr>
                              </m:ctrlPr>
                            </m:sSubPr>
                            <m:e>
                              <m:r>
                                <a:rPr lang="en-US" altLang="zh-CN" sz="2800" b="0" i="1" smtClean="0">
                                  <a:latin typeface="Cambria Math" panose="02040503050406030204" pitchFamily="18" charset="0"/>
                                  <a:ea typeface="+mj-ea"/>
                                </a:rPr>
                                <m:t>𝑦</m:t>
                              </m:r>
                            </m:e>
                            <m:sub>
                              <m:r>
                                <a:rPr lang="en-US" altLang="zh-CN" sz="2800" b="0" i="1" smtClean="0">
                                  <a:latin typeface="Cambria Math" panose="02040503050406030204" pitchFamily="18" charset="0"/>
                                  <a:ea typeface="+mj-ea"/>
                                </a:rPr>
                                <m:t>𝑖</m:t>
                              </m:r>
                            </m:sub>
                          </m:sSub>
                          <m:r>
                            <a:rPr lang="en-US" altLang="zh-CN" sz="2800" b="0" i="1" smtClean="0">
                              <a:latin typeface="Cambria Math" panose="02040503050406030204" pitchFamily="18" charset="0"/>
                              <a:ea typeface="+mj-ea"/>
                            </a:rPr>
                            <m:t>𝐾</m:t>
                          </m:r>
                          <m:d>
                            <m:dPr>
                              <m:ctrlPr>
                                <a:rPr lang="en-US" altLang="zh-CN" sz="2800" b="0" i="1" smtClean="0">
                                  <a:latin typeface="Cambria Math" panose="02040503050406030204" pitchFamily="18" charset="0"/>
                                  <a:ea typeface="+mj-ea"/>
                                </a:rPr>
                              </m:ctrlPr>
                            </m:dPr>
                            <m:e>
                              <m:r>
                                <a:rPr lang="en-US" altLang="zh-CN" sz="2800" b="0" i="1" smtClean="0">
                                  <a:latin typeface="Cambria Math" panose="02040503050406030204" pitchFamily="18" charset="0"/>
                                  <a:ea typeface="+mj-ea"/>
                                </a:rPr>
                                <m:t>𝑥</m:t>
                              </m:r>
                              <m:r>
                                <a:rPr lang="en-US" altLang="zh-CN" sz="2800" b="0" i="1" smtClean="0">
                                  <a:latin typeface="Cambria Math" panose="02040503050406030204" pitchFamily="18" charset="0"/>
                                  <a:ea typeface="+mj-ea"/>
                                </a:rPr>
                                <m:t>,</m:t>
                              </m:r>
                              <m:sSub>
                                <m:sSubPr>
                                  <m:ctrlPr>
                                    <a:rPr lang="en-US" altLang="zh-CN" sz="2800" b="0" i="1" smtClean="0">
                                      <a:latin typeface="Cambria Math" panose="02040503050406030204" pitchFamily="18" charset="0"/>
                                      <a:ea typeface="+mj-ea"/>
                                    </a:rPr>
                                  </m:ctrlPr>
                                </m:sSubPr>
                                <m:e>
                                  <m:r>
                                    <a:rPr lang="en-US" altLang="zh-CN" sz="2800" b="0" i="1" smtClean="0">
                                      <a:latin typeface="Cambria Math" panose="02040503050406030204" pitchFamily="18" charset="0"/>
                                      <a:ea typeface="+mj-ea"/>
                                    </a:rPr>
                                    <m:t>𝑥</m:t>
                                  </m:r>
                                </m:e>
                                <m:sub>
                                  <m:r>
                                    <a:rPr lang="en-US" altLang="zh-CN" sz="2800" b="0" i="1" smtClean="0">
                                      <a:latin typeface="Cambria Math" panose="02040503050406030204" pitchFamily="18" charset="0"/>
                                      <a:ea typeface="+mj-ea"/>
                                    </a:rPr>
                                    <m:t>𝑖</m:t>
                                  </m:r>
                                </m:sub>
                              </m:sSub>
                            </m:e>
                          </m:d>
                          <m:r>
                            <a:rPr lang="en-US" altLang="zh-CN" sz="2800" b="0" i="1" smtClean="0">
                              <a:latin typeface="Cambria Math" panose="02040503050406030204" pitchFamily="18" charset="0"/>
                              <a:ea typeface="+mj-ea"/>
                            </a:rPr>
                            <m:t>+</m:t>
                          </m:r>
                          <m:sSup>
                            <m:sSupPr>
                              <m:ctrlPr>
                                <a:rPr lang="en-US" altLang="zh-CN" sz="2800" b="0" i="1" smtClean="0">
                                  <a:latin typeface="Cambria Math" panose="02040503050406030204" pitchFamily="18" charset="0"/>
                                  <a:ea typeface="+mj-ea"/>
                                </a:rPr>
                              </m:ctrlPr>
                            </m:sSupPr>
                            <m:e>
                              <m:r>
                                <a:rPr lang="en-US" altLang="zh-CN" sz="2800" b="0" i="1" smtClean="0">
                                  <a:latin typeface="Cambria Math" panose="02040503050406030204" pitchFamily="18" charset="0"/>
                                  <a:ea typeface="+mj-ea"/>
                                </a:rPr>
                                <m:t>𝑏</m:t>
                              </m:r>
                            </m:e>
                            <m:sup>
                              <m:r>
                                <a:rPr lang="en-US" altLang="zh-CN" sz="2800" b="0" i="1" smtClean="0">
                                  <a:latin typeface="Cambria Math" panose="02040503050406030204" pitchFamily="18" charset="0"/>
                                  <a:ea typeface="+mj-ea"/>
                                </a:rPr>
                                <m:t>∗</m:t>
                              </m:r>
                            </m:sup>
                          </m:sSup>
                          <m:r>
                            <a:rPr lang="en-US" altLang="zh-CN" sz="2800" b="0" i="1" smtClean="0">
                              <a:latin typeface="Cambria Math" panose="02040503050406030204" pitchFamily="18" charset="0"/>
                              <a:ea typeface="+mj-ea"/>
                            </a:rPr>
                            <m:t>)     </m:t>
                          </m:r>
                        </m:e>
                      </m:nary>
                    </m:oMath>
                  </m:oMathPara>
                </a14:m>
                <a:endParaRPr lang="en-US" altLang="zh-CN" sz="2800" dirty="0">
                  <a:latin typeface="+mj-ea"/>
                  <a:ea typeface="+mj-ea"/>
                </a:endParaRPr>
              </a:p>
              <a:p>
                <a:pPr>
                  <a:lnSpc>
                    <a:spcPct val="130000"/>
                  </a:lnSpc>
                </a:pPr>
                <a:endParaRPr lang="en-US" altLang="zh-CN" sz="2800" dirty="0">
                  <a:latin typeface="+mj-ea"/>
                  <a:ea typeface="+mj-ea"/>
                </a:endParaRPr>
              </a:p>
              <a:p>
                <a:pPr>
                  <a:lnSpc>
                    <a:spcPct val="130000"/>
                  </a:lnSpc>
                </a:pPr>
                <a:r>
                  <a:rPr lang="zh-CN" altLang="en-US" sz="2800" dirty="0">
                    <a:latin typeface="+mj-ea"/>
                    <a:ea typeface="+mj-ea"/>
                  </a:rPr>
                  <a:t>称为非线性支持向量机，</a:t>
                </a:r>
                <a:r>
                  <a:rPr lang="en-US" altLang="zh-CN" sz="2800" dirty="0">
                    <a:latin typeface="+mj-ea"/>
                    <a:ea typeface="+mj-ea"/>
                  </a:rPr>
                  <a:t>K(</a:t>
                </a:r>
                <a:r>
                  <a:rPr lang="en-US" altLang="zh-CN" sz="2800" dirty="0" err="1">
                    <a:latin typeface="+mj-ea"/>
                    <a:ea typeface="+mj-ea"/>
                  </a:rPr>
                  <a:t>x,z</a:t>
                </a:r>
                <a:r>
                  <a:rPr lang="en-US" altLang="zh-CN" sz="2800" dirty="0">
                    <a:latin typeface="+mj-ea"/>
                    <a:ea typeface="+mj-ea"/>
                  </a:rPr>
                  <a:t>)</a:t>
                </a:r>
                <a:r>
                  <a:rPr lang="zh-CN" altLang="en-US" sz="2800" dirty="0">
                    <a:latin typeface="+mj-ea"/>
                    <a:ea typeface="+mj-ea"/>
                  </a:rPr>
                  <a:t>是正定核函数。</a:t>
                </a:r>
                <a:endParaRPr lang="en-US" altLang="zh-CN" sz="2800" dirty="0">
                  <a:latin typeface="+mj-ea"/>
                  <a:ea typeface="+mj-ea"/>
                </a:endParaRPr>
              </a:p>
              <a:p>
                <a:pPr>
                  <a:lnSpc>
                    <a:spcPct val="130000"/>
                  </a:lnSpc>
                </a:pPr>
                <a:endParaRPr lang="en-US" altLang="zh-CN" sz="2800" dirty="0">
                  <a:latin typeface="+mj-ea"/>
                  <a:ea typeface="+mj-ea"/>
                </a:endParaRPr>
              </a:p>
            </p:txBody>
          </p:sp>
        </mc:Choice>
        <mc:Fallback xmlns="">
          <p:sp>
            <p:nvSpPr>
              <p:cNvPr id="2" name="文本框 1">
                <a:extLst>
                  <a:ext uri="{FF2B5EF4-FFF2-40B4-BE49-F238E27FC236}">
                    <a16:creationId xmlns:a16="http://schemas.microsoft.com/office/drawing/2014/main" id="{BCD4A8DA-D600-5FE1-F05B-C73F9FB459F5}"/>
                  </a:ext>
                </a:extLst>
              </p:cNvPr>
              <p:cNvSpPr txBox="1">
                <a:spLocks noRot="1" noChangeAspect="1" noMove="1" noResize="1" noEditPoints="1" noAdjustHandles="1" noChangeArrowheads="1" noChangeShapeType="1" noTextEdit="1"/>
              </p:cNvSpPr>
              <p:nvPr/>
            </p:nvSpPr>
            <p:spPr>
              <a:xfrm>
                <a:off x="629921" y="1395274"/>
                <a:ext cx="11430000" cy="4424545"/>
              </a:xfrm>
              <a:prstGeom prst="rect">
                <a:avLst/>
              </a:prstGeom>
              <a:blipFill>
                <a:blip r:embed="rId3"/>
                <a:stretch>
                  <a:fillRect l="-10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309641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493188A1-BF3D-CB8D-384F-E164F791A110}"/>
              </a:ext>
            </a:extLst>
          </p:cNvPr>
          <p:cNvSpPr>
            <a:spLocks noGrp="1"/>
          </p:cNvSpPr>
          <p:nvPr>
            <p:ph type="title"/>
          </p:nvPr>
        </p:nvSpPr>
        <p:spPr>
          <a:xfrm>
            <a:off x="621086" y="222250"/>
            <a:ext cx="11196263" cy="677863"/>
          </a:xfrm>
        </p:spPr>
        <p:txBody>
          <a:bodyPr/>
          <a:lstStyle/>
          <a:p>
            <a:pPr algn="l"/>
            <a:r>
              <a:rPr lang="zh-CN" altLang="en-US" dirty="0">
                <a:solidFill>
                  <a:schemeClr val="tx1"/>
                </a:solidFill>
              </a:rPr>
              <a:t>非线性支持向量机学习算法</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BCD4A8DA-D600-5FE1-F05B-C73F9FB459F5}"/>
                  </a:ext>
                </a:extLst>
              </p:cNvPr>
              <p:cNvSpPr txBox="1"/>
              <p:nvPr/>
            </p:nvSpPr>
            <p:spPr>
              <a:xfrm>
                <a:off x="621087" y="1237351"/>
                <a:ext cx="10847013" cy="3046988"/>
              </a:xfrm>
              <a:prstGeom prst="rect">
                <a:avLst/>
              </a:prstGeom>
              <a:noFill/>
            </p:spPr>
            <p:txBody>
              <a:bodyPr wrap="square" rtlCol="0">
                <a:spAutoFit/>
              </a:bodyPr>
              <a:lstStyle/>
              <a:p>
                <a:pPr>
                  <a:lnSpc>
                    <a:spcPct val="150000"/>
                  </a:lnSpc>
                </a:pPr>
                <a:r>
                  <a:rPr lang="zh-CN" altLang="en-US" sz="2800" b="1" dirty="0">
                    <a:latin typeface="+mj-ea"/>
                    <a:ea typeface="+mj-ea"/>
                  </a:rPr>
                  <a:t>算法</a:t>
                </a:r>
                <a:r>
                  <a:rPr lang="en-US" altLang="zh-CN" sz="2800" b="1" dirty="0">
                    <a:latin typeface="+mj-ea"/>
                    <a:ea typeface="+mj-ea"/>
                  </a:rPr>
                  <a:t>4</a:t>
                </a:r>
                <a:r>
                  <a:rPr lang="zh-CN" altLang="en-US" sz="2800" dirty="0">
                    <a:latin typeface="+mj-ea"/>
                    <a:ea typeface="+mj-ea"/>
                  </a:rPr>
                  <a:t>（非线性支持向量机学习算法）</a:t>
                </a:r>
                <a:endParaRPr lang="en-US" altLang="zh-CN" sz="2800" dirty="0">
                  <a:latin typeface="+mj-ea"/>
                  <a:ea typeface="+mj-ea"/>
                </a:endParaRPr>
              </a:p>
              <a:p>
                <a:pPr>
                  <a:lnSpc>
                    <a:spcPct val="150000"/>
                  </a:lnSpc>
                </a:pPr>
                <a:r>
                  <a:rPr lang="zh-CN" altLang="en-US" sz="2800" b="1" dirty="0">
                    <a:latin typeface="+mj-ea"/>
                    <a:ea typeface="+mj-ea"/>
                  </a:rPr>
                  <a:t>输入</a:t>
                </a:r>
                <a:r>
                  <a:rPr lang="zh-CN" altLang="en-US" sz="2800" dirty="0">
                    <a:latin typeface="+mj-ea"/>
                    <a:ea typeface="+mj-ea"/>
                  </a:rPr>
                  <a:t>：训练数据集</a:t>
                </a:r>
                <a14:m>
                  <m:oMath xmlns:m="http://schemas.openxmlformats.org/officeDocument/2006/math">
                    <m:r>
                      <a:rPr lang="en-US" altLang="zh-CN" sz="2800">
                        <a:latin typeface="Cambria Math" panose="02040503050406030204" pitchFamily="18" charset="0"/>
                        <a:ea typeface="+mj-ea"/>
                      </a:rPr>
                      <m:t>𝑇</m:t>
                    </m:r>
                    <m:r>
                      <a:rPr lang="en-US" altLang="zh-CN" sz="2800">
                        <a:latin typeface="Cambria Math" panose="02040503050406030204" pitchFamily="18" charset="0"/>
                        <a:ea typeface="+mj-ea"/>
                      </a:rPr>
                      <m:t>={</m:t>
                    </m:r>
                    <m:d>
                      <m:dPr>
                        <m:ctrlPr>
                          <a:rPr lang="en-US" altLang="zh-CN" sz="2800" i="1">
                            <a:latin typeface="Cambria Math" panose="02040503050406030204" pitchFamily="18" charset="0"/>
                            <a:ea typeface="+mj-ea"/>
                          </a:rPr>
                        </m:ctrlPr>
                      </m:dPr>
                      <m:e>
                        <m:sSub>
                          <m:sSubPr>
                            <m:ctrlPr>
                              <a:rPr lang="en-US" altLang="zh-CN" sz="2800" i="1">
                                <a:latin typeface="Cambria Math" panose="02040503050406030204" pitchFamily="18" charset="0"/>
                                <a:ea typeface="+mj-ea"/>
                              </a:rPr>
                            </m:ctrlPr>
                          </m:sSubPr>
                          <m:e>
                            <m:r>
                              <a:rPr lang="en-US" altLang="zh-CN" sz="2800">
                                <a:latin typeface="Cambria Math" panose="02040503050406030204" pitchFamily="18" charset="0"/>
                                <a:ea typeface="+mj-ea"/>
                              </a:rPr>
                              <m:t>𝑥</m:t>
                            </m:r>
                          </m:e>
                          <m:sub>
                            <m:r>
                              <a:rPr lang="en-US" altLang="zh-CN" sz="2800">
                                <a:latin typeface="Cambria Math" panose="02040503050406030204" pitchFamily="18" charset="0"/>
                                <a:ea typeface="+mj-ea"/>
                              </a:rPr>
                              <m:t>1</m:t>
                            </m:r>
                          </m:sub>
                        </m:sSub>
                        <m:r>
                          <a:rPr lang="en-US" altLang="zh-CN" sz="2800">
                            <a:latin typeface="Cambria Math" panose="02040503050406030204" pitchFamily="18" charset="0"/>
                            <a:ea typeface="+mj-ea"/>
                          </a:rPr>
                          <m:t>,</m:t>
                        </m:r>
                        <m:sSub>
                          <m:sSubPr>
                            <m:ctrlPr>
                              <a:rPr lang="en-US" altLang="zh-CN" sz="2800" i="1">
                                <a:latin typeface="Cambria Math" panose="02040503050406030204" pitchFamily="18" charset="0"/>
                                <a:ea typeface="+mj-ea"/>
                              </a:rPr>
                            </m:ctrlPr>
                          </m:sSubPr>
                          <m:e>
                            <m:r>
                              <a:rPr lang="en-US" altLang="zh-CN" sz="2800">
                                <a:latin typeface="Cambria Math" panose="02040503050406030204" pitchFamily="18" charset="0"/>
                                <a:ea typeface="+mj-ea"/>
                              </a:rPr>
                              <m:t>𝑦</m:t>
                            </m:r>
                          </m:e>
                          <m:sub>
                            <m:r>
                              <a:rPr lang="en-US" altLang="zh-CN" sz="2800">
                                <a:latin typeface="Cambria Math" panose="02040503050406030204" pitchFamily="18" charset="0"/>
                                <a:ea typeface="+mj-ea"/>
                              </a:rPr>
                              <m:t>1</m:t>
                            </m:r>
                          </m:sub>
                        </m:sSub>
                      </m:e>
                    </m:d>
                    <m:r>
                      <a:rPr lang="en-US" altLang="zh-CN" sz="2800">
                        <a:latin typeface="Cambria Math" panose="02040503050406030204" pitchFamily="18" charset="0"/>
                        <a:ea typeface="+mj-ea"/>
                      </a:rPr>
                      <m:t>,</m:t>
                    </m:r>
                    <m:d>
                      <m:dPr>
                        <m:ctrlPr>
                          <a:rPr lang="en-US" altLang="zh-CN" sz="2800" i="1">
                            <a:latin typeface="Cambria Math" panose="02040503050406030204" pitchFamily="18" charset="0"/>
                            <a:ea typeface="+mj-ea"/>
                          </a:rPr>
                        </m:ctrlPr>
                      </m:dPr>
                      <m:e>
                        <m:sSub>
                          <m:sSubPr>
                            <m:ctrlPr>
                              <a:rPr lang="en-US" altLang="zh-CN" sz="2800" i="1">
                                <a:latin typeface="Cambria Math" panose="02040503050406030204" pitchFamily="18" charset="0"/>
                                <a:ea typeface="+mj-ea"/>
                              </a:rPr>
                            </m:ctrlPr>
                          </m:sSubPr>
                          <m:e>
                            <m:r>
                              <a:rPr lang="en-US" altLang="zh-CN" sz="2800">
                                <a:latin typeface="Cambria Math" panose="02040503050406030204" pitchFamily="18" charset="0"/>
                                <a:ea typeface="+mj-ea"/>
                              </a:rPr>
                              <m:t>𝑥</m:t>
                            </m:r>
                          </m:e>
                          <m:sub>
                            <m:r>
                              <a:rPr lang="en-US" altLang="zh-CN" sz="2800">
                                <a:latin typeface="Cambria Math" panose="02040503050406030204" pitchFamily="18" charset="0"/>
                                <a:ea typeface="+mj-ea"/>
                              </a:rPr>
                              <m:t>2</m:t>
                            </m:r>
                          </m:sub>
                        </m:sSub>
                        <m:r>
                          <a:rPr lang="en-US" altLang="zh-CN" sz="2800">
                            <a:latin typeface="Cambria Math" panose="02040503050406030204" pitchFamily="18" charset="0"/>
                            <a:ea typeface="+mj-ea"/>
                          </a:rPr>
                          <m:t>,</m:t>
                        </m:r>
                        <m:sSub>
                          <m:sSubPr>
                            <m:ctrlPr>
                              <a:rPr lang="en-US" altLang="zh-CN" sz="2800" i="1">
                                <a:latin typeface="Cambria Math" panose="02040503050406030204" pitchFamily="18" charset="0"/>
                                <a:ea typeface="+mj-ea"/>
                              </a:rPr>
                            </m:ctrlPr>
                          </m:sSubPr>
                          <m:e>
                            <m:r>
                              <a:rPr lang="en-US" altLang="zh-CN" sz="2800">
                                <a:latin typeface="Cambria Math" panose="02040503050406030204" pitchFamily="18" charset="0"/>
                                <a:ea typeface="+mj-ea"/>
                              </a:rPr>
                              <m:t>𝑦</m:t>
                            </m:r>
                          </m:e>
                          <m:sub>
                            <m:r>
                              <a:rPr lang="en-US" altLang="zh-CN" sz="2800">
                                <a:latin typeface="Cambria Math" panose="02040503050406030204" pitchFamily="18" charset="0"/>
                                <a:ea typeface="+mj-ea"/>
                              </a:rPr>
                              <m:t>2</m:t>
                            </m:r>
                          </m:sub>
                        </m:sSub>
                      </m:e>
                    </m:d>
                    <m:r>
                      <a:rPr lang="en-US" altLang="zh-CN" sz="2800">
                        <a:latin typeface="Cambria Math" panose="02040503050406030204" pitchFamily="18" charset="0"/>
                        <a:ea typeface="+mj-ea"/>
                      </a:rPr>
                      <m:t>,…,</m:t>
                    </m:r>
                    <m:d>
                      <m:dPr>
                        <m:ctrlPr>
                          <a:rPr lang="en-US" altLang="zh-CN" sz="2800" i="1">
                            <a:latin typeface="Cambria Math" panose="02040503050406030204" pitchFamily="18" charset="0"/>
                            <a:ea typeface="+mj-ea"/>
                          </a:rPr>
                        </m:ctrlPr>
                      </m:dPr>
                      <m:e>
                        <m:sSub>
                          <m:sSubPr>
                            <m:ctrlPr>
                              <a:rPr lang="en-US" altLang="zh-CN" sz="2800" i="1">
                                <a:latin typeface="Cambria Math" panose="02040503050406030204" pitchFamily="18" charset="0"/>
                                <a:ea typeface="+mj-ea"/>
                              </a:rPr>
                            </m:ctrlPr>
                          </m:sSubPr>
                          <m:e>
                            <m:r>
                              <a:rPr lang="en-US" altLang="zh-CN" sz="2800">
                                <a:latin typeface="Cambria Math" panose="02040503050406030204" pitchFamily="18" charset="0"/>
                                <a:ea typeface="+mj-ea"/>
                              </a:rPr>
                              <m:t>𝑥</m:t>
                            </m:r>
                          </m:e>
                          <m:sub>
                            <m:r>
                              <a:rPr lang="en-US" altLang="zh-CN" sz="2800">
                                <a:latin typeface="Cambria Math" panose="02040503050406030204" pitchFamily="18" charset="0"/>
                                <a:ea typeface="+mj-ea"/>
                              </a:rPr>
                              <m:t>𝑁</m:t>
                            </m:r>
                          </m:sub>
                        </m:sSub>
                        <m:r>
                          <a:rPr lang="en-US" altLang="zh-CN" sz="2800">
                            <a:latin typeface="Cambria Math" panose="02040503050406030204" pitchFamily="18" charset="0"/>
                            <a:ea typeface="+mj-ea"/>
                          </a:rPr>
                          <m:t>,</m:t>
                        </m:r>
                        <m:sSub>
                          <m:sSubPr>
                            <m:ctrlPr>
                              <a:rPr lang="en-US" altLang="zh-CN" sz="2800" i="1">
                                <a:latin typeface="Cambria Math" panose="02040503050406030204" pitchFamily="18" charset="0"/>
                                <a:ea typeface="+mj-ea"/>
                              </a:rPr>
                            </m:ctrlPr>
                          </m:sSubPr>
                          <m:e>
                            <m:r>
                              <a:rPr lang="en-US" altLang="zh-CN" sz="2800">
                                <a:latin typeface="Cambria Math" panose="02040503050406030204" pitchFamily="18" charset="0"/>
                                <a:ea typeface="+mj-ea"/>
                              </a:rPr>
                              <m:t>𝑦</m:t>
                            </m:r>
                          </m:e>
                          <m:sub>
                            <m:r>
                              <a:rPr lang="en-US" altLang="zh-CN" sz="2800">
                                <a:latin typeface="Cambria Math" panose="02040503050406030204" pitchFamily="18" charset="0"/>
                                <a:ea typeface="+mj-ea"/>
                              </a:rPr>
                              <m:t>𝑁</m:t>
                            </m:r>
                          </m:sub>
                        </m:sSub>
                      </m:e>
                    </m:d>
                  </m:oMath>
                </a14:m>
                <a:endParaRPr lang="en-US" altLang="zh-CN" sz="2800" dirty="0">
                  <a:latin typeface="+mj-ea"/>
                  <a:ea typeface="+mj-ea"/>
                </a:endParaRPr>
              </a:p>
              <a:p>
                <a:pPr>
                  <a:lnSpc>
                    <a:spcPct val="150000"/>
                  </a:lnSpc>
                </a:pPr>
                <a:r>
                  <a:rPr lang="zh-CN" altLang="en-US" sz="2800" dirty="0">
                    <a:latin typeface="+mj-ea"/>
                    <a:ea typeface="+mj-ea"/>
                  </a:rPr>
                  <a:t>其中 </a:t>
                </a:r>
                <a14:m>
                  <m:oMath xmlns:m="http://schemas.openxmlformats.org/officeDocument/2006/math">
                    <m:sSub>
                      <m:sSubPr>
                        <m:ctrlPr>
                          <a:rPr lang="en-US" altLang="zh-CN" sz="2800" i="1" smtClean="0">
                            <a:latin typeface="Cambria Math" panose="02040503050406030204" pitchFamily="18" charset="0"/>
                            <a:ea typeface="+mj-ea"/>
                          </a:rPr>
                        </m:ctrlPr>
                      </m:sSubPr>
                      <m:e>
                        <m:r>
                          <a:rPr lang="en-US" altLang="zh-CN" sz="2800" i="1">
                            <a:latin typeface="Cambria Math" panose="02040503050406030204" pitchFamily="18" charset="0"/>
                            <a:ea typeface="+mj-ea"/>
                          </a:rPr>
                          <m:t>𝑥</m:t>
                        </m:r>
                      </m:e>
                      <m:sub>
                        <m:r>
                          <a:rPr lang="en-US" altLang="zh-CN" sz="2800" i="1">
                            <a:latin typeface="Cambria Math" panose="02040503050406030204" pitchFamily="18" charset="0"/>
                            <a:ea typeface="+mj-ea"/>
                          </a:rPr>
                          <m:t>𝑖</m:t>
                        </m:r>
                      </m:sub>
                    </m:sSub>
                    <m:r>
                      <a:rPr lang="en-US" altLang="zh-CN" sz="2800" i="1">
                        <a:latin typeface="Cambria Math" panose="02040503050406030204" pitchFamily="18" charset="0"/>
                        <a:ea typeface="+mj-ea"/>
                      </a:rPr>
                      <m:t> </m:t>
                    </m:r>
                    <m:r>
                      <a:rPr lang="zh-CN" altLang="en-US" sz="2800" i="1" smtClean="0">
                        <a:latin typeface="Cambria Math" panose="02040503050406030204" pitchFamily="18" charset="0"/>
                        <a:ea typeface="+mj-ea"/>
                      </a:rPr>
                      <m:t>𝜖</m:t>
                    </m:r>
                    <m:r>
                      <a:rPr lang="en-US" altLang="zh-CN" sz="2800" b="0" i="1" smtClean="0">
                        <a:latin typeface="Cambria Math" panose="02040503050406030204" pitchFamily="18" charset="0"/>
                        <a:ea typeface="+mj-ea"/>
                      </a:rPr>
                      <m:t>𝑋</m:t>
                    </m:r>
                    <m:r>
                      <a:rPr lang="en-US" altLang="zh-CN" sz="2800" b="0" i="1" smtClean="0">
                        <a:latin typeface="Cambria Math" panose="02040503050406030204" pitchFamily="18" charset="0"/>
                        <a:ea typeface="+mj-ea"/>
                      </a:rPr>
                      <m:t>=</m:t>
                    </m:r>
                    <m:sSup>
                      <m:sSupPr>
                        <m:ctrlPr>
                          <a:rPr lang="en-US" altLang="zh-CN" sz="2800" b="0" i="1" smtClean="0">
                            <a:latin typeface="Cambria Math" panose="02040503050406030204" pitchFamily="18" charset="0"/>
                            <a:ea typeface="+mj-ea"/>
                          </a:rPr>
                        </m:ctrlPr>
                      </m:sSupPr>
                      <m:e>
                        <m:r>
                          <a:rPr lang="en-US" altLang="zh-CN" sz="2800" b="0" i="1" smtClean="0">
                            <a:latin typeface="Cambria Math" panose="02040503050406030204" pitchFamily="18" charset="0"/>
                            <a:ea typeface="+mj-ea"/>
                          </a:rPr>
                          <m:t>𝑅</m:t>
                        </m:r>
                      </m:e>
                      <m:sup>
                        <m:r>
                          <a:rPr lang="en-US" altLang="zh-CN" sz="2800" b="0" i="1" smtClean="0">
                            <a:latin typeface="Cambria Math" panose="02040503050406030204" pitchFamily="18" charset="0"/>
                            <a:ea typeface="+mj-ea"/>
                          </a:rPr>
                          <m:t>𝑛</m:t>
                        </m:r>
                      </m:sup>
                    </m:sSup>
                    <m:r>
                      <a:rPr lang="en-US" altLang="zh-CN" sz="2800" b="0" i="0" smtClean="0">
                        <a:latin typeface="Cambria Math" panose="02040503050406030204" pitchFamily="18" charset="0"/>
                        <a:ea typeface="+mj-ea"/>
                      </a:rPr>
                      <m:t>,</m:t>
                    </m:r>
                    <m:sSub>
                      <m:sSubPr>
                        <m:ctrlPr>
                          <a:rPr lang="en-US" altLang="zh-CN" sz="2800" i="1" smtClean="0">
                            <a:latin typeface="Cambria Math" panose="02040503050406030204" pitchFamily="18" charset="0"/>
                            <a:ea typeface="+mj-ea"/>
                          </a:rPr>
                        </m:ctrlPr>
                      </m:sSubPr>
                      <m:e>
                        <m:r>
                          <a:rPr lang="en-US" altLang="zh-CN" sz="2800" b="0" i="1" smtClean="0">
                            <a:latin typeface="Cambria Math" panose="02040503050406030204" pitchFamily="18" charset="0"/>
                            <a:ea typeface="+mj-ea"/>
                          </a:rPr>
                          <m:t>𝑦</m:t>
                        </m:r>
                      </m:e>
                      <m:sub>
                        <m:r>
                          <a:rPr lang="en-US" altLang="zh-CN" sz="2800" b="0" i="1" smtClean="0">
                            <a:latin typeface="Cambria Math" panose="02040503050406030204" pitchFamily="18" charset="0"/>
                            <a:ea typeface="+mj-ea"/>
                          </a:rPr>
                          <m:t>𝑖</m:t>
                        </m:r>
                      </m:sub>
                    </m:sSub>
                    <m:r>
                      <a:rPr lang="zh-CN" altLang="en-US" sz="2800" i="1" smtClean="0">
                        <a:latin typeface="Cambria Math" panose="02040503050406030204" pitchFamily="18" charset="0"/>
                        <a:ea typeface="+mj-ea"/>
                      </a:rPr>
                      <m:t>𝜖</m:t>
                    </m:r>
                    <m:r>
                      <a:rPr lang="en-US" altLang="zh-CN" sz="2800" b="0" i="1" smtClean="0">
                        <a:latin typeface="Cambria Math" panose="02040503050406030204" pitchFamily="18" charset="0"/>
                        <a:ea typeface="+mj-ea"/>
                      </a:rPr>
                      <m:t>𝑌</m:t>
                    </m:r>
                    <m:r>
                      <a:rPr lang="en-US" altLang="zh-CN" sz="2800" b="0" i="1" smtClean="0">
                        <a:latin typeface="Cambria Math" panose="02040503050406030204" pitchFamily="18" charset="0"/>
                        <a:ea typeface="+mj-ea"/>
                      </a:rPr>
                      <m:t>=</m:t>
                    </m:r>
                    <m:d>
                      <m:dPr>
                        <m:begChr m:val="{"/>
                        <m:endChr m:val="}"/>
                        <m:ctrlPr>
                          <a:rPr lang="en-US" altLang="zh-CN" sz="2800" b="0" i="1" smtClean="0">
                            <a:latin typeface="Cambria Math" panose="02040503050406030204" pitchFamily="18" charset="0"/>
                            <a:ea typeface="+mj-ea"/>
                          </a:rPr>
                        </m:ctrlPr>
                      </m:dPr>
                      <m:e>
                        <m:r>
                          <a:rPr lang="en-US" altLang="zh-CN" sz="2800" b="0" i="1" smtClean="0">
                            <a:latin typeface="Cambria Math" panose="02040503050406030204" pitchFamily="18" charset="0"/>
                            <a:ea typeface="+mj-ea"/>
                          </a:rPr>
                          <m:t>−1,+1</m:t>
                        </m:r>
                      </m:e>
                    </m:d>
                    <m:r>
                      <a:rPr lang="en-US" altLang="zh-CN" sz="2800" b="0" i="1" smtClean="0">
                        <a:latin typeface="Cambria Math" panose="02040503050406030204" pitchFamily="18" charset="0"/>
                        <a:ea typeface="+mj-ea"/>
                      </a:rPr>
                      <m:t>,</m:t>
                    </m:r>
                    <m:r>
                      <a:rPr lang="en-US" altLang="zh-CN" sz="2800" b="0" i="1" smtClean="0">
                        <a:latin typeface="Cambria Math" panose="02040503050406030204" pitchFamily="18" charset="0"/>
                        <a:ea typeface="+mj-ea"/>
                      </a:rPr>
                      <m:t>𝑖</m:t>
                    </m:r>
                    <m:r>
                      <a:rPr lang="en-US" altLang="zh-CN" sz="2800" b="0" i="1" smtClean="0">
                        <a:latin typeface="Cambria Math" panose="02040503050406030204" pitchFamily="18" charset="0"/>
                        <a:ea typeface="+mj-ea"/>
                      </a:rPr>
                      <m:t>=1,2,…,</m:t>
                    </m:r>
                    <m:r>
                      <a:rPr lang="en-US" altLang="zh-CN" sz="2800" b="0" i="1" smtClean="0">
                        <a:latin typeface="Cambria Math" panose="02040503050406030204" pitchFamily="18" charset="0"/>
                        <a:ea typeface="+mj-ea"/>
                      </a:rPr>
                      <m:t>𝑁</m:t>
                    </m:r>
                  </m:oMath>
                </a14:m>
                <a:r>
                  <a:rPr lang="zh-CN" altLang="en-US" sz="2800" dirty="0">
                    <a:latin typeface="+mj-ea"/>
                    <a:ea typeface="+mj-ea"/>
                  </a:rPr>
                  <a:t>。</a:t>
                </a:r>
                <a:endParaRPr lang="en-US" altLang="zh-CN" sz="2800" dirty="0">
                  <a:latin typeface="+mj-ea"/>
                  <a:ea typeface="+mj-ea"/>
                </a:endParaRPr>
              </a:p>
              <a:p>
                <a:pPr>
                  <a:lnSpc>
                    <a:spcPct val="150000"/>
                  </a:lnSpc>
                </a:pPr>
                <a:r>
                  <a:rPr lang="zh-CN" altLang="en-US" sz="2800" b="1" dirty="0">
                    <a:latin typeface="+mj-ea"/>
                    <a:ea typeface="+mj-ea"/>
                  </a:rPr>
                  <a:t>输出 </a:t>
                </a:r>
                <a:r>
                  <a:rPr lang="zh-CN" altLang="en-US" sz="2800" dirty="0">
                    <a:latin typeface="+mj-ea"/>
                    <a:ea typeface="+mj-ea"/>
                  </a:rPr>
                  <a:t>：分类决策函数</a:t>
                </a:r>
                <a:endParaRPr lang="en-US" altLang="zh-CN" sz="2800" dirty="0">
                  <a:latin typeface="+mj-ea"/>
                  <a:ea typeface="+mj-ea"/>
                </a:endParaRPr>
              </a:p>
              <a:p>
                <a:endParaRPr lang="en-US" altLang="zh-CN" sz="2400" dirty="0">
                  <a:latin typeface="+mj-ea"/>
                  <a:ea typeface="+mj-ea"/>
                </a:endParaRPr>
              </a:p>
            </p:txBody>
          </p:sp>
        </mc:Choice>
        <mc:Fallback xmlns="">
          <p:sp>
            <p:nvSpPr>
              <p:cNvPr id="2" name="文本框 1">
                <a:extLst>
                  <a:ext uri="{FF2B5EF4-FFF2-40B4-BE49-F238E27FC236}">
                    <a16:creationId xmlns:a16="http://schemas.microsoft.com/office/drawing/2014/main" id="{BCD4A8DA-D600-5FE1-F05B-C73F9FB459F5}"/>
                  </a:ext>
                </a:extLst>
              </p:cNvPr>
              <p:cNvSpPr txBox="1">
                <a:spLocks noRot="1" noChangeAspect="1" noMove="1" noResize="1" noEditPoints="1" noAdjustHandles="1" noChangeArrowheads="1" noChangeShapeType="1" noTextEdit="1"/>
              </p:cNvSpPr>
              <p:nvPr/>
            </p:nvSpPr>
            <p:spPr>
              <a:xfrm>
                <a:off x="621087" y="1237351"/>
                <a:ext cx="10847013" cy="3046988"/>
              </a:xfrm>
              <a:prstGeom prst="rect">
                <a:avLst/>
              </a:prstGeom>
              <a:blipFill>
                <a:blip r:embed="rId2"/>
                <a:stretch>
                  <a:fillRect l="-11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15894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6188" y="1428007"/>
            <a:ext cx="11154012" cy="4765770"/>
          </a:xfrm>
        </p:spPr>
        <p:txBody>
          <a:bodyPr>
            <a:normAutofit/>
          </a:bodyPr>
          <a:lstStyle/>
          <a:p>
            <a:pPr>
              <a:lnSpc>
                <a:spcPct val="120000"/>
              </a:lnSpc>
            </a:pPr>
            <a:r>
              <a:rPr lang="zh-CN" altLang="en-US" sz="2400" b="0" dirty="0"/>
              <a:t>当输入空间为欧氏空间或离散集合、特征空间为希尔伯特空间时，核函数（</a:t>
            </a:r>
            <a:r>
              <a:rPr lang="en-US" altLang="zh-CN" sz="2400" b="0" dirty="0"/>
              <a:t>kernel function</a:t>
            </a:r>
            <a:r>
              <a:rPr lang="zh-CN" altLang="en-US" sz="2400" b="0" dirty="0"/>
              <a:t>）表示将输入从输入空间映射到特征空间得到的特征向量之间的内积。</a:t>
            </a:r>
            <a:endParaRPr lang="en-US" altLang="zh-CN" sz="2400" b="0" dirty="0"/>
          </a:p>
          <a:p>
            <a:pPr>
              <a:lnSpc>
                <a:spcPct val="120000"/>
              </a:lnSpc>
            </a:pPr>
            <a:endParaRPr lang="en-US" altLang="zh-CN" sz="2400" dirty="0"/>
          </a:p>
          <a:p>
            <a:pPr>
              <a:lnSpc>
                <a:spcPct val="120000"/>
              </a:lnSpc>
            </a:pPr>
            <a:r>
              <a:rPr lang="zh-CN" altLang="en-US" sz="2400" b="0" dirty="0"/>
              <a:t>通过使用核函数可以学习非线性支持向量机，等价于隐式地在高维的特征空间中学习线性支持向量机。这样的方法称为核技巧。核方法（</a:t>
            </a:r>
            <a:r>
              <a:rPr lang="en-US" altLang="zh-CN" sz="2400" b="0" dirty="0"/>
              <a:t>kernel method</a:t>
            </a:r>
            <a:r>
              <a:rPr lang="zh-CN" altLang="en-US" sz="2400" b="0" dirty="0"/>
              <a:t>）是比支持向量机更为一般的机器学习方法。</a:t>
            </a:r>
            <a:endParaRPr lang="en-US" altLang="zh-CN" sz="2400" b="0" dirty="0"/>
          </a:p>
          <a:p>
            <a:pPr>
              <a:lnSpc>
                <a:spcPct val="120000"/>
              </a:lnSpc>
            </a:pPr>
            <a:endParaRPr lang="en-US" altLang="zh-CN" sz="2400" dirty="0"/>
          </a:p>
          <a:p>
            <a:pPr>
              <a:lnSpc>
                <a:spcPct val="120000"/>
              </a:lnSpc>
            </a:pPr>
            <a:r>
              <a:rPr lang="en-US" altLang="zh-CN" sz="2400" b="0" dirty="0"/>
              <a:t>Cortes</a:t>
            </a:r>
            <a:r>
              <a:rPr lang="zh-CN" altLang="en-US" sz="2400" b="0" dirty="0"/>
              <a:t>与</a:t>
            </a:r>
            <a:r>
              <a:rPr lang="en-US" altLang="zh-CN" sz="2400" b="0" dirty="0" err="1"/>
              <a:t>Vapnik</a:t>
            </a:r>
            <a:r>
              <a:rPr lang="zh-CN" altLang="en-US" sz="2400" b="0" dirty="0"/>
              <a:t>提出线性支持向量机，</a:t>
            </a:r>
            <a:r>
              <a:rPr lang="en-US" altLang="zh-CN" sz="2400" b="0" dirty="0" err="1"/>
              <a:t>Boser</a:t>
            </a:r>
            <a:r>
              <a:rPr lang="zh-CN" altLang="en-US" sz="2400" b="0" dirty="0"/>
              <a:t>、</a:t>
            </a:r>
            <a:r>
              <a:rPr lang="en-US" altLang="zh-CN" sz="2400" b="0" dirty="0"/>
              <a:t>Guyon</a:t>
            </a:r>
            <a:r>
              <a:rPr lang="zh-CN" altLang="en-US" sz="2400" b="0" dirty="0"/>
              <a:t>与</a:t>
            </a:r>
            <a:r>
              <a:rPr lang="en-US" altLang="zh-CN" sz="2400" b="0" dirty="0" err="1"/>
              <a:t>Vapnik</a:t>
            </a:r>
            <a:r>
              <a:rPr lang="zh-CN" altLang="en-US" sz="2400" b="0" dirty="0"/>
              <a:t>又引入核技巧，提出非线性支持向量机。</a:t>
            </a:r>
            <a:endParaRPr lang="en-US" altLang="zh-CN" sz="2400" b="0" dirty="0"/>
          </a:p>
        </p:txBody>
      </p:sp>
      <p:sp>
        <p:nvSpPr>
          <p:cNvPr id="5" name="标题 1"/>
          <p:cNvSpPr txBox="1"/>
          <p:nvPr/>
        </p:nvSpPr>
        <p:spPr>
          <a:xfrm>
            <a:off x="606188"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Aft>
                <a:spcPct val="0"/>
              </a:spcAft>
            </a:pPr>
            <a:r>
              <a:rPr kumimoji="0" lang="zh-CN" altLang="en-US" sz="3600" b="1" i="0" u="none" strike="noStrike" kern="0" cap="none" spc="0" normalizeH="0" baseline="0" noProof="0" dirty="0">
                <a:ln>
                  <a:noFill/>
                </a:ln>
                <a:solidFill>
                  <a:srgbClr val="000000"/>
                </a:solidFill>
                <a:effectLst/>
                <a:uLnTx/>
                <a:uFillTx/>
                <a:latin typeface="Arial"/>
                <a:ea typeface="微软雅黑"/>
                <a:cs typeface="+mj-cs"/>
              </a:rPr>
              <a:t>核函数与核技巧</a:t>
            </a:r>
            <a:endParaRPr lang="zh-CN" altLang="en-US" sz="3600" b="1" dirty="0"/>
          </a:p>
        </p:txBody>
      </p:sp>
    </p:spTree>
    <p:extLst>
      <p:ext uri="{BB962C8B-B14F-4D97-AF65-F5344CB8AC3E}">
        <p14:creationId xmlns:p14="http://schemas.microsoft.com/office/powerpoint/2010/main" val="9277939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493188A1-BF3D-CB8D-384F-E164F791A110}"/>
              </a:ext>
            </a:extLst>
          </p:cNvPr>
          <p:cNvSpPr>
            <a:spLocks noGrp="1"/>
          </p:cNvSpPr>
          <p:nvPr>
            <p:ph type="title"/>
          </p:nvPr>
        </p:nvSpPr>
        <p:spPr>
          <a:xfrm>
            <a:off x="711200" y="222250"/>
            <a:ext cx="11106150" cy="677863"/>
          </a:xfrm>
        </p:spPr>
        <p:txBody>
          <a:bodyPr/>
          <a:lstStyle/>
          <a:p>
            <a:pPr algn="l"/>
            <a:r>
              <a:rPr lang="zh-CN" altLang="en-US" dirty="0">
                <a:solidFill>
                  <a:schemeClr val="tx1"/>
                </a:solidFill>
              </a:rPr>
              <a:t>非线性支持向量机学习算法</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BCD4A8DA-D600-5FE1-F05B-C73F9FB459F5}"/>
                  </a:ext>
                </a:extLst>
              </p:cNvPr>
              <p:cNvSpPr txBox="1"/>
              <p:nvPr/>
            </p:nvSpPr>
            <p:spPr>
              <a:xfrm>
                <a:off x="621087" y="1237351"/>
                <a:ext cx="11430000" cy="5737661"/>
              </a:xfrm>
              <a:prstGeom prst="rect">
                <a:avLst/>
              </a:prstGeom>
              <a:noFill/>
            </p:spPr>
            <p:txBody>
              <a:bodyPr wrap="square" rtlCol="0">
                <a:spAutoFit/>
              </a:bodyPr>
              <a:lstStyle/>
              <a:p>
                <a:pPr>
                  <a:lnSpc>
                    <a:spcPct val="150000"/>
                  </a:lnSpc>
                </a:pPr>
                <a:r>
                  <a:rPr lang="en-US" altLang="zh-CN" sz="2800" dirty="0">
                    <a:latin typeface="+mj-ea"/>
                    <a:ea typeface="+mj-ea"/>
                  </a:rPr>
                  <a:t>(1)</a:t>
                </a:r>
                <a:r>
                  <a:rPr lang="zh-CN" altLang="en-US" sz="2800" dirty="0">
                    <a:latin typeface="+mj-ea"/>
                    <a:ea typeface="+mj-ea"/>
                  </a:rPr>
                  <a:t>选取适当的核函数</a:t>
                </a:r>
                <a:r>
                  <a:rPr lang="en-US" altLang="zh-CN" sz="2800" dirty="0">
                    <a:latin typeface="+mj-ea"/>
                    <a:ea typeface="+mj-ea"/>
                  </a:rPr>
                  <a:t>K(</a:t>
                </a:r>
                <a:r>
                  <a:rPr lang="en-US" altLang="zh-CN" sz="2800" dirty="0" err="1">
                    <a:latin typeface="+mj-ea"/>
                    <a:ea typeface="+mj-ea"/>
                  </a:rPr>
                  <a:t>x,z</a:t>
                </a:r>
                <a:r>
                  <a:rPr lang="zh-CN" altLang="en-US" sz="2800" dirty="0">
                    <a:latin typeface="+mj-ea"/>
                    <a:ea typeface="+mj-ea"/>
                  </a:rPr>
                  <a:t>）和适当的参数</a:t>
                </a:r>
                <a:r>
                  <a:rPr lang="en-US" altLang="zh-CN" sz="2800" dirty="0">
                    <a:latin typeface="+mj-ea"/>
                    <a:ea typeface="+mj-ea"/>
                  </a:rPr>
                  <a:t>C</a:t>
                </a:r>
                <a:r>
                  <a:rPr lang="zh-CN" altLang="en-US" sz="2800" dirty="0">
                    <a:latin typeface="+mj-ea"/>
                    <a:ea typeface="+mj-ea"/>
                  </a:rPr>
                  <a:t>，构造并求解最优化问题</a:t>
                </a:r>
                <a:endParaRPr lang="en-US" altLang="zh-CN" sz="2800" dirty="0">
                  <a:latin typeface="+mj-ea"/>
                  <a:ea typeface="+mj-ea"/>
                </a:endParaRPr>
              </a:p>
              <a:p>
                <a:pPr>
                  <a:lnSpc>
                    <a:spcPct val="150000"/>
                  </a:lnSpc>
                </a:pPr>
                <a14:m>
                  <m:oMathPara xmlns:m="http://schemas.openxmlformats.org/officeDocument/2006/math">
                    <m:oMathParaPr>
                      <m:jc m:val="centerGroup"/>
                    </m:oMathParaPr>
                    <m:oMath xmlns:m="http://schemas.openxmlformats.org/officeDocument/2006/math">
                      <m:func>
                        <m:funcPr>
                          <m:ctrlPr>
                            <a:rPr lang="en-US" altLang="zh-CN" sz="2400" i="1" smtClean="0">
                              <a:latin typeface="Cambria Math" panose="02040503050406030204" pitchFamily="18" charset="0"/>
                              <a:ea typeface="+mj-ea"/>
                            </a:rPr>
                          </m:ctrlPr>
                        </m:funcPr>
                        <m:fName>
                          <m:limLow>
                            <m:limLowPr>
                              <m:ctrlPr>
                                <a:rPr lang="en-US" altLang="zh-CN" sz="2400" i="1" smtClean="0">
                                  <a:latin typeface="Cambria Math" panose="02040503050406030204" pitchFamily="18" charset="0"/>
                                  <a:ea typeface="+mj-ea"/>
                                </a:rPr>
                              </m:ctrlPr>
                            </m:limLowPr>
                            <m:e>
                              <m:r>
                                <m:rPr>
                                  <m:sty m:val="p"/>
                                </m:rPr>
                                <a:rPr lang="en-US" altLang="zh-CN" sz="2400" i="0" smtClean="0">
                                  <a:latin typeface="Cambria Math" panose="02040503050406030204" pitchFamily="18" charset="0"/>
                                  <a:ea typeface="+mj-ea"/>
                                </a:rPr>
                                <m:t>min</m:t>
                              </m:r>
                            </m:e>
                            <m:lim>
                              <m:r>
                                <a:rPr lang="zh-CN" altLang="en-US" sz="2400" i="1" smtClean="0">
                                  <a:latin typeface="Cambria Math" panose="02040503050406030204" pitchFamily="18" charset="0"/>
                                  <a:ea typeface="+mj-ea"/>
                                </a:rPr>
                                <m:t>𝛼</m:t>
                              </m:r>
                            </m:lim>
                          </m:limLow>
                        </m:fName>
                        <m:e>
                          <m:f>
                            <m:fPr>
                              <m:ctrlPr>
                                <a:rPr lang="en-US" altLang="zh-CN" sz="2400" i="1" smtClean="0">
                                  <a:latin typeface="Cambria Math" panose="02040503050406030204" pitchFamily="18" charset="0"/>
                                  <a:ea typeface="+mj-ea"/>
                                </a:rPr>
                              </m:ctrlPr>
                            </m:fPr>
                            <m:num>
                              <m:r>
                                <a:rPr lang="en-US" altLang="zh-CN" sz="2400" b="0" i="1" smtClean="0">
                                  <a:latin typeface="Cambria Math" panose="02040503050406030204" pitchFamily="18" charset="0"/>
                                  <a:ea typeface="+mj-ea"/>
                                </a:rPr>
                                <m:t>1</m:t>
                              </m:r>
                            </m:num>
                            <m:den>
                              <m:r>
                                <a:rPr lang="en-US" altLang="zh-CN" sz="2400" b="0" i="1" smtClean="0">
                                  <a:latin typeface="Cambria Math" panose="02040503050406030204" pitchFamily="18" charset="0"/>
                                  <a:ea typeface="+mj-ea"/>
                                </a:rPr>
                                <m:t>2</m:t>
                              </m:r>
                            </m:den>
                          </m:f>
                        </m:e>
                      </m:func>
                      <m:nary>
                        <m:naryPr>
                          <m:chr m:val="∑"/>
                          <m:ctrlPr>
                            <a:rPr lang="en-US" altLang="zh-CN" sz="2400" i="1" smtClean="0">
                              <a:latin typeface="Cambria Math" panose="02040503050406030204" pitchFamily="18" charset="0"/>
                              <a:ea typeface="+mj-ea"/>
                            </a:rPr>
                          </m:ctrlPr>
                        </m:naryPr>
                        <m:sub>
                          <m:r>
                            <m:rPr>
                              <m:brk m:alnAt="23"/>
                            </m:rPr>
                            <a:rPr lang="en-US" altLang="zh-CN" sz="2400" b="0" i="1" smtClean="0">
                              <a:latin typeface="Cambria Math" panose="02040503050406030204" pitchFamily="18" charset="0"/>
                              <a:ea typeface="+mj-ea"/>
                            </a:rPr>
                            <m:t>𝑖</m:t>
                          </m:r>
                          <m:r>
                            <a:rPr lang="en-US" altLang="zh-CN" sz="2400" b="0" i="1" smtClean="0">
                              <a:latin typeface="Cambria Math" panose="02040503050406030204" pitchFamily="18" charset="0"/>
                              <a:ea typeface="+mj-ea"/>
                            </a:rPr>
                            <m:t>=1</m:t>
                          </m:r>
                        </m:sub>
                        <m:sup>
                          <m:r>
                            <a:rPr lang="en-US" altLang="zh-CN" sz="2400" b="0" i="1" smtClean="0">
                              <a:latin typeface="Cambria Math" panose="02040503050406030204" pitchFamily="18" charset="0"/>
                              <a:ea typeface="+mj-ea"/>
                            </a:rPr>
                            <m:t>𝑁</m:t>
                          </m:r>
                        </m:sup>
                        <m:e>
                          <m:nary>
                            <m:naryPr>
                              <m:chr m:val="∑"/>
                              <m:ctrlPr>
                                <a:rPr lang="en-US" altLang="zh-CN" sz="2400" i="1" smtClean="0">
                                  <a:latin typeface="Cambria Math" panose="02040503050406030204" pitchFamily="18" charset="0"/>
                                  <a:ea typeface="+mj-ea"/>
                                </a:rPr>
                              </m:ctrlPr>
                            </m:naryPr>
                            <m:sub>
                              <m:r>
                                <m:rPr>
                                  <m:brk m:alnAt="23"/>
                                </m:rPr>
                                <a:rPr lang="en-US" altLang="zh-CN" sz="2400" b="0" i="1" smtClean="0">
                                  <a:latin typeface="Cambria Math" panose="02040503050406030204" pitchFamily="18" charset="0"/>
                                  <a:ea typeface="+mj-ea"/>
                                </a:rPr>
                                <m:t>𝑗</m:t>
                              </m:r>
                              <m:r>
                                <a:rPr lang="en-US" altLang="zh-CN" sz="2400" b="0" i="1" smtClean="0">
                                  <a:latin typeface="Cambria Math" panose="02040503050406030204" pitchFamily="18" charset="0"/>
                                  <a:ea typeface="+mj-ea"/>
                                </a:rPr>
                                <m:t>=1</m:t>
                              </m:r>
                            </m:sub>
                            <m:sup>
                              <m:r>
                                <a:rPr lang="en-US" altLang="zh-CN" sz="2400" b="0" i="1" smtClean="0">
                                  <a:latin typeface="Cambria Math" panose="02040503050406030204" pitchFamily="18" charset="0"/>
                                  <a:ea typeface="+mj-ea"/>
                                </a:rPr>
                                <m:t>𝑁</m:t>
                              </m:r>
                            </m:sup>
                            <m:e>
                              <m:sSub>
                                <m:sSubPr>
                                  <m:ctrlPr>
                                    <a:rPr lang="en-US" altLang="zh-CN" sz="2400" i="1" smtClean="0">
                                      <a:latin typeface="Cambria Math" panose="02040503050406030204" pitchFamily="18" charset="0"/>
                                      <a:ea typeface="+mj-ea"/>
                                    </a:rPr>
                                  </m:ctrlPr>
                                </m:sSubPr>
                                <m:e>
                                  <m:r>
                                    <a:rPr lang="zh-CN" altLang="en-US" sz="2400" i="1" smtClean="0">
                                      <a:latin typeface="Cambria Math" panose="02040503050406030204" pitchFamily="18" charset="0"/>
                                      <a:ea typeface="+mj-ea"/>
                                    </a:rPr>
                                    <m:t>𝛼</m:t>
                                  </m:r>
                                </m:e>
                                <m:sub>
                                  <m:r>
                                    <a:rPr lang="en-US" altLang="zh-CN" sz="2400" b="0" i="1" smtClean="0">
                                      <a:latin typeface="Cambria Math" panose="02040503050406030204" pitchFamily="18" charset="0"/>
                                      <a:ea typeface="+mj-ea"/>
                                    </a:rPr>
                                    <m:t>𝑖</m:t>
                                  </m:r>
                                </m:sub>
                              </m:sSub>
                              <m:sSub>
                                <m:sSubPr>
                                  <m:ctrlPr>
                                    <a:rPr lang="en-US" altLang="zh-CN" sz="2400" i="1" smtClean="0">
                                      <a:latin typeface="Cambria Math" panose="02040503050406030204" pitchFamily="18" charset="0"/>
                                      <a:ea typeface="+mj-ea"/>
                                    </a:rPr>
                                  </m:ctrlPr>
                                </m:sSubPr>
                                <m:e>
                                  <m:r>
                                    <a:rPr lang="zh-CN" altLang="en-US" sz="2400" i="1" smtClean="0">
                                      <a:latin typeface="Cambria Math" panose="02040503050406030204" pitchFamily="18" charset="0"/>
                                      <a:ea typeface="+mj-ea"/>
                                    </a:rPr>
                                    <m:t>𝛼</m:t>
                                  </m:r>
                                </m:e>
                                <m:sub>
                                  <m:r>
                                    <a:rPr lang="en-US" altLang="zh-CN" sz="2400" b="0" i="1" smtClean="0">
                                      <a:latin typeface="Cambria Math" panose="02040503050406030204" pitchFamily="18" charset="0"/>
                                      <a:ea typeface="+mj-ea"/>
                                    </a:rPr>
                                    <m:t>𝑗</m:t>
                                  </m:r>
                                </m:sub>
                              </m:sSub>
                            </m:e>
                          </m:nary>
                        </m:e>
                      </m:nary>
                      <m:sSub>
                        <m:sSubPr>
                          <m:ctrlPr>
                            <a:rPr lang="en-US" altLang="zh-CN" sz="2400" i="1">
                              <a:latin typeface="Cambria Math" panose="02040503050406030204" pitchFamily="18" charset="0"/>
                              <a:ea typeface="+mj-ea"/>
                            </a:rPr>
                          </m:ctrlPr>
                        </m:sSubPr>
                        <m:e>
                          <m:r>
                            <a:rPr lang="en-US" altLang="zh-CN" sz="2400" b="0" i="1" smtClean="0">
                              <a:latin typeface="Cambria Math" panose="02040503050406030204" pitchFamily="18" charset="0"/>
                              <a:ea typeface="+mj-ea"/>
                            </a:rPr>
                            <m:t>𝑦</m:t>
                          </m:r>
                        </m:e>
                        <m:sub>
                          <m:r>
                            <a:rPr lang="en-US" altLang="zh-CN" sz="2400" i="1">
                              <a:latin typeface="Cambria Math" panose="02040503050406030204" pitchFamily="18" charset="0"/>
                              <a:ea typeface="+mj-ea"/>
                            </a:rPr>
                            <m:t>𝑖</m:t>
                          </m:r>
                        </m:sub>
                      </m:sSub>
                      <m:sSub>
                        <m:sSubPr>
                          <m:ctrlPr>
                            <a:rPr lang="en-US" altLang="zh-CN" sz="2400" i="1">
                              <a:latin typeface="Cambria Math" panose="02040503050406030204" pitchFamily="18" charset="0"/>
                              <a:ea typeface="+mj-ea"/>
                            </a:rPr>
                          </m:ctrlPr>
                        </m:sSubPr>
                        <m:e>
                          <m:r>
                            <a:rPr lang="en-US" altLang="zh-CN" sz="2400" b="0" i="1" smtClean="0">
                              <a:latin typeface="Cambria Math" panose="02040503050406030204" pitchFamily="18" charset="0"/>
                              <a:ea typeface="+mj-ea"/>
                            </a:rPr>
                            <m:t>𝑦</m:t>
                          </m:r>
                        </m:e>
                        <m:sub>
                          <m:r>
                            <a:rPr lang="en-US" altLang="zh-CN" sz="2400" i="1">
                              <a:latin typeface="Cambria Math" panose="02040503050406030204" pitchFamily="18" charset="0"/>
                              <a:ea typeface="+mj-ea"/>
                            </a:rPr>
                            <m:t>𝑗</m:t>
                          </m:r>
                        </m:sub>
                      </m:sSub>
                      <m:r>
                        <a:rPr lang="en-US" altLang="zh-CN" sz="2400" b="0" i="1" smtClean="0">
                          <a:latin typeface="Cambria Math" panose="02040503050406030204" pitchFamily="18" charset="0"/>
                          <a:ea typeface="+mj-ea"/>
                        </a:rPr>
                        <m:t>𝐾</m:t>
                      </m:r>
                      <m:d>
                        <m:dPr>
                          <m:ctrlPr>
                            <a:rPr lang="en-US" altLang="zh-CN" sz="2400" i="1">
                              <a:latin typeface="Cambria Math" panose="02040503050406030204" pitchFamily="18" charset="0"/>
                              <a:ea typeface="+mj-ea"/>
                            </a:rPr>
                          </m:ctrlPr>
                        </m:dPr>
                        <m:e>
                          <m:r>
                            <a:rPr lang="en-US" altLang="zh-CN" sz="2400" i="1">
                              <a:latin typeface="Cambria Math" panose="02040503050406030204" pitchFamily="18" charset="0"/>
                              <a:ea typeface="+mj-ea"/>
                            </a:rPr>
                            <m:t>𝑥</m:t>
                          </m:r>
                          <m:r>
                            <a:rPr lang="en-US" altLang="zh-CN" sz="2400" i="1">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𝑥</m:t>
                              </m:r>
                            </m:e>
                            <m:sub>
                              <m:r>
                                <a:rPr lang="en-US" altLang="zh-CN" sz="2400" i="1">
                                  <a:latin typeface="Cambria Math" panose="02040503050406030204" pitchFamily="18" charset="0"/>
                                  <a:ea typeface="+mj-ea"/>
                                </a:rPr>
                                <m:t>𝑖</m:t>
                              </m:r>
                            </m:sub>
                          </m:sSub>
                        </m:e>
                      </m:d>
                      <m:r>
                        <a:rPr lang="en-US" altLang="zh-CN" sz="2400" b="0" i="1" smtClean="0">
                          <a:latin typeface="Cambria Math" panose="02040503050406030204" pitchFamily="18" charset="0"/>
                          <a:ea typeface="+mj-ea"/>
                        </a:rPr>
                        <m:t>−</m:t>
                      </m:r>
                      <m:nary>
                        <m:naryPr>
                          <m:chr m:val="∑"/>
                          <m:ctrlPr>
                            <a:rPr lang="en-US" altLang="zh-CN" sz="2400" b="0" i="1" smtClean="0">
                              <a:latin typeface="Cambria Math" panose="02040503050406030204" pitchFamily="18" charset="0"/>
                              <a:ea typeface="+mj-ea"/>
                            </a:rPr>
                          </m:ctrlPr>
                        </m:naryPr>
                        <m:sub>
                          <m:r>
                            <m:rPr>
                              <m:brk m:alnAt="23"/>
                            </m:rPr>
                            <a:rPr lang="en-US" altLang="zh-CN" sz="2400" b="0" i="1" smtClean="0">
                              <a:latin typeface="Cambria Math" panose="02040503050406030204" pitchFamily="18" charset="0"/>
                              <a:ea typeface="+mj-ea"/>
                            </a:rPr>
                            <m:t>𝑖</m:t>
                          </m:r>
                          <m:r>
                            <a:rPr lang="en-US" altLang="zh-CN" sz="2400" b="0" i="1" smtClean="0">
                              <a:latin typeface="Cambria Math" panose="02040503050406030204" pitchFamily="18" charset="0"/>
                              <a:ea typeface="+mj-ea"/>
                            </a:rPr>
                            <m:t>=1</m:t>
                          </m:r>
                        </m:sub>
                        <m:sup>
                          <m:r>
                            <a:rPr lang="en-US" altLang="zh-CN" sz="2400" b="0" i="1" smtClean="0">
                              <a:latin typeface="Cambria Math" panose="02040503050406030204" pitchFamily="18" charset="0"/>
                              <a:ea typeface="+mj-ea"/>
                            </a:rPr>
                            <m:t>𝑁</m:t>
                          </m:r>
                        </m:sup>
                        <m:e>
                          <m:sSub>
                            <m:sSubPr>
                              <m:ctrlPr>
                                <a:rPr lang="en-US" altLang="zh-CN" sz="2400" b="0" i="1" smtClean="0">
                                  <a:latin typeface="Cambria Math" panose="02040503050406030204" pitchFamily="18" charset="0"/>
                                  <a:ea typeface="+mj-ea"/>
                                </a:rPr>
                              </m:ctrlPr>
                            </m:sSubPr>
                            <m:e>
                              <m:r>
                                <a:rPr lang="zh-CN" altLang="en-US" sz="2400" b="0" i="1" smtClean="0">
                                  <a:latin typeface="Cambria Math" panose="02040503050406030204" pitchFamily="18" charset="0"/>
                                  <a:ea typeface="+mj-ea"/>
                                </a:rPr>
                                <m:t>𝛼</m:t>
                              </m:r>
                            </m:e>
                            <m:sub>
                              <m:r>
                                <a:rPr lang="en-US" altLang="zh-CN" sz="2400" b="0" i="1" smtClean="0">
                                  <a:latin typeface="Cambria Math" panose="02040503050406030204" pitchFamily="18" charset="0"/>
                                  <a:ea typeface="+mj-ea"/>
                                </a:rPr>
                                <m:t>𝑖</m:t>
                              </m:r>
                            </m:sub>
                          </m:sSub>
                        </m:e>
                      </m:nary>
                      <m:r>
                        <a:rPr lang="en-US" altLang="zh-CN" sz="2400" b="0" i="1" smtClean="0">
                          <a:latin typeface="Cambria Math" panose="02040503050406030204" pitchFamily="18" charset="0"/>
                          <a:ea typeface="+mj-ea"/>
                        </a:rPr>
                        <m:t>     (4.62)</m:t>
                      </m:r>
                    </m:oMath>
                  </m:oMathPara>
                </a14:m>
                <a:endParaRPr lang="en-US" altLang="zh-CN" sz="2400" b="0" dirty="0">
                  <a:latin typeface="+mj-ea"/>
                  <a:ea typeface="+mj-ea"/>
                </a:endParaRPr>
              </a:p>
              <a:p>
                <a:pPr>
                  <a:lnSpc>
                    <a:spcPct val="150000"/>
                  </a:lnSpc>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mj-ea"/>
                        </a:rPr>
                        <m:t>𝑠</m:t>
                      </m:r>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𝑡</m:t>
                      </m:r>
                      <m:r>
                        <a:rPr lang="en-US" altLang="zh-CN" sz="2400" b="0" i="1" smtClean="0">
                          <a:latin typeface="Cambria Math" panose="02040503050406030204" pitchFamily="18" charset="0"/>
                          <a:ea typeface="+mj-ea"/>
                        </a:rPr>
                        <m:t>.  </m:t>
                      </m:r>
                      <m:nary>
                        <m:naryPr>
                          <m:chr m:val="∑"/>
                          <m:ctrlPr>
                            <a:rPr lang="en-US" altLang="zh-CN" sz="2400" b="0" i="1" smtClean="0">
                              <a:latin typeface="Cambria Math" panose="02040503050406030204" pitchFamily="18" charset="0"/>
                              <a:ea typeface="+mj-ea"/>
                            </a:rPr>
                          </m:ctrlPr>
                        </m:naryPr>
                        <m:sub>
                          <m:r>
                            <m:rPr>
                              <m:brk m:alnAt="23"/>
                            </m:rPr>
                            <a:rPr lang="en-US" altLang="zh-CN" sz="2400" b="0" i="1" smtClean="0">
                              <a:latin typeface="Cambria Math" panose="02040503050406030204" pitchFamily="18" charset="0"/>
                              <a:ea typeface="+mj-ea"/>
                            </a:rPr>
                            <m:t>𝑖</m:t>
                          </m:r>
                          <m:r>
                            <a:rPr lang="en-US" altLang="zh-CN" sz="2400" b="0" i="1" smtClean="0">
                              <a:latin typeface="Cambria Math" panose="02040503050406030204" pitchFamily="18" charset="0"/>
                              <a:ea typeface="+mj-ea"/>
                            </a:rPr>
                            <m:t>=1</m:t>
                          </m:r>
                        </m:sub>
                        <m:sup>
                          <m:r>
                            <a:rPr lang="en-US" altLang="zh-CN" sz="2400" b="0" i="1" smtClean="0">
                              <a:latin typeface="Cambria Math" panose="02040503050406030204" pitchFamily="18" charset="0"/>
                              <a:ea typeface="+mj-ea"/>
                            </a:rPr>
                            <m:t>𝑁</m:t>
                          </m:r>
                        </m:sup>
                        <m:e>
                          <m:sSub>
                            <m:sSubPr>
                              <m:ctrlPr>
                                <a:rPr lang="en-US" altLang="zh-CN" sz="2400" i="1">
                                  <a:latin typeface="Cambria Math" panose="02040503050406030204" pitchFamily="18" charset="0"/>
                                  <a:ea typeface="+mj-ea"/>
                                </a:rPr>
                              </m:ctrlPr>
                            </m:sSubPr>
                            <m:e>
                              <m:r>
                                <a:rPr lang="zh-CN" altLang="en-US" sz="2400" i="1">
                                  <a:latin typeface="Cambria Math" panose="02040503050406030204" pitchFamily="18" charset="0"/>
                                  <a:ea typeface="+mj-ea"/>
                                </a:rPr>
                                <m:t>𝛼</m:t>
                              </m:r>
                            </m:e>
                            <m:sub>
                              <m:r>
                                <a:rPr lang="en-US" altLang="zh-CN" sz="2400" i="1">
                                  <a:latin typeface="Cambria Math" panose="02040503050406030204" pitchFamily="18" charset="0"/>
                                  <a:ea typeface="+mj-ea"/>
                                </a:rPr>
                                <m:t>𝑖</m:t>
                              </m:r>
                            </m:sub>
                          </m:sSub>
                          <m:sSub>
                            <m:sSubPr>
                              <m:ctrlPr>
                                <a:rPr lang="en-US" altLang="zh-CN" sz="2400" i="1">
                                  <a:latin typeface="Cambria Math" panose="02040503050406030204" pitchFamily="18" charset="0"/>
                                  <a:ea typeface="+mj-ea"/>
                                </a:rPr>
                              </m:ctrlPr>
                            </m:sSubPr>
                            <m:e>
                              <m:r>
                                <a:rPr lang="zh-CN" altLang="en-US" sz="2400" i="1">
                                  <a:latin typeface="Cambria Math" panose="02040503050406030204" pitchFamily="18" charset="0"/>
                                  <a:ea typeface="+mj-ea"/>
                                </a:rPr>
                                <m:t>𝛼</m:t>
                              </m:r>
                            </m:e>
                            <m:sub>
                              <m:r>
                                <a:rPr lang="en-US" altLang="zh-CN" sz="2400" i="1">
                                  <a:latin typeface="Cambria Math" panose="02040503050406030204" pitchFamily="18" charset="0"/>
                                  <a:ea typeface="+mj-ea"/>
                                </a:rPr>
                                <m:t>𝑗</m:t>
                              </m:r>
                            </m:sub>
                          </m:sSub>
                          <m:r>
                            <a:rPr lang="en-US" altLang="zh-CN" sz="2400" b="0" i="1" smtClean="0">
                              <a:latin typeface="Cambria Math" panose="02040503050406030204" pitchFamily="18" charset="0"/>
                              <a:ea typeface="+mj-ea"/>
                            </a:rPr>
                            <m:t>=0</m:t>
                          </m:r>
                        </m:e>
                      </m:nary>
                      <m:r>
                        <a:rPr lang="en-US" altLang="zh-CN" sz="2400" b="0" i="1" smtClean="0">
                          <a:latin typeface="Cambria Math" panose="02040503050406030204" pitchFamily="18" charset="0"/>
                          <a:ea typeface="+mj-ea"/>
                        </a:rPr>
                        <m:t>      (4.63)</m:t>
                      </m:r>
                    </m:oMath>
                  </m:oMathPara>
                </a14:m>
                <a:endParaRPr lang="en-US" altLang="zh-CN" sz="2400" dirty="0">
                  <a:latin typeface="+mj-ea"/>
                  <a:ea typeface="+mj-ea"/>
                </a:endParaRPr>
              </a:p>
              <a:p>
                <a:pPr>
                  <a:lnSpc>
                    <a:spcPct val="150000"/>
                  </a:lnSpc>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mj-ea"/>
                        </a:rPr>
                        <m:t>0</m:t>
                      </m:r>
                      <m:sSub>
                        <m:sSubPr>
                          <m:ctrlPr>
                            <a:rPr lang="en-US" altLang="zh-CN" sz="2400" i="1">
                              <a:latin typeface="Cambria Math" panose="02040503050406030204" pitchFamily="18" charset="0"/>
                              <a:ea typeface="+mj-ea"/>
                            </a:rPr>
                          </m:ctrlPr>
                        </m:sSubPr>
                        <m:e>
                          <m:r>
                            <a:rPr lang="en-US" altLang="zh-CN" sz="2400" i="1" smtClean="0">
                              <a:latin typeface="Cambria Math" panose="02040503050406030204" pitchFamily="18" charset="0"/>
                              <a:ea typeface="+mj-ea"/>
                            </a:rPr>
                            <m:t>≤</m:t>
                          </m:r>
                          <m:r>
                            <a:rPr lang="zh-CN" altLang="en-US" sz="2400" i="1">
                              <a:latin typeface="Cambria Math" panose="02040503050406030204" pitchFamily="18" charset="0"/>
                              <a:ea typeface="+mj-ea"/>
                            </a:rPr>
                            <m:t>𝛼</m:t>
                          </m:r>
                        </m:e>
                        <m:sub>
                          <m:r>
                            <a:rPr lang="en-US" altLang="zh-CN" sz="2400" i="1">
                              <a:latin typeface="Cambria Math" panose="02040503050406030204" pitchFamily="18" charset="0"/>
                              <a:ea typeface="+mj-ea"/>
                            </a:rPr>
                            <m:t>𝑖</m:t>
                          </m:r>
                        </m:sub>
                      </m:sSub>
                      <m:r>
                        <a:rPr lang="en-US" altLang="zh-CN" sz="2400" i="1" smtClean="0">
                          <a:latin typeface="Cambria Math" panose="02040503050406030204" pitchFamily="18" charset="0"/>
                          <a:ea typeface="+mj-ea"/>
                        </a:rPr>
                        <m:t>≤</m:t>
                      </m:r>
                      <m:r>
                        <a:rPr lang="en-US" altLang="zh-CN" sz="2400" b="0" i="1" smtClean="0">
                          <a:latin typeface="Cambria Math" panose="02040503050406030204" pitchFamily="18" charset="0"/>
                          <a:ea typeface="+mj-ea"/>
                        </a:rPr>
                        <m:t>𝐶</m:t>
                      </m:r>
                      <m:r>
                        <a:rPr lang="en-US" altLang="zh-CN" sz="2400" b="0" i="1" smtClean="0">
                          <a:latin typeface="Cambria Math" panose="02040503050406030204" pitchFamily="18" charset="0"/>
                          <a:ea typeface="+mj-ea"/>
                        </a:rPr>
                        <m:t>,  </m:t>
                      </m:r>
                      <m:r>
                        <a:rPr lang="en-US" altLang="zh-CN" sz="2400" b="0" i="1" smtClean="0">
                          <a:latin typeface="Cambria Math" panose="02040503050406030204" pitchFamily="18" charset="0"/>
                          <a:ea typeface="+mj-ea"/>
                        </a:rPr>
                        <m:t>𝑖</m:t>
                      </m:r>
                      <m:r>
                        <a:rPr lang="en-US" altLang="zh-CN" sz="2400" b="0" i="1" smtClean="0">
                          <a:latin typeface="Cambria Math" panose="02040503050406030204" pitchFamily="18" charset="0"/>
                          <a:ea typeface="+mj-ea"/>
                        </a:rPr>
                        <m:t>=1,2,…,</m:t>
                      </m:r>
                      <m:r>
                        <a:rPr lang="en-US" altLang="zh-CN" sz="2400" b="0" i="1" smtClean="0">
                          <a:latin typeface="Cambria Math" panose="02040503050406030204" pitchFamily="18" charset="0"/>
                          <a:ea typeface="+mj-ea"/>
                        </a:rPr>
                        <m:t>𝑁</m:t>
                      </m:r>
                      <m:r>
                        <a:rPr lang="en-US" altLang="zh-CN" sz="2400" b="0" i="1" smtClean="0">
                          <a:latin typeface="Cambria Math" panose="02040503050406030204" pitchFamily="18" charset="0"/>
                          <a:ea typeface="+mj-ea"/>
                        </a:rPr>
                        <m:t>     (4.64)</m:t>
                      </m:r>
                    </m:oMath>
                  </m:oMathPara>
                </a14:m>
                <a:endParaRPr lang="en-US" altLang="zh-CN" sz="2400" dirty="0">
                  <a:latin typeface="+mj-ea"/>
                  <a:ea typeface="+mj-ea"/>
                </a:endParaRPr>
              </a:p>
              <a:p>
                <a:pPr>
                  <a:lnSpc>
                    <a:spcPct val="150000"/>
                  </a:lnSpc>
                </a:pPr>
                <a:r>
                  <a:rPr lang="zh-CN" altLang="en-US" sz="2800" dirty="0">
                    <a:latin typeface="+mj-ea"/>
                    <a:ea typeface="+mj-ea"/>
                  </a:rPr>
                  <a:t>求得最优解求得最优解 </a:t>
                </a:r>
                <a14:m>
                  <m:oMath xmlns:m="http://schemas.openxmlformats.org/officeDocument/2006/math">
                    <m:sSup>
                      <m:sSupPr>
                        <m:ctrlPr>
                          <a:rPr lang="en-US" altLang="zh-CN" sz="2800" i="1">
                            <a:latin typeface="Cambria Math" panose="02040503050406030204" pitchFamily="18" charset="0"/>
                            <a:ea typeface="+mj-ea"/>
                          </a:rPr>
                        </m:ctrlPr>
                      </m:sSupPr>
                      <m:e>
                        <m:r>
                          <a:rPr lang="zh-CN" altLang="en-US" sz="2800">
                            <a:latin typeface="Cambria Math" panose="02040503050406030204" pitchFamily="18" charset="0"/>
                            <a:ea typeface="+mj-ea"/>
                          </a:rPr>
                          <m:t>𝛼</m:t>
                        </m:r>
                      </m:e>
                      <m:sup>
                        <m:r>
                          <a:rPr lang="en-US" altLang="zh-CN" sz="2800">
                            <a:latin typeface="Cambria Math" panose="02040503050406030204" pitchFamily="18" charset="0"/>
                            <a:ea typeface="+mj-ea"/>
                          </a:rPr>
                          <m:t>∗</m:t>
                        </m:r>
                      </m:sup>
                    </m:sSup>
                    <m:r>
                      <a:rPr lang="en-US" altLang="zh-CN" sz="2800">
                        <a:latin typeface="Cambria Math" panose="02040503050406030204" pitchFamily="18" charset="0"/>
                        <a:ea typeface="+mj-ea"/>
                      </a:rPr>
                      <m:t>= </m:t>
                    </m:r>
                    <m:sSup>
                      <m:sSupPr>
                        <m:ctrlPr>
                          <a:rPr lang="en-US" altLang="zh-CN" sz="2800" i="1">
                            <a:latin typeface="Cambria Math" panose="02040503050406030204" pitchFamily="18" charset="0"/>
                            <a:ea typeface="+mj-ea"/>
                          </a:rPr>
                        </m:ctrlPr>
                      </m:sSupPr>
                      <m:e>
                        <m:r>
                          <a:rPr lang="zh-CN" altLang="en-US" sz="2800">
                            <a:latin typeface="Cambria Math" panose="02040503050406030204" pitchFamily="18" charset="0"/>
                            <a:ea typeface="+mj-ea"/>
                          </a:rPr>
                          <m:t>（</m:t>
                        </m:r>
                        <m:sSubSup>
                          <m:sSubSupPr>
                            <m:ctrlPr>
                              <a:rPr lang="en-US" altLang="zh-CN" sz="2800" i="1">
                                <a:latin typeface="Cambria Math" panose="02040503050406030204" pitchFamily="18" charset="0"/>
                                <a:ea typeface="+mj-ea"/>
                              </a:rPr>
                            </m:ctrlPr>
                          </m:sSubSupPr>
                          <m:e>
                            <m:r>
                              <a:rPr lang="zh-CN" altLang="en-US" sz="2800">
                                <a:latin typeface="Cambria Math" panose="02040503050406030204" pitchFamily="18" charset="0"/>
                                <a:ea typeface="+mj-ea"/>
                              </a:rPr>
                              <m:t>𝛼</m:t>
                            </m:r>
                          </m:e>
                          <m:sub>
                            <m:r>
                              <a:rPr lang="en-US" altLang="zh-CN" sz="2800">
                                <a:latin typeface="Cambria Math" panose="02040503050406030204" pitchFamily="18" charset="0"/>
                                <a:ea typeface="+mj-ea"/>
                              </a:rPr>
                              <m:t>1</m:t>
                            </m:r>
                          </m:sub>
                          <m:sup>
                            <m:r>
                              <a:rPr lang="en-US" altLang="zh-CN" sz="2800">
                                <a:latin typeface="Cambria Math" panose="02040503050406030204" pitchFamily="18" charset="0"/>
                                <a:ea typeface="+mj-ea"/>
                              </a:rPr>
                              <m:t>∗</m:t>
                            </m:r>
                          </m:sup>
                        </m:sSubSup>
                        <m:r>
                          <a:rPr lang="en-US" altLang="zh-CN" sz="2800">
                            <a:latin typeface="Cambria Math" panose="02040503050406030204" pitchFamily="18" charset="0"/>
                            <a:ea typeface="+mj-ea"/>
                          </a:rPr>
                          <m:t>,</m:t>
                        </m:r>
                        <m:sSubSup>
                          <m:sSubSupPr>
                            <m:ctrlPr>
                              <a:rPr lang="en-US" altLang="zh-CN" sz="2800" i="1">
                                <a:latin typeface="Cambria Math" panose="02040503050406030204" pitchFamily="18" charset="0"/>
                                <a:ea typeface="+mj-ea"/>
                              </a:rPr>
                            </m:ctrlPr>
                          </m:sSubSupPr>
                          <m:e>
                            <m:r>
                              <a:rPr lang="zh-CN" altLang="en-US" sz="2800">
                                <a:latin typeface="Cambria Math" panose="02040503050406030204" pitchFamily="18" charset="0"/>
                                <a:ea typeface="+mj-ea"/>
                              </a:rPr>
                              <m:t>𝛼</m:t>
                            </m:r>
                          </m:e>
                          <m:sub>
                            <m:r>
                              <a:rPr lang="en-US" altLang="zh-CN" sz="2800">
                                <a:latin typeface="Cambria Math" panose="02040503050406030204" pitchFamily="18" charset="0"/>
                                <a:ea typeface="+mj-ea"/>
                              </a:rPr>
                              <m:t>2</m:t>
                            </m:r>
                          </m:sub>
                          <m:sup>
                            <m:r>
                              <a:rPr lang="en-US" altLang="zh-CN" sz="2800">
                                <a:latin typeface="Cambria Math" panose="02040503050406030204" pitchFamily="18" charset="0"/>
                                <a:ea typeface="+mj-ea"/>
                              </a:rPr>
                              <m:t>∗</m:t>
                            </m:r>
                          </m:sup>
                        </m:sSubSup>
                        <m:r>
                          <a:rPr lang="en-US" altLang="zh-CN" sz="2800">
                            <a:latin typeface="Cambria Math" panose="02040503050406030204" pitchFamily="18" charset="0"/>
                            <a:ea typeface="+mj-ea"/>
                          </a:rPr>
                          <m:t>,…,</m:t>
                        </m:r>
                        <m:sSubSup>
                          <m:sSubSupPr>
                            <m:ctrlPr>
                              <a:rPr lang="en-US" altLang="zh-CN" sz="2800" i="1">
                                <a:latin typeface="Cambria Math" panose="02040503050406030204" pitchFamily="18" charset="0"/>
                                <a:ea typeface="+mj-ea"/>
                              </a:rPr>
                            </m:ctrlPr>
                          </m:sSubSupPr>
                          <m:e>
                            <m:r>
                              <a:rPr lang="zh-CN" altLang="en-US" sz="2800">
                                <a:latin typeface="Cambria Math" panose="02040503050406030204" pitchFamily="18" charset="0"/>
                                <a:ea typeface="+mj-ea"/>
                              </a:rPr>
                              <m:t>𝛼</m:t>
                            </m:r>
                          </m:e>
                          <m:sub>
                            <m:r>
                              <a:rPr lang="en-US" altLang="zh-CN" sz="2800">
                                <a:latin typeface="Cambria Math" panose="02040503050406030204" pitchFamily="18" charset="0"/>
                                <a:ea typeface="+mj-ea"/>
                              </a:rPr>
                              <m:t>𝑁</m:t>
                            </m:r>
                          </m:sub>
                          <m:sup>
                            <m:r>
                              <a:rPr lang="en-US" altLang="zh-CN" sz="2800">
                                <a:latin typeface="Cambria Math" panose="02040503050406030204" pitchFamily="18" charset="0"/>
                                <a:ea typeface="+mj-ea"/>
                              </a:rPr>
                              <m:t>∗</m:t>
                            </m:r>
                          </m:sup>
                        </m:sSubSup>
                        <m:r>
                          <a:rPr lang="zh-CN" altLang="en-US" sz="2800">
                            <a:latin typeface="Cambria Math" panose="02040503050406030204" pitchFamily="18" charset="0"/>
                            <a:ea typeface="+mj-ea"/>
                          </a:rPr>
                          <m:t>）</m:t>
                        </m:r>
                      </m:e>
                      <m:sup>
                        <m:r>
                          <m:rPr>
                            <m:sty m:val="p"/>
                          </m:rPr>
                          <a:rPr lang="el-GR" altLang="zh-CN" sz="2800">
                            <a:latin typeface="Cambria Math" panose="02040503050406030204" pitchFamily="18" charset="0"/>
                            <a:ea typeface="+mj-ea"/>
                          </a:rPr>
                          <m:t>Τ</m:t>
                        </m:r>
                      </m:sup>
                    </m:sSup>
                  </m:oMath>
                </a14:m>
                <a:endParaRPr lang="en-US" altLang="zh-CN" sz="2800" dirty="0">
                  <a:latin typeface="+mj-ea"/>
                  <a:ea typeface="+mj-ea"/>
                </a:endParaRPr>
              </a:p>
              <a:p>
                <a:pPr>
                  <a:lnSpc>
                    <a:spcPct val="150000"/>
                  </a:lnSpc>
                </a:pPr>
                <a:endParaRPr lang="en-US" altLang="zh-CN" sz="2800" dirty="0">
                  <a:latin typeface="+mj-ea"/>
                  <a:ea typeface="+mj-ea"/>
                </a:endParaRPr>
              </a:p>
            </p:txBody>
          </p:sp>
        </mc:Choice>
        <mc:Fallback xmlns="">
          <p:sp>
            <p:nvSpPr>
              <p:cNvPr id="2" name="文本框 1">
                <a:extLst>
                  <a:ext uri="{FF2B5EF4-FFF2-40B4-BE49-F238E27FC236}">
                    <a16:creationId xmlns:a16="http://schemas.microsoft.com/office/drawing/2014/main" id="{BCD4A8DA-D600-5FE1-F05B-C73F9FB459F5}"/>
                  </a:ext>
                </a:extLst>
              </p:cNvPr>
              <p:cNvSpPr txBox="1">
                <a:spLocks noRot="1" noChangeAspect="1" noMove="1" noResize="1" noEditPoints="1" noAdjustHandles="1" noChangeArrowheads="1" noChangeShapeType="1" noTextEdit="1"/>
              </p:cNvSpPr>
              <p:nvPr/>
            </p:nvSpPr>
            <p:spPr>
              <a:xfrm>
                <a:off x="621087" y="1237351"/>
                <a:ext cx="11430000" cy="5737661"/>
              </a:xfrm>
              <a:prstGeom prst="rect">
                <a:avLst/>
              </a:prstGeom>
              <a:blipFill>
                <a:blip r:embed="rId2"/>
                <a:stretch>
                  <a:fillRect l="-112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45608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493188A1-BF3D-CB8D-384F-E164F791A110}"/>
              </a:ext>
            </a:extLst>
          </p:cNvPr>
          <p:cNvSpPr>
            <a:spLocks noGrp="1"/>
          </p:cNvSpPr>
          <p:nvPr>
            <p:ph type="title"/>
          </p:nvPr>
        </p:nvSpPr>
        <p:spPr>
          <a:xfrm>
            <a:off x="621086" y="222250"/>
            <a:ext cx="11196263" cy="677863"/>
          </a:xfrm>
        </p:spPr>
        <p:txBody>
          <a:bodyPr/>
          <a:lstStyle/>
          <a:p>
            <a:pPr algn="l"/>
            <a:r>
              <a:rPr lang="zh-CN" altLang="en-US" dirty="0">
                <a:solidFill>
                  <a:schemeClr val="tx1"/>
                </a:solidFill>
              </a:rPr>
              <a:t>非线性支持向量机学习算法</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BCD4A8DA-D600-5FE1-F05B-C73F9FB459F5}"/>
                  </a:ext>
                </a:extLst>
              </p:cNvPr>
              <p:cNvSpPr txBox="1"/>
              <p:nvPr/>
            </p:nvSpPr>
            <p:spPr>
              <a:xfrm>
                <a:off x="621087" y="1237351"/>
                <a:ext cx="10974013" cy="5206618"/>
              </a:xfrm>
              <a:prstGeom prst="rect">
                <a:avLst/>
              </a:prstGeom>
              <a:noFill/>
            </p:spPr>
            <p:txBody>
              <a:bodyPr wrap="square" rtlCol="0">
                <a:spAutoFit/>
              </a:bodyPr>
              <a:lstStyle/>
              <a:p>
                <a:pPr>
                  <a:lnSpc>
                    <a:spcPct val="120000"/>
                  </a:lnSpc>
                </a:pPr>
                <a:r>
                  <a:rPr lang="zh-CN" altLang="en-US" sz="2800" dirty="0">
                    <a:latin typeface="+mj-ea"/>
                    <a:ea typeface="+mj-ea"/>
                  </a:rPr>
                  <a:t>（</a:t>
                </a:r>
                <a:r>
                  <a:rPr lang="en-US" altLang="zh-CN" sz="2800" dirty="0">
                    <a:latin typeface="+mj-ea"/>
                    <a:ea typeface="+mj-ea"/>
                  </a:rPr>
                  <a:t>2</a:t>
                </a:r>
                <a:r>
                  <a:rPr lang="zh-CN" altLang="en-US" sz="2800" dirty="0">
                    <a:latin typeface="+mj-ea"/>
                    <a:ea typeface="+mj-ea"/>
                  </a:rPr>
                  <a:t>）</a:t>
                </a:r>
                <a14:m>
                  <m:oMath xmlns:m="http://schemas.openxmlformats.org/officeDocument/2006/math">
                    <m:r>
                      <a:rPr lang="zh-CN" altLang="en-US" sz="2800">
                        <a:latin typeface="Cambria Math" panose="02040503050406030204" pitchFamily="18" charset="0"/>
                        <a:ea typeface="+mj-ea"/>
                      </a:rPr>
                      <m:t>并</m:t>
                    </m:r>
                  </m:oMath>
                </a14:m>
                <a:r>
                  <a:rPr lang="zh-CN" altLang="en-US" sz="2800" dirty="0">
                    <a:latin typeface="+mj-ea"/>
                    <a:ea typeface="+mj-ea"/>
                  </a:rPr>
                  <a:t>选择</a:t>
                </a:r>
                <a14:m>
                  <m:oMath xmlns:m="http://schemas.openxmlformats.org/officeDocument/2006/math">
                    <m:sSup>
                      <m:sSupPr>
                        <m:ctrlPr>
                          <a:rPr lang="en-US" altLang="zh-CN" sz="2800" i="1">
                            <a:latin typeface="Cambria Math" panose="02040503050406030204" pitchFamily="18" charset="0"/>
                            <a:ea typeface="+mj-ea"/>
                          </a:rPr>
                        </m:ctrlPr>
                      </m:sSupPr>
                      <m:e>
                        <m:r>
                          <a:rPr lang="zh-CN" altLang="en-US" sz="2800">
                            <a:latin typeface="Cambria Math" panose="02040503050406030204" pitchFamily="18" charset="0"/>
                            <a:ea typeface="+mj-ea"/>
                          </a:rPr>
                          <m:t>𝛼</m:t>
                        </m:r>
                      </m:e>
                      <m:sup>
                        <m:r>
                          <a:rPr lang="en-US" altLang="zh-CN" sz="2800">
                            <a:latin typeface="Cambria Math" panose="02040503050406030204" pitchFamily="18" charset="0"/>
                            <a:ea typeface="+mj-ea"/>
                          </a:rPr>
                          <m:t>∗</m:t>
                        </m:r>
                      </m:sup>
                    </m:sSup>
                  </m:oMath>
                </a14:m>
                <a:r>
                  <a:rPr lang="zh-CN" altLang="en-US" sz="2800" dirty="0">
                    <a:latin typeface="+mj-ea"/>
                    <a:ea typeface="+mj-ea"/>
                  </a:rPr>
                  <a:t>的一个正分量</a:t>
                </a:r>
                <a14:m>
                  <m:oMath xmlns:m="http://schemas.openxmlformats.org/officeDocument/2006/math">
                    <m:sSubSup>
                      <m:sSubSupPr>
                        <m:ctrlPr>
                          <a:rPr lang="en-US" altLang="zh-CN" sz="2800" i="1">
                            <a:latin typeface="Cambria Math" panose="02040503050406030204" pitchFamily="18" charset="0"/>
                            <a:ea typeface="+mj-ea"/>
                          </a:rPr>
                        </m:ctrlPr>
                      </m:sSubSupPr>
                      <m:e>
                        <m:r>
                          <a:rPr lang="en-US" altLang="zh-CN" sz="2800">
                            <a:latin typeface="Cambria Math" panose="02040503050406030204" pitchFamily="18" charset="0"/>
                            <a:ea typeface="+mj-ea"/>
                          </a:rPr>
                          <m:t>0&lt;</m:t>
                        </m:r>
                        <m:r>
                          <a:rPr lang="zh-CN" altLang="en-US" sz="2800">
                            <a:latin typeface="Cambria Math" panose="02040503050406030204" pitchFamily="18" charset="0"/>
                            <a:ea typeface="+mj-ea"/>
                          </a:rPr>
                          <m:t>𝛼</m:t>
                        </m:r>
                      </m:e>
                      <m:sub>
                        <m:r>
                          <a:rPr lang="en-US" altLang="zh-CN" sz="2800">
                            <a:latin typeface="Cambria Math" panose="02040503050406030204" pitchFamily="18" charset="0"/>
                            <a:ea typeface="+mj-ea"/>
                          </a:rPr>
                          <m:t>𝑗</m:t>
                        </m:r>
                      </m:sub>
                      <m:sup>
                        <m:r>
                          <a:rPr lang="en-US" altLang="zh-CN" sz="2800">
                            <a:latin typeface="Cambria Math" panose="02040503050406030204" pitchFamily="18" charset="0"/>
                            <a:ea typeface="+mj-ea"/>
                          </a:rPr>
                          <m:t>∗</m:t>
                        </m:r>
                      </m:sup>
                    </m:sSubSup>
                    <m:r>
                      <a:rPr lang="en-US" altLang="zh-CN" sz="2800">
                        <a:latin typeface="Cambria Math" panose="02040503050406030204" pitchFamily="18" charset="0"/>
                        <a:ea typeface="+mj-ea"/>
                      </a:rPr>
                      <m:t>&lt;</m:t>
                    </m:r>
                    <m:r>
                      <a:rPr lang="en-US" altLang="zh-CN" sz="2800">
                        <a:latin typeface="Cambria Math" panose="02040503050406030204" pitchFamily="18" charset="0"/>
                        <a:ea typeface="+mj-ea"/>
                      </a:rPr>
                      <m:t>𝐶</m:t>
                    </m:r>
                  </m:oMath>
                </a14:m>
                <a:r>
                  <a:rPr lang="en-US" altLang="zh-CN" sz="2800" dirty="0">
                    <a:latin typeface="+mj-ea"/>
                    <a:ea typeface="+mj-ea"/>
                  </a:rPr>
                  <a:t>,</a:t>
                </a:r>
                <a:r>
                  <a:rPr lang="zh-CN" altLang="en-US" sz="2800" dirty="0">
                    <a:latin typeface="+mj-ea"/>
                    <a:ea typeface="+mj-ea"/>
                  </a:rPr>
                  <a:t>计算</a:t>
                </a:r>
                <a:endParaRPr lang="en-US" altLang="zh-CN" sz="2800" dirty="0">
                  <a:latin typeface="+mj-ea"/>
                  <a:ea typeface="+mj-ea"/>
                </a:endParaRPr>
              </a:p>
              <a:p>
                <a:pPr>
                  <a:lnSpc>
                    <a:spcPct val="120000"/>
                  </a:lnSpc>
                </a:pPr>
                <a14:m>
                  <m:oMathPara xmlns:m="http://schemas.openxmlformats.org/officeDocument/2006/math">
                    <m:oMathParaPr>
                      <m:jc m:val="centerGroup"/>
                    </m:oMathParaPr>
                    <m:oMath xmlns:m="http://schemas.openxmlformats.org/officeDocument/2006/math">
                      <m:sSup>
                        <m:sSupPr>
                          <m:ctrlPr>
                            <a:rPr lang="en-US" altLang="zh-CN" sz="2400" i="1">
                              <a:latin typeface="Cambria Math" panose="02040503050406030204" pitchFamily="18" charset="0"/>
                              <a:ea typeface="+mj-ea"/>
                            </a:rPr>
                          </m:ctrlPr>
                        </m:sSupPr>
                        <m:e>
                          <m:r>
                            <a:rPr lang="en-US" altLang="zh-CN" sz="2400">
                              <a:latin typeface="Cambria Math" panose="02040503050406030204" pitchFamily="18" charset="0"/>
                              <a:ea typeface="+mj-ea"/>
                            </a:rPr>
                            <m:t>𝑏</m:t>
                          </m:r>
                        </m:e>
                        <m:sup>
                          <m:r>
                            <a:rPr lang="en-US" altLang="zh-CN" sz="2400">
                              <a:latin typeface="Cambria Math" panose="02040503050406030204" pitchFamily="18" charset="0"/>
                              <a:ea typeface="+mj-ea"/>
                            </a:rPr>
                            <m:t>∗</m:t>
                          </m:r>
                        </m:sup>
                      </m:sSup>
                      <m:r>
                        <a:rPr lang="en-US" altLang="zh-CN" sz="2400">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a:latin typeface="Cambria Math" panose="02040503050406030204" pitchFamily="18" charset="0"/>
                              <a:ea typeface="+mj-ea"/>
                            </a:rPr>
                            <m:t>𝑦</m:t>
                          </m:r>
                        </m:e>
                        <m:sub>
                          <m:r>
                            <a:rPr lang="en-US" altLang="zh-CN" sz="2400">
                              <a:latin typeface="Cambria Math" panose="02040503050406030204" pitchFamily="18" charset="0"/>
                              <a:ea typeface="+mj-ea"/>
                            </a:rPr>
                            <m:t>𝑗</m:t>
                          </m:r>
                        </m:sub>
                      </m:sSub>
                      <m:r>
                        <a:rPr lang="en-US" altLang="zh-CN" sz="2400">
                          <a:latin typeface="Cambria Math" panose="02040503050406030204" pitchFamily="18" charset="0"/>
                          <a:ea typeface="+mj-ea"/>
                        </a:rPr>
                        <m:t>−</m:t>
                      </m:r>
                      <m:nary>
                        <m:naryPr>
                          <m:chr m:val="∑"/>
                          <m:ctrlPr>
                            <a:rPr lang="en-US" altLang="zh-CN" sz="2400" i="1">
                              <a:latin typeface="Cambria Math" panose="02040503050406030204" pitchFamily="18" charset="0"/>
                              <a:ea typeface="+mj-ea"/>
                            </a:rPr>
                          </m:ctrlPr>
                        </m:naryPr>
                        <m:sub>
                          <m:r>
                            <m:rPr>
                              <m:brk m:alnAt="23"/>
                            </m:rPr>
                            <a:rPr lang="en-US" altLang="zh-CN" sz="2400">
                              <a:latin typeface="Cambria Math" panose="02040503050406030204" pitchFamily="18" charset="0"/>
                              <a:ea typeface="+mj-ea"/>
                            </a:rPr>
                            <m:t>𝑖</m:t>
                          </m:r>
                          <m:r>
                            <a:rPr lang="en-US" altLang="zh-CN" sz="2400">
                              <a:latin typeface="Cambria Math" panose="02040503050406030204" pitchFamily="18" charset="0"/>
                              <a:ea typeface="+mj-ea"/>
                            </a:rPr>
                            <m:t>=1</m:t>
                          </m:r>
                        </m:sub>
                        <m:sup>
                          <m:r>
                            <a:rPr lang="en-US" altLang="zh-CN" sz="2400">
                              <a:latin typeface="Cambria Math" panose="02040503050406030204" pitchFamily="18" charset="0"/>
                              <a:ea typeface="+mj-ea"/>
                            </a:rPr>
                            <m:t>𝑁</m:t>
                          </m:r>
                        </m:sup>
                        <m:e>
                          <m:sSubSup>
                            <m:sSubSupPr>
                              <m:ctrlPr>
                                <a:rPr lang="en-US" altLang="zh-CN" sz="2400" i="1">
                                  <a:latin typeface="Cambria Math" panose="02040503050406030204" pitchFamily="18" charset="0"/>
                                  <a:ea typeface="+mj-ea"/>
                                </a:rPr>
                              </m:ctrlPr>
                            </m:sSubSupPr>
                            <m:e>
                              <m:r>
                                <a:rPr lang="zh-CN" altLang="en-US" sz="2400">
                                  <a:latin typeface="Cambria Math" panose="02040503050406030204" pitchFamily="18" charset="0"/>
                                  <a:ea typeface="+mj-ea"/>
                                </a:rPr>
                                <m:t>𝛼</m:t>
                              </m:r>
                            </m:e>
                            <m:sub>
                              <m:r>
                                <a:rPr lang="en-US" altLang="zh-CN" sz="2400">
                                  <a:latin typeface="Cambria Math" panose="02040503050406030204" pitchFamily="18" charset="0"/>
                                  <a:ea typeface="+mj-ea"/>
                                </a:rPr>
                                <m:t>𝑖</m:t>
                              </m:r>
                            </m:sub>
                            <m:sup>
                              <m:r>
                                <a:rPr lang="en-US" altLang="zh-CN" sz="2400">
                                  <a:latin typeface="Cambria Math" panose="02040503050406030204" pitchFamily="18" charset="0"/>
                                  <a:ea typeface="+mj-ea"/>
                                </a:rPr>
                                <m:t>∗</m:t>
                              </m:r>
                            </m:sup>
                          </m:sSubSup>
                          <m:sSub>
                            <m:sSubPr>
                              <m:ctrlPr>
                                <a:rPr lang="en-US" altLang="zh-CN" sz="2400" i="1">
                                  <a:latin typeface="Cambria Math" panose="02040503050406030204" pitchFamily="18" charset="0"/>
                                  <a:ea typeface="+mj-ea"/>
                                </a:rPr>
                              </m:ctrlPr>
                            </m:sSubPr>
                            <m:e>
                              <m:r>
                                <a:rPr lang="en-US" altLang="zh-CN" sz="2400">
                                  <a:latin typeface="Cambria Math" panose="02040503050406030204" pitchFamily="18" charset="0"/>
                                  <a:ea typeface="+mj-ea"/>
                                </a:rPr>
                                <m:t>𝑦</m:t>
                              </m:r>
                            </m:e>
                            <m:sub>
                              <m:r>
                                <a:rPr lang="en-US" altLang="zh-CN" sz="2400">
                                  <a:latin typeface="Cambria Math" panose="02040503050406030204" pitchFamily="18" charset="0"/>
                                  <a:ea typeface="+mj-ea"/>
                                </a:rPr>
                                <m:t>𝑖</m:t>
                              </m:r>
                            </m:sub>
                          </m:sSub>
                          <m:r>
                            <a:rPr lang="en-US" altLang="zh-CN" sz="2400">
                              <a:latin typeface="Cambria Math" panose="02040503050406030204" pitchFamily="18" charset="0"/>
                              <a:ea typeface="+mj-ea"/>
                            </a:rPr>
                            <m:t>𝐾</m:t>
                          </m:r>
                          <m:r>
                            <a:rPr lang="en-US" altLang="zh-CN" sz="2400">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a:latin typeface="Cambria Math" panose="02040503050406030204" pitchFamily="18" charset="0"/>
                                  <a:ea typeface="+mj-ea"/>
                                </a:rPr>
                                <m:t>𝑥</m:t>
                              </m:r>
                            </m:e>
                            <m:sub>
                              <m:r>
                                <a:rPr lang="en-US" altLang="zh-CN" sz="2400">
                                  <a:latin typeface="Cambria Math" panose="02040503050406030204" pitchFamily="18" charset="0"/>
                                  <a:ea typeface="+mj-ea"/>
                                </a:rPr>
                                <m:t>𝑖</m:t>
                              </m:r>
                            </m:sub>
                          </m:sSub>
                          <m:r>
                            <a:rPr lang="en-US" altLang="zh-CN" sz="2400">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a:latin typeface="Cambria Math" panose="02040503050406030204" pitchFamily="18" charset="0"/>
                                  <a:ea typeface="+mj-ea"/>
                                </a:rPr>
                                <m:t>𝑥</m:t>
                              </m:r>
                            </m:e>
                            <m:sub>
                              <m:r>
                                <a:rPr lang="en-US" altLang="zh-CN" sz="2400">
                                  <a:latin typeface="Cambria Math" panose="02040503050406030204" pitchFamily="18" charset="0"/>
                                  <a:ea typeface="+mj-ea"/>
                                </a:rPr>
                                <m:t>𝑗</m:t>
                              </m:r>
                            </m:sub>
                          </m:sSub>
                          <m:r>
                            <m:rPr>
                              <m:nor/>
                            </m:rPr>
                            <a:rPr lang="en-US" altLang="zh-CN" sz="2400" dirty="0">
                              <a:latin typeface="+mj-ea"/>
                              <a:ea typeface="+mj-ea"/>
                            </a:rPr>
                            <m:t>),</m:t>
                          </m:r>
                        </m:e>
                      </m:nary>
                    </m:oMath>
                  </m:oMathPara>
                </a14:m>
                <a:endParaRPr lang="en-US" altLang="zh-CN" sz="2800" dirty="0">
                  <a:latin typeface="+mj-ea"/>
                  <a:ea typeface="+mj-ea"/>
                </a:endParaRPr>
              </a:p>
              <a:p>
                <a:pPr>
                  <a:lnSpc>
                    <a:spcPct val="120000"/>
                  </a:lnSpc>
                </a:pPr>
                <a:r>
                  <a:rPr lang="zh-CN" altLang="en-US" sz="2800" dirty="0">
                    <a:latin typeface="+mj-ea"/>
                    <a:ea typeface="+mj-ea"/>
                  </a:rPr>
                  <a:t>（</a:t>
                </a:r>
                <a:r>
                  <a:rPr lang="en-US" altLang="zh-CN" sz="2800" dirty="0">
                    <a:latin typeface="+mj-ea"/>
                    <a:ea typeface="+mj-ea"/>
                  </a:rPr>
                  <a:t>3</a:t>
                </a:r>
                <a:r>
                  <a:rPr lang="zh-CN" altLang="en-US" sz="2800" dirty="0">
                    <a:latin typeface="+mj-ea"/>
                    <a:ea typeface="+mj-ea"/>
                  </a:rPr>
                  <a:t>）</a:t>
                </a:r>
                <a14:m>
                  <m:oMath xmlns:m="http://schemas.openxmlformats.org/officeDocument/2006/math">
                    <m:r>
                      <a:rPr lang="zh-CN" altLang="en-US" sz="2800" dirty="0">
                        <a:latin typeface="Cambria Math" panose="02040503050406030204" pitchFamily="18" charset="0"/>
                        <a:ea typeface="+mj-ea"/>
                      </a:rPr>
                      <m:t>构造</m:t>
                    </m:r>
                    <m:r>
                      <a:rPr lang="zh-CN" altLang="en-US" sz="2800">
                        <a:latin typeface="Cambria Math" panose="02040503050406030204" pitchFamily="18" charset="0"/>
                        <a:ea typeface="+mj-ea"/>
                      </a:rPr>
                      <m:t>决策</m:t>
                    </m:r>
                  </m:oMath>
                </a14:m>
                <a:r>
                  <a:rPr lang="zh-CN" altLang="en-US" sz="2800" dirty="0">
                    <a:latin typeface="+mj-ea"/>
                    <a:ea typeface="+mj-ea"/>
                  </a:rPr>
                  <a:t>函数：</a:t>
                </a:r>
                <a:endParaRPr lang="en-US" altLang="zh-CN" sz="2800" dirty="0">
                  <a:latin typeface="+mj-ea"/>
                  <a:ea typeface="+mj-ea"/>
                </a:endParaRPr>
              </a:p>
              <a:p>
                <a:pPr>
                  <a:lnSpc>
                    <a:spcPct val="120000"/>
                  </a:lnSpc>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ea typeface="+mj-ea"/>
                        </a:rPr>
                        <m:t>𝑓</m:t>
                      </m:r>
                      <m:d>
                        <m:dPr>
                          <m:ctrlPr>
                            <a:rPr lang="en-US" altLang="zh-CN" sz="2400" b="0" i="1" dirty="0" smtClean="0">
                              <a:latin typeface="Cambria Math" panose="02040503050406030204" pitchFamily="18" charset="0"/>
                              <a:ea typeface="+mj-ea"/>
                            </a:rPr>
                          </m:ctrlPr>
                        </m:dPr>
                        <m:e>
                          <m:r>
                            <a:rPr lang="en-US" altLang="zh-CN" sz="2400" b="0" i="1" dirty="0" smtClean="0">
                              <a:latin typeface="Cambria Math" panose="02040503050406030204" pitchFamily="18" charset="0"/>
                              <a:ea typeface="+mj-ea"/>
                            </a:rPr>
                            <m:t>𝑥</m:t>
                          </m:r>
                        </m:e>
                      </m:d>
                      <m:r>
                        <a:rPr lang="en-US" altLang="zh-CN" sz="2400" b="0" i="1" dirty="0" smtClean="0">
                          <a:latin typeface="Cambria Math" panose="02040503050406030204" pitchFamily="18" charset="0"/>
                          <a:ea typeface="+mj-ea"/>
                        </a:rPr>
                        <m:t>=</m:t>
                      </m:r>
                      <m:r>
                        <a:rPr lang="en-US" altLang="zh-CN" sz="2400" b="0" i="1" dirty="0" smtClean="0">
                          <a:latin typeface="Cambria Math" panose="02040503050406030204" pitchFamily="18" charset="0"/>
                          <a:ea typeface="+mj-ea"/>
                        </a:rPr>
                        <m:t>𝑠𝑖𝑔𝑛</m:t>
                      </m:r>
                      <m:r>
                        <a:rPr lang="en-US" altLang="zh-CN" sz="2400" b="0" i="1" dirty="0" smtClean="0">
                          <a:latin typeface="Cambria Math" panose="02040503050406030204" pitchFamily="18" charset="0"/>
                          <a:ea typeface="+mj-ea"/>
                        </a:rPr>
                        <m:t>(</m:t>
                      </m:r>
                      <m:nary>
                        <m:naryPr>
                          <m:chr m:val="∑"/>
                          <m:ctrlPr>
                            <a:rPr lang="en-US" altLang="zh-CN" sz="2400" b="0" i="1" dirty="0" smtClean="0">
                              <a:latin typeface="Cambria Math" panose="02040503050406030204" pitchFamily="18" charset="0"/>
                              <a:ea typeface="+mj-ea"/>
                            </a:rPr>
                          </m:ctrlPr>
                        </m:naryPr>
                        <m:sub>
                          <m:r>
                            <m:rPr>
                              <m:brk m:alnAt="23"/>
                            </m:rPr>
                            <a:rPr lang="en-US" altLang="zh-CN" sz="2400" b="0" i="1" dirty="0" smtClean="0">
                              <a:latin typeface="Cambria Math" panose="02040503050406030204" pitchFamily="18" charset="0"/>
                              <a:ea typeface="+mj-ea"/>
                            </a:rPr>
                            <m:t>𝑖</m:t>
                          </m:r>
                          <m:r>
                            <a:rPr lang="en-US" altLang="zh-CN" sz="2400" b="0" i="1" dirty="0" smtClean="0">
                              <a:latin typeface="Cambria Math" panose="02040503050406030204" pitchFamily="18" charset="0"/>
                              <a:ea typeface="+mj-ea"/>
                            </a:rPr>
                            <m:t>=1</m:t>
                          </m:r>
                        </m:sub>
                        <m:sup>
                          <m:r>
                            <a:rPr lang="en-US" altLang="zh-CN" sz="2400" b="0" i="1" dirty="0" smtClean="0">
                              <a:latin typeface="Cambria Math" panose="02040503050406030204" pitchFamily="18" charset="0"/>
                              <a:ea typeface="+mj-ea"/>
                            </a:rPr>
                            <m:t>𝑁</m:t>
                          </m:r>
                        </m:sup>
                        <m:e>
                          <m:sSubSup>
                            <m:sSubSupPr>
                              <m:ctrlPr>
                                <a:rPr lang="en-US" altLang="zh-CN" sz="2400" i="1">
                                  <a:latin typeface="Cambria Math" panose="02040503050406030204" pitchFamily="18" charset="0"/>
                                  <a:ea typeface="+mj-ea"/>
                                </a:rPr>
                              </m:ctrlPr>
                            </m:sSubSupPr>
                            <m:e>
                              <m:r>
                                <a:rPr lang="zh-CN" altLang="en-US" sz="2400" i="1">
                                  <a:latin typeface="Cambria Math" panose="02040503050406030204" pitchFamily="18" charset="0"/>
                                  <a:ea typeface="+mj-ea"/>
                                </a:rPr>
                                <m:t>𝛼</m:t>
                              </m:r>
                            </m:e>
                            <m:sub>
                              <m:r>
                                <a:rPr lang="en-US" altLang="zh-CN" sz="2400" i="1">
                                  <a:latin typeface="Cambria Math" panose="02040503050406030204" pitchFamily="18" charset="0"/>
                                  <a:ea typeface="+mj-ea"/>
                                </a:rPr>
                                <m:t>𝑖</m:t>
                              </m:r>
                            </m:sub>
                            <m:sup>
                              <m:r>
                                <a:rPr lang="en-US" altLang="zh-CN" sz="2400" i="1">
                                  <a:latin typeface="Cambria Math" panose="02040503050406030204" pitchFamily="18" charset="0"/>
                                  <a:ea typeface="+mj-ea"/>
                                </a:rPr>
                                <m:t>∗</m:t>
                              </m:r>
                            </m:sup>
                          </m:sSubSup>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𝑦</m:t>
                              </m:r>
                            </m:e>
                            <m:sub>
                              <m:r>
                                <a:rPr lang="en-US" altLang="zh-CN" sz="2400" i="1">
                                  <a:latin typeface="Cambria Math" panose="02040503050406030204" pitchFamily="18" charset="0"/>
                                  <a:ea typeface="+mj-ea"/>
                                </a:rPr>
                                <m:t>𝑖</m:t>
                              </m:r>
                            </m:sub>
                          </m:sSub>
                          <m:r>
                            <a:rPr lang="en-US" altLang="zh-CN" sz="2400" i="1">
                              <a:latin typeface="Cambria Math" panose="02040503050406030204" pitchFamily="18" charset="0"/>
                              <a:ea typeface="+mj-ea"/>
                            </a:rPr>
                            <m:t>𝐾</m:t>
                          </m:r>
                          <m:r>
                            <a:rPr lang="en-US" altLang="zh-CN" sz="2400" i="1">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𝑥</m:t>
                              </m:r>
                            </m:e>
                            <m:sub>
                              <m:r>
                                <a:rPr lang="en-US" altLang="zh-CN" sz="2400" i="1">
                                  <a:latin typeface="Cambria Math" panose="02040503050406030204" pitchFamily="18" charset="0"/>
                                  <a:ea typeface="+mj-ea"/>
                                </a:rPr>
                                <m:t>𝑖</m:t>
                              </m:r>
                            </m:sub>
                          </m:sSub>
                          <m:r>
                            <a:rPr lang="en-US" altLang="zh-CN" sz="2400" i="1">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𝑥</m:t>
                              </m:r>
                            </m:e>
                            <m:sub>
                              <m:r>
                                <a:rPr lang="en-US" altLang="zh-CN" sz="2400" i="1">
                                  <a:latin typeface="Cambria Math" panose="02040503050406030204" pitchFamily="18" charset="0"/>
                                  <a:ea typeface="+mj-ea"/>
                                </a:rPr>
                                <m:t>𝑗</m:t>
                              </m:r>
                            </m:sub>
                          </m:sSub>
                          <m:r>
                            <m:rPr>
                              <m:nor/>
                            </m:rPr>
                            <a:rPr lang="en-US" altLang="zh-CN" sz="2400" dirty="0">
                              <a:latin typeface="+mj-ea"/>
                              <a:ea typeface="+mj-ea"/>
                            </a:rPr>
                            <m:t>)</m:t>
                          </m:r>
                        </m:e>
                      </m:nary>
                      <m:r>
                        <a:rPr lang="en-US" altLang="zh-CN" sz="2400" b="0" i="1" dirty="0" smtClean="0">
                          <a:latin typeface="Cambria Math" panose="02040503050406030204" pitchFamily="18" charset="0"/>
                          <a:ea typeface="+mj-ea"/>
                        </a:rPr>
                        <m:t>+</m:t>
                      </m:r>
                      <m:sSup>
                        <m:sSupPr>
                          <m:ctrlPr>
                            <a:rPr lang="en-US" altLang="zh-CN" sz="2400" b="0" i="1" dirty="0" smtClean="0">
                              <a:latin typeface="Cambria Math" panose="02040503050406030204" pitchFamily="18" charset="0"/>
                              <a:ea typeface="+mj-ea"/>
                            </a:rPr>
                          </m:ctrlPr>
                        </m:sSupPr>
                        <m:e>
                          <m:r>
                            <a:rPr lang="en-US" altLang="zh-CN" sz="2400" b="0" i="1" dirty="0" smtClean="0">
                              <a:latin typeface="Cambria Math" panose="02040503050406030204" pitchFamily="18" charset="0"/>
                              <a:ea typeface="+mj-ea"/>
                            </a:rPr>
                            <m:t>𝑏</m:t>
                          </m:r>
                        </m:e>
                        <m:sup>
                          <m:r>
                            <a:rPr lang="en-US" altLang="zh-CN" sz="2400" b="0" i="1" dirty="0" smtClean="0">
                              <a:latin typeface="Cambria Math" panose="02040503050406030204" pitchFamily="18" charset="0"/>
                              <a:ea typeface="+mj-ea"/>
                            </a:rPr>
                            <m:t>∗</m:t>
                          </m:r>
                        </m:sup>
                      </m:sSup>
                      <m:r>
                        <a:rPr lang="en-US" altLang="zh-CN" sz="2400" b="0" i="1" dirty="0" smtClean="0">
                          <a:latin typeface="Cambria Math" panose="02040503050406030204" pitchFamily="18" charset="0"/>
                          <a:ea typeface="+mj-ea"/>
                        </a:rPr>
                        <m:t>)</m:t>
                      </m:r>
                    </m:oMath>
                  </m:oMathPara>
                </a14:m>
                <a:endParaRPr lang="en-US" altLang="zh-CN" sz="2400" dirty="0">
                  <a:latin typeface="+mj-ea"/>
                  <a:ea typeface="+mj-ea"/>
                </a:endParaRPr>
              </a:p>
              <a:p>
                <a:pPr>
                  <a:lnSpc>
                    <a:spcPct val="120000"/>
                  </a:lnSpc>
                </a:pPr>
                <a:r>
                  <a:rPr lang="zh-CN" altLang="en-US" sz="2800" dirty="0">
                    <a:latin typeface="+mj-ea"/>
                    <a:ea typeface="+mj-ea"/>
                  </a:rPr>
                  <a:t>当</a:t>
                </a:r>
                <a:r>
                  <a:rPr lang="en-US" altLang="zh-CN" sz="2800" dirty="0">
                    <a:latin typeface="+mj-ea"/>
                    <a:ea typeface="+mj-ea"/>
                  </a:rPr>
                  <a:t>K(</a:t>
                </a:r>
                <a:r>
                  <a:rPr lang="en-US" altLang="zh-CN" sz="2800" dirty="0" err="1">
                    <a:latin typeface="+mj-ea"/>
                    <a:ea typeface="+mj-ea"/>
                  </a:rPr>
                  <a:t>x,z</a:t>
                </a:r>
                <a:r>
                  <a:rPr lang="en-US" altLang="zh-CN" sz="2800" dirty="0">
                    <a:latin typeface="+mj-ea"/>
                    <a:ea typeface="+mj-ea"/>
                  </a:rPr>
                  <a:t>)</a:t>
                </a:r>
                <a:r>
                  <a:rPr lang="zh-CN" altLang="en-US" sz="2800" dirty="0">
                    <a:latin typeface="+mj-ea"/>
                    <a:ea typeface="+mj-ea"/>
                  </a:rPr>
                  <a:t>是正定核函数时，问题</a:t>
                </a:r>
                <a:r>
                  <a:rPr lang="en-US" altLang="zh-CN" sz="2800" dirty="0">
                    <a:latin typeface="+mj-ea"/>
                    <a:ea typeface="+mj-ea"/>
                  </a:rPr>
                  <a:t>(4.62)~(4.64)</a:t>
                </a:r>
                <a:r>
                  <a:rPr lang="zh-CN" altLang="en-US" sz="2800" dirty="0">
                    <a:latin typeface="+mj-ea"/>
                    <a:ea typeface="+mj-ea"/>
                  </a:rPr>
                  <a:t>是凸二次规划问题，解是存在的。</a:t>
                </a:r>
                <a:endParaRPr lang="en-US" altLang="zh-CN" sz="2800" dirty="0">
                  <a:latin typeface="+mj-ea"/>
                  <a:ea typeface="+mj-ea"/>
                </a:endParaRPr>
              </a:p>
              <a:p>
                <a:pPr>
                  <a:lnSpc>
                    <a:spcPct val="120000"/>
                  </a:lnSpc>
                </a:pPr>
                <a:endParaRPr lang="en-US" altLang="zh-CN" sz="2800" dirty="0">
                  <a:latin typeface="+mj-ea"/>
                  <a:ea typeface="+mj-ea"/>
                </a:endParaRPr>
              </a:p>
            </p:txBody>
          </p:sp>
        </mc:Choice>
        <mc:Fallback xmlns="">
          <p:sp>
            <p:nvSpPr>
              <p:cNvPr id="2" name="文本框 1">
                <a:extLst>
                  <a:ext uri="{FF2B5EF4-FFF2-40B4-BE49-F238E27FC236}">
                    <a16:creationId xmlns:a16="http://schemas.microsoft.com/office/drawing/2014/main" id="{BCD4A8DA-D600-5FE1-F05B-C73F9FB459F5}"/>
                  </a:ext>
                </a:extLst>
              </p:cNvPr>
              <p:cNvSpPr txBox="1">
                <a:spLocks noRot="1" noChangeAspect="1" noMove="1" noResize="1" noEditPoints="1" noAdjustHandles="1" noChangeArrowheads="1" noChangeShapeType="1" noTextEdit="1"/>
              </p:cNvSpPr>
              <p:nvPr/>
            </p:nvSpPr>
            <p:spPr>
              <a:xfrm>
                <a:off x="621087" y="1237351"/>
                <a:ext cx="10974013" cy="5206618"/>
              </a:xfrm>
              <a:prstGeom prst="rect">
                <a:avLst/>
              </a:prstGeom>
              <a:blipFill>
                <a:blip r:embed="rId2"/>
                <a:stretch>
                  <a:fillRect l="-11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151476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8">
            <a:extLst>
              <a:ext uri="{FF2B5EF4-FFF2-40B4-BE49-F238E27FC236}">
                <a16:creationId xmlns:a16="http://schemas.microsoft.com/office/drawing/2014/main" id="{FDAAF300-73DA-D80C-EABF-1141DBA6B78F}"/>
              </a:ext>
            </a:extLst>
          </p:cNvPr>
          <p:cNvSpPr/>
          <p:nvPr/>
        </p:nvSpPr>
        <p:spPr>
          <a:xfrm>
            <a:off x="2440522" y="4718980"/>
            <a:ext cx="8552180"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目录</a:t>
            </a:r>
          </a:p>
        </p:txBody>
      </p:sp>
      <p:grpSp>
        <p:nvGrpSpPr>
          <p:cNvPr id="4" name="组合 3"/>
          <p:cNvGrpSpPr/>
          <p:nvPr/>
        </p:nvGrpSpPr>
        <p:grpSpPr>
          <a:xfrm>
            <a:off x="2621584" y="1987117"/>
            <a:ext cx="8879840" cy="3335230"/>
            <a:chOff x="4728" y="2779"/>
            <a:chExt cx="13984" cy="5505"/>
          </a:xfrm>
        </p:grpSpPr>
        <p:sp>
          <p:nvSpPr>
            <p:cNvPr id="3" name="TextBox 6"/>
            <p:cNvSpPr txBox="1">
              <a:spLocks noChangeArrowheads="1"/>
            </p:cNvSpPr>
            <p:nvPr/>
          </p:nvSpPr>
          <p:spPr bwMode="auto">
            <a:xfrm>
              <a:off x="4771" y="2779"/>
              <a:ext cx="8040"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Impact" panose="020B0806030902050204" pitchFamily="34" charset="0"/>
                  <a:ea typeface="微软雅黑" panose="020B0503020204020204" charset="-122"/>
                  <a:cs typeface="+mn-cs"/>
                </a:rPr>
                <a:t>01    </a:t>
              </a:r>
              <a:r>
                <a:rPr kumimoji="0" lang="zh-CN" altLang="en-US" sz="3600" b="0" i="0" u="none" strike="noStrike" kern="1200" cap="none" spc="0" normalizeH="0" baseline="0" noProof="0" dirty="0">
                  <a:ln>
                    <a:noFill/>
                  </a:ln>
                  <a:effectLst/>
                  <a:uLnTx/>
                  <a:uFillTx/>
                  <a:latin typeface="Impact" panose="020B0806030902050204" pitchFamily="34" charset="0"/>
                  <a:ea typeface="微软雅黑" panose="020B0503020204020204" charset="-122"/>
                  <a:cs typeface="+mn-cs"/>
                </a:rPr>
                <a:t>支持向量机相关概念</a:t>
              </a:r>
              <a:r>
                <a:rPr kumimoji="0" lang="en-US" altLang="zh-CN" sz="4000" b="0" i="0" u="none" strike="noStrike" kern="1200" cap="none" spc="0" normalizeH="0" baseline="0" noProof="0" dirty="0">
                  <a:ln>
                    <a:noFill/>
                  </a:ln>
                  <a:effectLst/>
                  <a:uLnTx/>
                  <a:uFillTx/>
                  <a:latin typeface="Impact" panose="020B0806030902050204" pitchFamily="34" charset="0"/>
                  <a:ea typeface="微软雅黑" panose="020B0503020204020204" charset="-122"/>
                  <a:cs typeface="+mn-cs"/>
                </a:rPr>
                <a:t> </a:t>
              </a:r>
              <a:r>
                <a:rPr kumimoji="0" lang="en-US" altLang="zh-CN" sz="3600" b="0" i="0" u="none" strike="noStrike" kern="1200" cap="none" spc="0" normalizeH="0" baseline="0" noProof="0" dirty="0">
                  <a:ln>
                    <a:noFill/>
                  </a:ln>
                  <a:effectLst/>
                  <a:uLnTx/>
                  <a:uFillTx/>
                  <a:latin typeface="Impact" panose="020B0806030902050204" pitchFamily="34" charset="0"/>
                  <a:ea typeface="微软雅黑" panose="020B0503020204020204" charset="-122"/>
                  <a:cs typeface="+mn-cs"/>
                </a:rPr>
                <a:t>  </a:t>
              </a:r>
            </a:p>
          </p:txBody>
        </p:sp>
        <p:sp>
          <p:nvSpPr>
            <p:cNvPr id="5" name="TextBox 10"/>
            <p:cNvSpPr txBox="1">
              <a:spLocks noChangeArrowheads="1"/>
            </p:cNvSpPr>
            <p:nvPr/>
          </p:nvSpPr>
          <p:spPr bwMode="auto">
            <a:xfrm>
              <a:off x="4728" y="3958"/>
              <a:ext cx="13468"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Impact" panose="020B0806030902050204" pitchFamily="34" charset="0"/>
                  <a:ea typeface="微软雅黑" panose="020B0503020204020204" charset="-122"/>
                  <a:cs typeface="+mn-cs"/>
                </a:rPr>
                <a:t>02    </a:t>
              </a:r>
              <a:r>
                <a:rPr lang="zh-CN" altLang="en-US" sz="3600" dirty="0">
                  <a:latin typeface="Impact" panose="020B0806030902050204" pitchFamily="34" charset="0"/>
                  <a:ea typeface="微软雅黑" panose="020B0503020204020204" charset="-122"/>
                </a:rPr>
                <a:t>线性可分支持向量机与硬间隔最大化</a:t>
              </a:r>
              <a:endParaRPr kumimoji="0" lang="zh-CN" altLang="en-US" sz="3600" b="0" i="0" u="none" strike="noStrike" kern="1200" cap="none" spc="0" normalizeH="0" baseline="0" noProof="0" dirty="0">
                <a:ln>
                  <a:noFill/>
                </a:ln>
                <a:effectLst/>
                <a:uLnTx/>
                <a:uFillTx/>
                <a:latin typeface="Impact" panose="020B0806030902050204" pitchFamily="34" charset="0"/>
                <a:ea typeface="微软雅黑" panose="020B0503020204020204" charset="-122"/>
                <a:cs typeface="+mn-cs"/>
              </a:endParaRPr>
            </a:p>
          </p:txBody>
        </p:sp>
        <p:sp>
          <p:nvSpPr>
            <p:cNvPr id="6" name="TextBox 11"/>
            <p:cNvSpPr txBox="1">
              <a:spLocks noChangeArrowheads="1"/>
            </p:cNvSpPr>
            <p:nvPr/>
          </p:nvSpPr>
          <p:spPr bwMode="auto">
            <a:xfrm>
              <a:off x="4728" y="5115"/>
              <a:ext cx="13984"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Impact" panose="020B0806030902050204" pitchFamily="34" charset="0"/>
                  <a:ea typeface="微软雅黑" panose="020B0503020204020204" charset="-122"/>
                  <a:cs typeface="+mn-cs"/>
                </a:rPr>
                <a:t>03    </a:t>
              </a:r>
              <a:r>
                <a:rPr lang="zh-CN" altLang="en-US" sz="3600" dirty="0">
                  <a:latin typeface="Impact" panose="020B0806030902050204" pitchFamily="34" charset="0"/>
                  <a:ea typeface="微软雅黑" panose="020B0503020204020204" charset="-122"/>
                </a:rPr>
                <a:t>线性支持向量机与软间隔最大化</a:t>
              </a:r>
              <a:r>
                <a:rPr kumimoji="0" lang="en-US" altLang="zh-CN" sz="3600" b="0" i="0" u="none" strike="noStrike" kern="1200" cap="none" spc="0" normalizeH="0" baseline="0" noProof="0" dirty="0">
                  <a:ln>
                    <a:noFill/>
                  </a:ln>
                  <a:effectLst/>
                  <a:uLnTx/>
                  <a:uFillTx/>
                  <a:latin typeface="Impact" panose="020B0806030902050204" pitchFamily="34" charset="0"/>
                  <a:ea typeface="微软雅黑" panose="020B0503020204020204" charset="-122"/>
                  <a:cs typeface="+mn-cs"/>
                </a:rPr>
                <a:t>    </a:t>
              </a:r>
              <a:endParaRPr kumimoji="0" lang="zh-CN" altLang="en-US" sz="3600" b="0" i="0" u="none" strike="noStrike" kern="1200" cap="none" spc="0" normalizeH="0" baseline="0" noProof="0" dirty="0">
                <a:ln>
                  <a:noFill/>
                </a:ln>
                <a:effectLst/>
                <a:uLnTx/>
                <a:uFillTx/>
                <a:latin typeface="Impact" panose="020B0806030902050204" pitchFamily="34" charset="0"/>
                <a:ea typeface="微软雅黑" panose="020B0503020204020204" charset="-122"/>
                <a:cs typeface="+mn-cs"/>
              </a:endParaRPr>
            </a:p>
          </p:txBody>
        </p:sp>
        <p:sp>
          <p:nvSpPr>
            <p:cNvPr id="7" name="TextBox 10"/>
            <p:cNvSpPr txBox="1">
              <a:spLocks noChangeArrowheads="1"/>
            </p:cNvSpPr>
            <p:nvPr/>
          </p:nvSpPr>
          <p:spPr bwMode="auto">
            <a:xfrm>
              <a:off x="4771" y="6272"/>
              <a:ext cx="11491"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Impact" panose="020B0806030902050204" pitchFamily="34" charset="0"/>
                  <a:ea typeface="微软雅黑" panose="020B0503020204020204" charset="-122"/>
                  <a:cs typeface="+mn-cs"/>
                </a:rPr>
                <a:t>04    </a:t>
              </a:r>
              <a:r>
                <a:rPr lang="zh-CN" altLang="en-US" sz="3600" dirty="0">
                  <a:latin typeface="Impact" panose="020B0806030902050204" pitchFamily="34" charset="0"/>
                  <a:ea typeface="微软雅黑" panose="020B0503020204020204" charset="-122"/>
                </a:rPr>
                <a:t>非线性支持向量机与核函数</a:t>
              </a:r>
              <a:endParaRPr kumimoji="0" lang="zh-CN" altLang="en-US" sz="3600" b="0" i="0" u="none" strike="noStrike" kern="1200" cap="none" spc="0" normalizeH="0" baseline="0" noProof="0" dirty="0">
                <a:ln>
                  <a:noFill/>
                </a:ln>
                <a:effectLst/>
                <a:uLnTx/>
                <a:uFillTx/>
                <a:latin typeface="Impact" panose="020B0806030902050204" pitchFamily="34" charset="0"/>
                <a:ea typeface="微软雅黑" panose="020B0503020204020204" charset="-122"/>
                <a:cs typeface="+mn-cs"/>
              </a:endParaRPr>
            </a:p>
          </p:txBody>
        </p:sp>
        <p:sp>
          <p:nvSpPr>
            <p:cNvPr id="8" name="TextBox 11"/>
            <p:cNvSpPr txBox="1">
              <a:spLocks noChangeArrowheads="1"/>
            </p:cNvSpPr>
            <p:nvPr/>
          </p:nvSpPr>
          <p:spPr bwMode="auto">
            <a:xfrm>
              <a:off x="4771" y="7370"/>
              <a:ext cx="9917"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chemeClr val="bg1"/>
                  </a:solidFill>
                  <a:effectLst/>
                  <a:uLnTx/>
                  <a:uFillTx/>
                  <a:latin typeface="Impact" panose="020B0806030902050204" pitchFamily="34" charset="0"/>
                  <a:ea typeface="微软雅黑" panose="020B0503020204020204" charset="-122"/>
                  <a:cs typeface="+mn-cs"/>
                </a:rPr>
                <a:t>05    </a:t>
              </a:r>
              <a:r>
                <a:rPr kumimoji="0" lang="zh-CN" altLang="en-US" sz="3600" b="0" i="0" u="none" strike="noStrike" kern="1200" cap="none" spc="0" normalizeH="0" baseline="0" noProof="0" dirty="0">
                  <a:ln>
                    <a:noFill/>
                  </a:ln>
                  <a:solidFill>
                    <a:schemeClr val="bg1"/>
                  </a:solidFill>
                  <a:effectLst/>
                  <a:uLnTx/>
                  <a:uFillTx/>
                  <a:latin typeface="Impact" panose="020B0806030902050204" pitchFamily="34" charset="0"/>
                  <a:ea typeface="微软雅黑" panose="020B0503020204020204" charset="-122"/>
                  <a:cs typeface="+mn-cs"/>
                </a:rPr>
                <a:t>序列最小最优化算法</a:t>
              </a:r>
            </a:p>
          </p:txBody>
        </p:sp>
      </p:grpSp>
    </p:spTree>
    <p:extLst>
      <p:ext uri="{BB962C8B-B14F-4D97-AF65-F5344CB8AC3E}">
        <p14:creationId xmlns:p14="http://schemas.microsoft.com/office/powerpoint/2010/main" val="1968325002"/>
      </p:ext>
    </p:extLst>
  </p:cSld>
  <p:clrMapOvr>
    <a:masterClrMapping/>
  </p:clrMapOvr>
  <p:transition advTm="8005"/>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5325B2E-E341-7A3A-DE95-51556BEEF55E}"/>
              </a:ext>
            </a:extLst>
          </p:cNvPr>
          <p:cNvSpPr txBox="1"/>
          <p:nvPr/>
        </p:nvSpPr>
        <p:spPr>
          <a:xfrm>
            <a:off x="772359" y="1302354"/>
            <a:ext cx="10187354" cy="830997"/>
          </a:xfrm>
          <a:prstGeom prst="rect">
            <a:avLst/>
          </a:prstGeom>
          <a:noFill/>
        </p:spPr>
        <p:txBody>
          <a:bodyPr wrap="square">
            <a:spAutoFit/>
          </a:bodyPr>
          <a:lstStyle/>
          <a:p>
            <a:r>
              <a:rPr lang="zh-CN" altLang="en-US" sz="2400" dirty="0">
                <a:latin typeface="+mj-ea"/>
                <a:ea typeface="+mj-ea"/>
              </a:rPr>
              <a:t>序列最小最优化</a:t>
            </a:r>
            <a:r>
              <a:rPr lang="en-US" altLang="zh-CN" sz="2400" dirty="0">
                <a:latin typeface="+mj-ea"/>
                <a:ea typeface="+mj-ea"/>
              </a:rPr>
              <a:t>(sequential minimal optimization  SMO)</a:t>
            </a:r>
            <a:r>
              <a:rPr lang="zh-CN" altLang="en-US" sz="2400" dirty="0">
                <a:latin typeface="+mj-ea"/>
                <a:ea typeface="+mj-ea"/>
              </a:rPr>
              <a:t>算法：</a:t>
            </a:r>
            <a:r>
              <a:rPr lang="en-US" altLang="zh-CN" sz="2400" dirty="0">
                <a:latin typeface="+mj-ea"/>
                <a:ea typeface="+mj-ea"/>
              </a:rPr>
              <a:t>1998</a:t>
            </a:r>
            <a:r>
              <a:rPr lang="zh-CN" altLang="en-US" sz="2400" dirty="0">
                <a:latin typeface="+mj-ea"/>
                <a:ea typeface="+mj-ea"/>
              </a:rPr>
              <a:t>年由</a:t>
            </a:r>
            <a:r>
              <a:rPr lang="en-US" altLang="zh-CN" sz="2400" dirty="0">
                <a:latin typeface="+mj-ea"/>
                <a:ea typeface="+mj-ea"/>
              </a:rPr>
              <a:t>Platt</a:t>
            </a:r>
            <a:r>
              <a:rPr lang="zh-CN" altLang="en-US" sz="2400" dirty="0">
                <a:latin typeface="+mj-ea"/>
                <a:ea typeface="+mj-ea"/>
              </a:rPr>
              <a:t>提出。</a:t>
            </a:r>
            <a:endParaRPr lang="en-US" altLang="zh-CN" sz="2400" dirty="0">
              <a:latin typeface="+mj-ea"/>
              <a:ea typeface="+mj-ea"/>
            </a:endParaRPr>
          </a:p>
        </p:txBody>
      </p:sp>
      <p:sp>
        <p:nvSpPr>
          <p:cNvPr id="7" name="文本框 6">
            <a:extLst>
              <a:ext uri="{FF2B5EF4-FFF2-40B4-BE49-F238E27FC236}">
                <a16:creationId xmlns:a16="http://schemas.microsoft.com/office/drawing/2014/main" id="{A51A8DC0-DAE0-944A-F544-EF70C1222FF8}"/>
              </a:ext>
            </a:extLst>
          </p:cNvPr>
          <p:cNvSpPr txBox="1"/>
          <p:nvPr/>
        </p:nvSpPr>
        <p:spPr>
          <a:xfrm>
            <a:off x="772359" y="2535592"/>
            <a:ext cx="11141474" cy="2605906"/>
          </a:xfrm>
          <a:prstGeom prst="rect">
            <a:avLst/>
          </a:prstGeom>
          <a:noFill/>
        </p:spPr>
        <p:txBody>
          <a:bodyPr wrap="square">
            <a:spAutoFit/>
          </a:bodyPr>
          <a:lstStyle/>
          <a:p>
            <a:r>
              <a:rPr lang="zh-CN" altLang="en-US" sz="2400" dirty="0">
                <a:solidFill>
                  <a:srgbClr val="C00000"/>
                </a:solidFill>
                <a:latin typeface="+mj-ea"/>
                <a:ea typeface="+mj-ea"/>
              </a:rPr>
              <a:t>动机：</a:t>
            </a:r>
            <a:endParaRPr lang="en-US" altLang="zh-CN" sz="2400" dirty="0">
              <a:solidFill>
                <a:srgbClr val="C00000"/>
              </a:solidFill>
              <a:latin typeface="+mj-ea"/>
              <a:ea typeface="+mj-ea"/>
            </a:endParaRPr>
          </a:p>
          <a:p>
            <a:pPr>
              <a:lnSpc>
                <a:spcPct val="150000"/>
              </a:lnSpc>
            </a:pPr>
            <a:r>
              <a:rPr lang="zh-CN" altLang="en-US" sz="2400" dirty="0">
                <a:latin typeface="+mj-ea"/>
                <a:ea typeface="+mj-ea"/>
              </a:rPr>
              <a:t>支持向量机的学习问题可以形式化为求解凸二次规划问题，这样的凸二次规划问题具有全局最优解，并且有许多最优化算法可以用于这一问题的求解；</a:t>
            </a:r>
            <a:endParaRPr lang="en-US" altLang="zh-CN" sz="2400" dirty="0">
              <a:latin typeface="+mj-ea"/>
              <a:ea typeface="+mj-ea"/>
            </a:endParaRPr>
          </a:p>
          <a:p>
            <a:pPr>
              <a:lnSpc>
                <a:spcPct val="150000"/>
              </a:lnSpc>
            </a:pPr>
            <a:r>
              <a:rPr lang="zh-CN" altLang="en-US" sz="2400" dirty="0">
                <a:latin typeface="+mj-ea"/>
                <a:ea typeface="+mj-ea"/>
              </a:rPr>
              <a:t>但是当训练样本容量很大时，这些算法往往变得非常低效，以致无法使用，所以，如何</a:t>
            </a:r>
            <a:r>
              <a:rPr lang="zh-CN" altLang="en-US" sz="2400" dirty="0">
                <a:solidFill>
                  <a:srgbClr val="C00000"/>
                </a:solidFill>
                <a:latin typeface="+mj-ea"/>
                <a:ea typeface="+mj-ea"/>
              </a:rPr>
              <a:t>高效地实现支持向量机学习</a:t>
            </a:r>
            <a:r>
              <a:rPr lang="zh-CN" altLang="en-US" sz="2400" dirty="0">
                <a:latin typeface="+mj-ea"/>
                <a:ea typeface="+mj-ea"/>
              </a:rPr>
              <a:t>就成为一个重要的问题。</a:t>
            </a:r>
          </a:p>
        </p:txBody>
      </p:sp>
      <p:sp>
        <p:nvSpPr>
          <p:cNvPr id="8" name="标题 1">
            <a:extLst>
              <a:ext uri="{FF2B5EF4-FFF2-40B4-BE49-F238E27FC236}">
                <a16:creationId xmlns:a16="http://schemas.microsoft.com/office/drawing/2014/main" id="{7A117723-FFC9-A0E3-91C5-9DE5BAC30C48}"/>
              </a:ext>
            </a:extLst>
          </p:cNvPr>
          <p:cNvSpPr>
            <a:spLocks noGrp="1"/>
          </p:cNvSpPr>
          <p:nvPr>
            <p:ph type="title"/>
          </p:nvPr>
        </p:nvSpPr>
        <p:spPr>
          <a:xfrm>
            <a:off x="675876" y="222250"/>
            <a:ext cx="11141474" cy="677863"/>
          </a:xfrm>
        </p:spPr>
        <p:txBody>
          <a:bodyPr/>
          <a:lstStyle/>
          <a:p>
            <a:pPr algn="l"/>
            <a:r>
              <a:rPr lang="en-US" altLang="zh-CN" dirty="0">
                <a:solidFill>
                  <a:schemeClr val="tx1"/>
                </a:solidFill>
              </a:rPr>
              <a:t>SMO</a:t>
            </a:r>
            <a:endParaRPr lang="zh-CN" altLang="en-US" dirty="0">
              <a:solidFill>
                <a:schemeClr val="tx1"/>
              </a:solidFill>
            </a:endParaRPr>
          </a:p>
        </p:txBody>
      </p:sp>
      <p:sp>
        <p:nvSpPr>
          <p:cNvPr id="3" name="文本框 2">
            <a:extLst>
              <a:ext uri="{FF2B5EF4-FFF2-40B4-BE49-F238E27FC236}">
                <a16:creationId xmlns:a16="http://schemas.microsoft.com/office/drawing/2014/main" id="{DC6D4A41-FE8B-FC4D-046E-0348F21F07F7}"/>
              </a:ext>
            </a:extLst>
          </p:cNvPr>
          <p:cNvSpPr txBox="1"/>
          <p:nvPr/>
        </p:nvSpPr>
        <p:spPr>
          <a:xfrm>
            <a:off x="5645426" y="2975113"/>
            <a:ext cx="65" cy="276999"/>
          </a:xfrm>
          <a:prstGeom prst="rect">
            <a:avLst/>
          </a:prstGeom>
          <a:noFill/>
        </p:spPr>
        <p:txBody>
          <a:bodyPr wrap="none" lIns="0" tIns="0" rIns="0" bIns="0" rtlCol="0">
            <a:spAutoFit/>
          </a:bodyPr>
          <a:lstStyle/>
          <a:p>
            <a:endParaRPr lang="zh-CN" altLang="en-US" dirty="0"/>
          </a:p>
        </p:txBody>
      </p:sp>
    </p:spTree>
    <p:extLst>
      <p:ext uri="{BB962C8B-B14F-4D97-AF65-F5344CB8AC3E}">
        <p14:creationId xmlns:p14="http://schemas.microsoft.com/office/powerpoint/2010/main" val="27849881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1200" y="222250"/>
            <a:ext cx="11106150" cy="677863"/>
          </a:xfrm>
        </p:spPr>
        <p:txBody>
          <a:bodyPr/>
          <a:lstStyle/>
          <a:p>
            <a:pPr algn="l"/>
            <a:r>
              <a:rPr lang="zh-CN" altLang="en-US" dirty="0">
                <a:solidFill>
                  <a:schemeClr val="tx1"/>
                </a:solidFill>
              </a:rPr>
              <a:t>求解方法 </a:t>
            </a:r>
            <a:r>
              <a:rPr lang="en-US" altLang="zh-CN" dirty="0">
                <a:solidFill>
                  <a:schemeClr val="tx1"/>
                </a:solidFill>
              </a:rPr>
              <a:t>- SMO</a:t>
            </a:r>
            <a:endParaRPr lang="zh-CN" altLang="en-US" dirty="0">
              <a:solidFill>
                <a:schemeClr val="tx1"/>
              </a:solidFill>
            </a:endParaRPr>
          </a:p>
        </p:txBody>
      </p:sp>
      <p:sp>
        <p:nvSpPr>
          <p:cNvPr id="3" name="内容占位符 2"/>
          <p:cNvSpPr>
            <a:spLocks noGrp="1"/>
          </p:cNvSpPr>
          <p:nvPr>
            <p:ph idx="1"/>
          </p:nvPr>
        </p:nvSpPr>
        <p:spPr>
          <a:xfrm>
            <a:off x="711200" y="1158536"/>
            <a:ext cx="10922000" cy="5419546"/>
          </a:xfrm>
        </p:spPr>
        <p:txBody>
          <a:bodyPr/>
          <a:lstStyle/>
          <a:p>
            <a:r>
              <a:rPr lang="zh-CN" altLang="en-US" sz="2400" dirty="0"/>
              <a:t>基本思路：不断执行如下两个步骤直至收敛</a:t>
            </a:r>
            <a:r>
              <a:rPr lang="en-US" altLang="zh-CN" sz="2400" dirty="0"/>
              <a:t>.</a:t>
            </a:r>
          </a:p>
          <a:p>
            <a:pPr lvl="1"/>
            <a:r>
              <a:rPr lang="zh-CN" altLang="en-US" sz="2000" dirty="0"/>
              <a:t>第一步：选取一对需更新的变量    和    </a:t>
            </a:r>
            <a:r>
              <a:rPr lang="en-US" altLang="zh-CN" sz="2000" dirty="0"/>
              <a:t>.</a:t>
            </a:r>
          </a:p>
          <a:p>
            <a:pPr lvl="1"/>
            <a:r>
              <a:rPr lang="zh-CN" altLang="en-US" sz="2000" dirty="0"/>
              <a:t>第二步：固定</a:t>
            </a:r>
            <a:r>
              <a:rPr lang="en-US" altLang="zh-CN" sz="2000" i="1" dirty="0"/>
              <a:t>    </a:t>
            </a:r>
            <a:r>
              <a:rPr lang="zh-CN" altLang="en-US" sz="2000" dirty="0"/>
              <a:t>和    以外的参数</a:t>
            </a:r>
            <a:r>
              <a:rPr lang="en-US" altLang="zh-CN" sz="2000" dirty="0"/>
              <a:t>, </a:t>
            </a:r>
            <a:r>
              <a:rPr lang="zh-CN" altLang="en-US" sz="2000" dirty="0"/>
              <a:t>求解对偶问题更新    和    </a:t>
            </a:r>
            <a:r>
              <a:rPr lang="en-US" altLang="zh-CN" sz="2000" dirty="0"/>
              <a:t>.</a:t>
            </a:r>
          </a:p>
          <a:p>
            <a:pPr lvl="0"/>
            <a:endParaRPr lang="en-US" altLang="zh-CN" sz="2400" dirty="0"/>
          </a:p>
          <a:p>
            <a:pPr lvl="0"/>
            <a:r>
              <a:rPr lang="zh-CN" altLang="en-US" sz="2400" dirty="0"/>
              <a:t>仅考虑    和    时</a:t>
            </a:r>
            <a:r>
              <a:rPr lang="en-US" altLang="zh-CN" sz="2400" dirty="0"/>
              <a:t>, </a:t>
            </a:r>
            <a:r>
              <a:rPr lang="zh-CN" altLang="en-US" sz="2400" dirty="0"/>
              <a:t>对偶问题的约束变为</a:t>
            </a:r>
            <a:endParaRPr lang="en-US" altLang="zh-CN" sz="2400" dirty="0"/>
          </a:p>
          <a:p>
            <a:pPr lvl="0"/>
            <a:endParaRPr lang="en-US" altLang="zh-CN" sz="2400" dirty="0"/>
          </a:p>
          <a:p>
            <a:pPr lvl="0"/>
            <a:endParaRPr lang="en-US" altLang="zh-CN" sz="2400" dirty="0"/>
          </a:p>
          <a:p>
            <a:pPr lvl="0"/>
            <a:endParaRPr lang="en-US" altLang="zh-CN" sz="2400" dirty="0"/>
          </a:p>
          <a:p>
            <a:pPr lvl="0"/>
            <a:endParaRPr lang="en-US" altLang="zh-CN" sz="2400" dirty="0"/>
          </a:p>
          <a:p>
            <a:pPr lvl="0"/>
            <a:endParaRPr lang="en-US" altLang="zh-CN" sz="2400" dirty="0"/>
          </a:p>
          <a:p>
            <a:r>
              <a:rPr lang="zh-CN" altLang="en-US" sz="2400" dirty="0"/>
              <a:t>偏移项  ：通过支持向量来确定</a:t>
            </a:r>
            <a:r>
              <a:rPr lang="en-US" altLang="zh-CN" sz="2400" dirty="0"/>
              <a:t>. </a:t>
            </a:r>
          </a:p>
          <a:p>
            <a:pPr lvl="1"/>
            <a:r>
              <a:rPr lang="zh-CN" altLang="en-US" sz="2000" dirty="0"/>
              <a:t>对任意支持向量        ，有                 </a:t>
            </a:r>
            <a:r>
              <a:rPr lang="en-US" altLang="zh-CN" sz="2000" dirty="0"/>
              <a:t>  . </a:t>
            </a:r>
          </a:p>
          <a:p>
            <a:pPr lvl="0"/>
            <a:endParaRPr lang="en-US" altLang="zh-CN" sz="2400" dirty="0"/>
          </a:p>
        </p:txBody>
      </p:sp>
      <p:graphicFrame>
        <p:nvGraphicFramePr>
          <p:cNvPr id="4" name="对象 3"/>
          <p:cNvGraphicFramePr>
            <a:graphicFrameLocks noChangeAspect="1"/>
          </p:cNvGraphicFramePr>
          <p:nvPr>
            <p:extLst>
              <p:ext uri="{D42A27DB-BD31-4B8C-83A1-F6EECF244321}">
                <p14:modId xmlns:p14="http://schemas.microsoft.com/office/powerpoint/2010/main" val="3732919643"/>
              </p:ext>
            </p:extLst>
          </p:nvPr>
        </p:nvGraphicFramePr>
        <p:xfrm>
          <a:off x="5145856" y="1684407"/>
          <a:ext cx="285378" cy="252000"/>
        </p:xfrm>
        <a:graphic>
          <a:graphicData uri="http://schemas.openxmlformats.org/presentationml/2006/ole">
            <mc:AlternateContent xmlns:mc="http://schemas.openxmlformats.org/markup-compatibility/2006">
              <mc:Choice xmlns:v="urn:schemas-microsoft-com:vml" Requires="v">
                <p:oleObj name="Formula" r:id="rId2" imgW="1009650" imgH="895350" progId="Equation.Ribbit">
                  <p:embed/>
                </p:oleObj>
              </mc:Choice>
              <mc:Fallback>
                <p:oleObj name="Formula" r:id="rId2" imgW="1009650" imgH="895350" progId="Equation.Ribbit">
                  <p:embed/>
                  <p:pic>
                    <p:nvPicPr>
                      <p:cNvPr id="4" name="对象 3"/>
                      <p:cNvPicPr/>
                      <p:nvPr/>
                    </p:nvPicPr>
                    <p:blipFill>
                      <a:blip r:embed="rId3"/>
                      <a:stretch>
                        <a:fillRect/>
                      </a:stretch>
                    </p:blipFill>
                    <p:spPr>
                      <a:xfrm>
                        <a:off x="5145856" y="1684407"/>
                        <a:ext cx="285378" cy="2520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546091986"/>
              </p:ext>
            </p:extLst>
          </p:nvPr>
        </p:nvGraphicFramePr>
        <p:xfrm>
          <a:off x="5638497" y="1690540"/>
          <a:ext cx="300738" cy="280800"/>
        </p:xfrm>
        <a:graphic>
          <a:graphicData uri="http://schemas.openxmlformats.org/presentationml/2006/ole">
            <mc:AlternateContent xmlns:mc="http://schemas.openxmlformats.org/markup-compatibility/2006">
              <mc:Choice xmlns:v="urn:schemas-microsoft-com:vml" Requires="v">
                <p:oleObj name="Formula" r:id="rId4" imgW="1076325" imgH="1000125" progId="Equation.Ribbit">
                  <p:embed/>
                </p:oleObj>
              </mc:Choice>
              <mc:Fallback>
                <p:oleObj name="Formula" r:id="rId4" imgW="1076325" imgH="1000125" progId="Equation.Ribbit">
                  <p:embed/>
                  <p:pic>
                    <p:nvPicPr>
                      <p:cNvPr id="5" name="对象 4"/>
                      <p:cNvPicPr/>
                      <p:nvPr/>
                    </p:nvPicPr>
                    <p:blipFill>
                      <a:blip r:embed="rId5"/>
                      <a:stretch>
                        <a:fillRect/>
                      </a:stretch>
                    </p:blipFill>
                    <p:spPr>
                      <a:xfrm>
                        <a:off x="5638497" y="1690540"/>
                        <a:ext cx="300738" cy="28080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162354108"/>
              </p:ext>
            </p:extLst>
          </p:nvPr>
        </p:nvGraphicFramePr>
        <p:xfrm>
          <a:off x="3070945" y="2073438"/>
          <a:ext cx="285378" cy="252000"/>
        </p:xfrm>
        <a:graphic>
          <a:graphicData uri="http://schemas.openxmlformats.org/presentationml/2006/ole">
            <mc:AlternateContent xmlns:mc="http://schemas.openxmlformats.org/markup-compatibility/2006">
              <mc:Choice xmlns:v="urn:schemas-microsoft-com:vml" Requires="v">
                <p:oleObj name="Formula" r:id="rId6" imgW="1009650" imgH="895350" progId="Equation.Ribbit">
                  <p:embed/>
                </p:oleObj>
              </mc:Choice>
              <mc:Fallback>
                <p:oleObj name="Formula" r:id="rId6" imgW="1009650" imgH="895350" progId="Equation.Ribbit">
                  <p:embed/>
                  <p:pic>
                    <p:nvPicPr>
                      <p:cNvPr id="6" name="对象 5"/>
                      <p:cNvPicPr/>
                      <p:nvPr/>
                    </p:nvPicPr>
                    <p:blipFill>
                      <a:blip r:embed="rId3"/>
                      <a:stretch>
                        <a:fillRect/>
                      </a:stretch>
                    </p:blipFill>
                    <p:spPr>
                      <a:xfrm>
                        <a:off x="3070945" y="2073438"/>
                        <a:ext cx="285378" cy="25200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514093536"/>
              </p:ext>
            </p:extLst>
          </p:nvPr>
        </p:nvGraphicFramePr>
        <p:xfrm>
          <a:off x="3623818" y="2039133"/>
          <a:ext cx="300738" cy="280800"/>
        </p:xfrm>
        <a:graphic>
          <a:graphicData uri="http://schemas.openxmlformats.org/presentationml/2006/ole">
            <mc:AlternateContent xmlns:mc="http://schemas.openxmlformats.org/markup-compatibility/2006">
              <mc:Choice xmlns:v="urn:schemas-microsoft-com:vml" Requires="v">
                <p:oleObj name="Formula" r:id="rId7" imgW="1076325" imgH="1000125" progId="Equation.Ribbit">
                  <p:embed/>
                </p:oleObj>
              </mc:Choice>
              <mc:Fallback>
                <p:oleObj name="Formula" r:id="rId7" imgW="1076325" imgH="1000125" progId="Equation.Ribbit">
                  <p:embed/>
                  <p:pic>
                    <p:nvPicPr>
                      <p:cNvPr id="7" name="对象 6"/>
                      <p:cNvPicPr/>
                      <p:nvPr/>
                    </p:nvPicPr>
                    <p:blipFill>
                      <a:blip r:embed="rId5"/>
                      <a:stretch>
                        <a:fillRect/>
                      </a:stretch>
                    </p:blipFill>
                    <p:spPr>
                      <a:xfrm>
                        <a:off x="3623818" y="2039133"/>
                        <a:ext cx="300738" cy="2808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537898072"/>
              </p:ext>
            </p:extLst>
          </p:nvPr>
        </p:nvGraphicFramePr>
        <p:xfrm>
          <a:off x="7350811" y="2037744"/>
          <a:ext cx="285378" cy="252000"/>
        </p:xfrm>
        <a:graphic>
          <a:graphicData uri="http://schemas.openxmlformats.org/presentationml/2006/ole">
            <mc:AlternateContent xmlns:mc="http://schemas.openxmlformats.org/markup-compatibility/2006">
              <mc:Choice xmlns:v="urn:schemas-microsoft-com:vml" Requires="v">
                <p:oleObj name="Formula" r:id="rId8" imgW="1009650" imgH="895350" progId="Equation.Ribbit">
                  <p:embed/>
                </p:oleObj>
              </mc:Choice>
              <mc:Fallback>
                <p:oleObj name="Formula" r:id="rId8" imgW="1009650" imgH="895350" progId="Equation.Ribbit">
                  <p:embed/>
                  <p:pic>
                    <p:nvPicPr>
                      <p:cNvPr id="8" name="对象 7"/>
                      <p:cNvPicPr/>
                      <p:nvPr/>
                    </p:nvPicPr>
                    <p:blipFill>
                      <a:blip r:embed="rId3"/>
                      <a:stretch>
                        <a:fillRect/>
                      </a:stretch>
                    </p:blipFill>
                    <p:spPr>
                      <a:xfrm>
                        <a:off x="7350811" y="2037744"/>
                        <a:ext cx="285378" cy="252000"/>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49816604"/>
              </p:ext>
            </p:extLst>
          </p:nvPr>
        </p:nvGraphicFramePr>
        <p:xfrm>
          <a:off x="7882342" y="2057595"/>
          <a:ext cx="300738" cy="280800"/>
        </p:xfrm>
        <a:graphic>
          <a:graphicData uri="http://schemas.openxmlformats.org/presentationml/2006/ole">
            <mc:AlternateContent xmlns:mc="http://schemas.openxmlformats.org/markup-compatibility/2006">
              <mc:Choice xmlns:v="urn:schemas-microsoft-com:vml" Requires="v">
                <p:oleObj name="Formula" r:id="rId9" imgW="1076325" imgH="1000125" progId="Equation.Ribbit">
                  <p:embed/>
                </p:oleObj>
              </mc:Choice>
              <mc:Fallback>
                <p:oleObj name="Formula" r:id="rId9" imgW="1076325" imgH="1000125" progId="Equation.Ribbit">
                  <p:embed/>
                  <p:pic>
                    <p:nvPicPr>
                      <p:cNvPr id="9" name="对象 8"/>
                      <p:cNvPicPr/>
                      <p:nvPr/>
                    </p:nvPicPr>
                    <p:blipFill>
                      <a:blip r:embed="rId5"/>
                      <a:stretch>
                        <a:fillRect/>
                      </a:stretch>
                    </p:blipFill>
                    <p:spPr>
                      <a:xfrm>
                        <a:off x="7882342" y="2057595"/>
                        <a:ext cx="300738" cy="280800"/>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52317744"/>
              </p:ext>
            </p:extLst>
          </p:nvPr>
        </p:nvGraphicFramePr>
        <p:xfrm>
          <a:off x="2100005" y="2907002"/>
          <a:ext cx="285378" cy="252000"/>
        </p:xfrm>
        <a:graphic>
          <a:graphicData uri="http://schemas.openxmlformats.org/presentationml/2006/ole">
            <mc:AlternateContent xmlns:mc="http://schemas.openxmlformats.org/markup-compatibility/2006">
              <mc:Choice xmlns:v="urn:schemas-microsoft-com:vml" Requires="v">
                <p:oleObj name="Formula" r:id="rId10" imgW="1009650" imgH="895350" progId="Equation.Ribbit">
                  <p:embed/>
                </p:oleObj>
              </mc:Choice>
              <mc:Fallback>
                <p:oleObj name="Formula" r:id="rId10" imgW="1009650" imgH="895350" progId="Equation.Ribbit">
                  <p:embed/>
                  <p:pic>
                    <p:nvPicPr>
                      <p:cNvPr id="10" name="对象 9"/>
                      <p:cNvPicPr/>
                      <p:nvPr/>
                    </p:nvPicPr>
                    <p:blipFill>
                      <a:blip r:embed="rId3"/>
                      <a:stretch>
                        <a:fillRect/>
                      </a:stretch>
                    </p:blipFill>
                    <p:spPr>
                      <a:xfrm>
                        <a:off x="2100005" y="2907002"/>
                        <a:ext cx="285378" cy="252000"/>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687041285"/>
              </p:ext>
            </p:extLst>
          </p:nvPr>
        </p:nvGraphicFramePr>
        <p:xfrm>
          <a:off x="2741656" y="2878202"/>
          <a:ext cx="300738" cy="280800"/>
        </p:xfrm>
        <a:graphic>
          <a:graphicData uri="http://schemas.openxmlformats.org/presentationml/2006/ole">
            <mc:AlternateContent xmlns:mc="http://schemas.openxmlformats.org/markup-compatibility/2006">
              <mc:Choice xmlns:v="urn:schemas-microsoft-com:vml" Requires="v">
                <p:oleObj name="Formula" r:id="rId11" imgW="1076325" imgH="1000125" progId="Equation.Ribbit">
                  <p:embed/>
                </p:oleObj>
              </mc:Choice>
              <mc:Fallback>
                <p:oleObj name="Formula" r:id="rId11" imgW="1076325" imgH="1000125" progId="Equation.Ribbit">
                  <p:embed/>
                  <p:pic>
                    <p:nvPicPr>
                      <p:cNvPr id="11" name="对象 10"/>
                      <p:cNvPicPr/>
                      <p:nvPr/>
                    </p:nvPicPr>
                    <p:blipFill>
                      <a:blip r:embed="rId5"/>
                      <a:stretch>
                        <a:fillRect/>
                      </a:stretch>
                    </p:blipFill>
                    <p:spPr>
                      <a:xfrm>
                        <a:off x="2741656" y="2878202"/>
                        <a:ext cx="300738" cy="280800"/>
                      </a:xfrm>
                      <a:prstGeom prst="rect">
                        <a:avLst/>
                      </a:prstGeom>
                    </p:spPr>
                  </p:pic>
                </p:oleObj>
              </mc:Fallback>
            </mc:AlternateContent>
          </a:graphicData>
        </a:graphic>
      </p:graphicFrame>
      <p:sp>
        <p:nvSpPr>
          <p:cNvPr id="13" name="矩形 12"/>
          <p:cNvSpPr/>
          <p:nvPr/>
        </p:nvSpPr>
        <p:spPr>
          <a:xfrm>
            <a:off x="2741656" y="4166146"/>
            <a:ext cx="6789154" cy="83099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lvl="0"/>
            <a:r>
              <a:rPr lang="zh-CN" altLang="en-US" sz="2400" dirty="0"/>
              <a:t>用一个变量表示另一个变量</a:t>
            </a:r>
            <a:r>
              <a:rPr lang="en-US" altLang="zh-CN" sz="2400" dirty="0"/>
              <a:t>, </a:t>
            </a:r>
            <a:r>
              <a:rPr lang="zh-CN" altLang="en-US" sz="2400" dirty="0"/>
              <a:t>回代入对偶问题可得一个单变量的二次规划</a:t>
            </a:r>
            <a:r>
              <a:rPr lang="en-US" altLang="zh-CN" sz="2400" dirty="0"/>
              <a:t>, </a:t>
            </a:r>
            <a:r>
              <a:rPr lang="zh-CN" altLang="en-US" sz="2400" dirty="0"/>
              <a:t>该问题具有</a:t>
            </a:r>
            <a:r>
              <a:rPr lang="zh-CN" altLang="en-US" sz="2400" dirty="0">
                <a:solidFill>
                  <a:schemeClr val="tx2"/>
                </a:solidFill>
              </a:rPr>
              <a:t>闭式解</a:t>
            </a:r>
            <a:r>
              <a:rPr lang="en-US" altLang="zh-CN" sz="2400" dirty="0"/>
              <a:t>.</a:t>
            </a:r>
          </a:p>
        </p:txBody>
      </p:sp>
      <p:pic>
        <p:nvPicPr>
          <p:cNvPr id="15" name="图片 1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78088" y="5451268"/>
            <a:ext cx="164606" cy="371888"/>
          </a:xfrm>
          <a:prstGeom prst="rect">
            <a:avLst/>
          </a:prstGeom>
        </p:spPr>
      </p:pic>
      <p:pic>
        <p:nvPicPr>
          <p:cNvPr id="14" name="图片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23953" y="3294893"/>
            <a:ext cx="5480779" cy="719390"/>
          </a:xfrm>
          <a:prstGeom prst="rect">
            <a:avLst/>
          </a:prstGeom>
        </p:spPr>
      </p:pic>
      <p:pic>
        <p:nvPicPr>
          <p:cNvPr id="17" name="图片 1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431648" y="5860811"/>
            <a:ext cx="1664352" cy="359695"/>
          </a:xfrm>
          <a:prstGeom prst="rect">
            <a:avLst/>
          </a:prstGeom>
        </p:spPr>
      </p:pic>
      <p:pic>
        <p:nvPicPr>
          <p:cNvPr id="18" name="图片 1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356323" y="5854991"/>
            <a:ext cx="725487" cy="33530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500"/>
                                        <p:tgtEl>
                                          <p:spTgt spid="3">
                                            <p:txEl>
                                              <p:pRg st="4" end="4"/>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10"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10"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fade">
                                      <p:cBhvr>
                                        <p:cTn id="55" dur="500"/>
                                        <p:tgtEl>
                                          <p:spTgt spid="3">
                                            <p:txEl>
                                              <p:pRg st="10" end="10"/>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
                                            <p:txEl>
                                              <p:pRg st="11" end="11"/>
                                            </p:txEl>
                                          </p:spTgt>
                                        </p:tgtEl>
                                        <p:attrNameLst>
                                          <p:attrName>style.visibility</p:attrName>
                                        </p:attrNameLst>
                                      </p:cBhvr>
                                      <p:to>
                                        <p:strVal val="visible"/>
                                      </p:to>
                                    </p:set>
                                    <p:animEffect transition="in" filter="fade">
                                      <p:cBhvr>
                                        <p:cTn id="63" dur="500"/>
                                        <p:tgtEl>
                                          <p:spTgt spid="3">
                                            <p:txEl>
                                              <p:pRg st="11" end="11"/>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fade">
                                      <p:cBhvr>
                                        <p:cTn id="66" dur="500"/>
                                        <p:tgtEl>
                                          <p:spTgt spid="18"/>
                                        </p:tgtEl>
                                      </p:cBhvr>
                                    </p:animEffect>
                                  </p:childTnLst>
                                </p:cTn>
                              </p:par>
                              <p:par>
                                <p:cTn id="67" presetID="10" presetClass="entr" presetSubtype="0"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7A117723-FFC9-A0E3-91C5-9DE5BAC30C48}"/>
              </a:ext>
            </a:extLst>
          </p:cNvPr>
          <p:cNvSpPr>
            <a:spLocks noGrp="1"/>
          </p:cNvSpPr>
          <p:nvPr>
            <p:ph type="title"/>
          </p:nvPr>
        </p:nvSpPr>
        <p:spPr>
          <a:xfrm>
            <a:off x="685800" y="222250"/>
            <a:ext cx="11131550" cy="677863"/>
          </a:xfrm>
        </p:spPr>
        <p:txBody>
          <a:bodyPr/>
          <a:lstStyle/>
          <a:p>
            <a:pPr algn="l"/>
            <a:r>
              <a:rPr lang="en-US" altLang="zh-CN" dirty="0">
                <a:solidFill>
                  <a:schemeClr val="tx1"/>
                </a:solidFill>
              </a:rPr>
              <a:t>SMO</a:t>
            </a:r>
            <a:endParaRPr lang="zh-CN" altLang="en-US" dirty="0">
              <a:solidFill>
                <a:schemeClr val="tx1"/>
              </a:solidFill>
            </a:endParaRPr>
          </a:p>
        </p:txBody>
      </p:sp>
      <p:sp>
        <p:nvSpPr>
          <p:cNvPr id="3" name="文本框 2">
            <a:extLst>
              <a:ext uri="{FF2B5EF4-FFF2-40B4-BE49-F238E27FC236}">
                <a16:creationId xmlns:a16="http://schemas.microsoft.com/office/drawing/2014/main" id="{DC6D4A41-FE8B-FC4D-046E-0348F21F07F7}"/>
              </a:ext>
            </a:extLst>
          </p:cNvPr>
          <p:cNvSpPr txBox="1"/>
          <p:nvPr/>
        </p:nvSpPr>
        <p:spPr>
          <a:xfrm>
            <a:off x="5645426" y="2975113"/>
            <a:ext cx="65" cy="276999"/>
          </a:xfrm>
          <a:prstGeom prst="rect">
            <a:avLst/>
          </a:prstGeom>
          <a:noFill/>
        </p:spPr>
        <p:txBody>
          <a:bodyPr wrap="none" lIns="0" tIns="0" rIns="0" bIns="0" rtlCol="0">
            <a:spAutoFit/>
          </a:bodyPr>
          <a:lstStyle/>
          <a:p>
            <a:endParaRPr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BF508629-0E3F-90DF-B5AD-8567D9BC6E01}"/>
                  </a:ext>
                </a:extLst>
              </p:cNvPr>
              <p:cNvSpPr txBox="1"/>
              <p:nvPr/>
            </p:nvSpPr>
            <p:spPr>
              <a:xfrm>
                <a:off x="827157" y="1363271"/>
                <a:ext cx="9929743" cy="4897174"/>
              </a:xfrm>
              <a:prstGeom prst="rect">
                <a:avLst/>
              </a:prstGeom>
              <a:noFill/>
            </p:spPr>
            <p:txBody>
              <a:bodyPr wrap="square" rtlCol="0">
                <a:spAutoFit/>
              </a:bodyPr>
              <a:lstStyle/>
              <a:p>
                <a:pPr>
                  <a:lnSpc>
                    <a:spcPct val="150000"/>
                  </a:lnSpc>
                </a:pPr>
                <a:r>
                  <a:rPr lang="en-US" altLang="zh-CN" sz="2400" dirty="0">
                    <a:latin typeface="+mj-ea"/>
                    <a:ea typeface="+mj-ea"/>
                  </a:rPr>
                  <a:t>SMO</a:t>
                </a:r>
                <a:r>
                  <a:rPr lang="zh-CN" altLang="en-US" sz="2400" dirty="0">
                    <a:latin typeface="+mj-ea"/>
                    <a:ea typeface="+mj-ea"/>
                  </a:rPr>
                  <a:t>算法要解如下凸二次规划的对偶问题：</a:t>
                </a:r>
                <a:endParaRPr lang="en-US" altLang="zh-CN" sz="2400" dirty="0">
                  <a:latin typeface="+mj-ea"/>
                  <a:ea typeface="+mj-ea"/>
                </a:endParaRPr>
              </a:p>
              <a:p>
                <a:pPr>
                  <a:lnSpc>
                    <a:spcPct val="150000"/>
                  </a:lnSpc>
                </a:pPr>
                <a14:m>
                  <m:oMathPara xmlns:m="http://schemas.openxmlformats.org/officeDocument/2006/math">
                    <m:oMathParaPr>
                      <m:jc m:val="centerGroup"/>
                    </m:oMathParaPr>
                    <m:oMath xmlns:m="http://schemas.openxmlformats.org/officeDocument/2006/math">
                      <m:func>
                        <m:funcPr>
                          <m:ctrlPr>
                            <a:rPr lang="en-US" altLang="zh-CN" sz="2400" i="1" smtClean="0">
                              <a:latin typeface="Cambria Math" panose="02040503050406030204" pitchFamily="18" charset="0"/>
                              <a:ea typeface="+mj-ea"/>
                            </a:rPr>
                          </m:ctrlPr>
                        </m:funcPr>
                        <m:fName>
                          <m:limLow>
                            <m:limLowPr>
                              <m:ctrlPr>
                                <a:rPr lang="en-US" altLang="zh-CN" sz="2400" i="1" smtClean="0">
                                  <a:latin typeface="Cambria Math" panose="02040503050406030204" pitchFamily="18" charset="0"/>
                                  <a:ea typeface="+mj-ea"/>
                                </a:rPr>
                              </m:ctrlPr>
                            </m:limLowPr>
                            <m:e>
                              <m:r>
                                <m:rPr>
                                  <m:sty m:val="p"/>
                                </m:rPr>
                                <a:rPr lang="en-US" altLang="zh-CN" sz="2400" i="0" smtClean="0">
                                  <a:latin typeface="Cambria Math" panose="02040503050406030204" pitchFamily="18" charset="0"/>
                                  <a:ea typeface="+mj-ea"/>
                                </a:rPr>
                                <m:t>min</m:t>
                              </m:r>
                            </m:e>
                            <m:lim>
                              <m:r>
                                <a:rPr lang="zh-CN" altLang="en-US" sz="2400" i="1" smtClean="0">
                                  <a:latin typeface="Cambria Math" panose="02040503050406030204" pitchFamily="18" charset="0"/>
                                  <a:ea typeface="+mj-ea"/>
                                </a:rPr>
                                <m:t>𝛼</m:t>
                              </m:r>
                            </m:lim>
                          </m:limLow>
                        </m:fName>
                        <m:e>
                          <m:f>
                            <m:fPr>
                              <m:ctrlPr>
                                <a:rPr lang="en-US" altLang="zh-CN" sz="2400" i="1" smtClean="0">
                                  <a:latin typeface="Cambria Math" panose="02040503050406030204" pitchFamily="18" charset="0"/>
                                  <a:ea typeface="+mj-ea"/>
                                </a:rPr>
                              </m:ctrlPr>
                            </m:fPr>
                            <m:num>
                              <m:r>
                                <a:rPr lang="en-US" altLang="zh-CN" sz="2400" b="0" i="1" smtClean="0">
                                  <a:latin typeface="Cambria Math" panose="02040503050406030204" pitchFamily="18" charset="0"/>
                                  <a:ea typeface="+mj-ea"/>
                                </a:rPr>
                                <m:t>1</m:t>
                              </m:r>
                            </m:num>
                            <m:den>
                              <m:r>
                                <a:rPr lang="en-US" altLang="zh-CN" sz="2400" b="0" i="1" smtClean="0">
                                  <a:latin typeface="Cambria Math" panose="02040503050406030204" pitchFamily="18" charset="0"/>
                                  <a:ea typeface="+mj-ea"/>
                                </a:rPr>
                                <m:t>2</m:t>
                              </m:r>
                            </m:den>
                          </m:f>
                        </m:e>
                      </m:func>
                      <m:nary>
                        <m:naryPr>
                          <m:chr m:val="∑"/>
                          <m:ctrlPr>
                            <a:rPr lang="en-US" altLang="zh-CN" sz="2400" i="1" smtClean="0">
                              <a:latin typeface="Cambria Math" panose="02040503050406030204" pitchFamily="18" charset="0"/>
                              <a:ea typeface="+mj-ea"/>
                            </a:rPr>
                          </m:ctrlPr>
                        </m:naryPr>
                        <m:sub>
                          <m:r>
                            <m:rPr>
                              <m:brk m:alnAt="23"/>
                            </m:rPr>
                            <a:rPr lang="en-US" altLang="zh-CN" sz="2400" b="0" i="1" smtClean="0">
                              <a:latin typeface="Cambria Math" panose="02040503050406030204" pitchFamily="18" charset="0"/>
                              <a:ea typeface="+mj-ea"/>
                            </a:rPr>
                            <m:t>𝑖</m:t>
                          </m:r>
                          <m:r>
                            <a:rPr lang="en-US" altLang="zh-CN" sz="2400" b="0" i="1" smtClean="0">
                              <a:latin typeface="Cambria Math" panose="02040503050406030204" pitchFamily="18" charset="0"/>
                              <a:ea typeface="+mj-ea"/>
                            </a:rPr>
                            <m:t>=1</m:t>
                          </m:r>
                        </m:sub>
                        <m:sup>
                          <m:r>
                            <a:rPr lang="en-US" altLang="zh-CN" sz="2400" b="0" i="1" smtClean="0">
                              <a:latin typeface="Cambria Math" panose="02040503050406030204" pitchFamily="18" charset="0"/>
                              <a:ea typeface="+mj-ea"/>
                            </a:rPr>
                            <m:t>𝑁</m:t>
                          </m:r>
                        </m:sup>
                        <m:e>
                          <m:nary>
                            <m:naryPr>
                              <m:chr m:val="∑"/>
                              <m:ctrlPr>
                                <a:rPr lang="en-US" altLang="zh-CN" sz="2400" i="1" smtClean="0">
                                  <a:latin typeface="Cambria Math" panose="02040503050406030204" pitchFamily="18" charset="0"/>
                                  <a:ea typeface="+mj-ea"/>
                                </a:rPr>
                              </m:ctrlPr>
                            </m:naryPr>
                            <m:sub>
                              <m:r>
                                <m:rPr>
                                  <m:brk m:alnAt="23"/>
                                </m:rPr>
                                <a:rPr lang="en-US" altLang="zh-CN" sz="2400" b="0" i="1" smtClean="0">
                                  <a:latin typeface="Cambria Math" panose="02040503050406030204" pitchFamily="18" charset="0"/>
                                  <a:ea typeface="+mj-ea"/>
                                </a:rPr>
                                <m:t>𝑗</m:t>
                              </m:r>
                              <m:r>
                                <a:rPr lang="en-US" altLang="zh-CN" sz="2400" b="0" i="1" smtClean="0">
                                  <a:latin typeface="Cambria Math" panose="02040503050406030204" pitchFamily="18" charset="0"/>
                                  <a:ea typeface="+mj-ea"/>
                                </a:rPr>
                                <m:t>=1</m:t>
                              </m:r>
                            </m:sub>
                            <m:sup>
                              <m:r>
                                <a:rPr lang="en-US" altLang="zh-CN" sz="2400" b="0" i="1" smtClean="0">
                                  <a:latin typeface="Cambria Math" panose="02040503050406030204" pitchFamily="18" charset="0"/>
                                  <a:ea typeface="+mj-ea"/>
                                </a:rPr>
                                <m:t>𝑁</m:t>
                              </m:r>
                            </m:sup>
                            <m:e>
                              <m:sSub>
                                <m:sSubPr>
                                  <m:ctrlPr>
                                    <a:rPr lang="en-US" altLang="zh-CN" sz="2400" i="1" smtClean="0">
                                      <a:latin typeface="Cambria Math" panose="02040503050406030204" pitchFamily="18" charset="0"/>
                                      <a:ea typeface="+mj-ea"/>
                                    </a:rPr>
                                  </m:ctrlPr>
                                </m:sSubPr>
                                <m:e>
                                  <m:r>
                                    <a:rPr lang="zh-CN" altLang="en-US" sz="2400" i="1" smtClean="0">
                                      <a:latin typeface="Cambria Math" panose="02040503050406030204" pitchFamily="18" charset="0"/>
                                      <a:ea typeface="+mj-ea"/>
                                    </a:rPr>
                                    <m:t>𝛼</m:t>
                                  </m:r>
                                </m:e>
                                <m:sub>
                                  <m:r>
                                    <a:rPr lang="en-US" altLang="zh-CN" sz="2400" b="0" i="1" smtClean="0">
                                      <a:latin typeface="Cambria Math" panose="02040503050406030204" pitchFamily="18" charset="0"/>
                                      <a:ea typeface="+mj-ea"/>
                                    </a:rPr>
                                    <m:t>𝑖</m:t>
                                  </m:r>
                                </m:sub>
                              </m:sSub>
                              <m:sSub>
                                <m:sSubPr>
                                  <m:ctrlPr>
                                    <a:rPr lang="en-US" altLang="zh-CN" sz="2400" i="1" smtClean="0">
                                      <a:latin typeface="Cambria Math" panose="02040503050406030204" pitchFamily="18" charset="0"/>
                                      <a:ea typeface="+mj-ea"/>
                                    </a:rPr>
                                  </m:ctrlPr>
                                </m:sSubPr>
                                <m:e>
                                  <m:r>
                                    <a:rPr lang="zh-CN" altLang="en-US" sz="2400" i="1" smtClean="0">
                                      <a:latin typeface="Cambria Math" panose="02040503050406030204" pitchFamily="18" charset="0"/>
                                      <a:ea typeface="+mj-ea"/>
                                    </a:rPr>
                                    <m:t>𝛼</m:t>
                                  </m:r>
                                </m:e>
                                <m:sub>
                                  <m:r>
                                    <a:rPr lang="en-US" altLang="zh-CN" sz="2400" b="0" i="1" smtClean="0">
                                      <a:latin typeface="Cambria Math" panose="02040503050406030204" pitchFamily="18" charset="0"/>
                                      <a:ea typeface="+mj-ea"/>
                                    </a:rPr>
                                    <m:t>𝑗</m:t>
                                  </m:r>
                                </m:sub>
                              </m:sSub>
                            </m:e>
                          </m:nary>
                        </m:e>
                      </m:nary>
                      <m:sSub>
                        <m:sSubPr>
                          <m:ctrlPr>
                            <a:rPr lang="en-US" altLang="zh-CN" sz="2400" i="1">
                              <a:latin typeface="Cambria Math" panose="02040503050406030204" pitchFamily="18" charset="0"/>
                              <a:ea typeface="+mj-ea"/>
                            </a:rPr>
                          </m:ctrlPr>
                        </m:sSubPr>
                        <m:e>
                          <m:r>
                            <a:rPr lang="en-US" altLang="zh-CN" sz="2400" b="0" i="1" smtClean="0">
                              <a:latin typeface="Cambria Math" panose="02040503050406030204" pitchFamily="18" charset="0"/>
                              <a:ea typeface="+mj-ea"/>
                            </a:rPr>
                            <m:t>𝑦</m:t>
                          </m:r>
                        </m:e>
                        <m:sub>
                          <m:r>
                            <a:rPr lang="en-US" altLang="zh-CN" sz="2400" i="1">
                              <a:latin typeface="Cambria Math" panose="02040503050406030204" pitchFamily="18" charset="0"/>
                              <a:ea typeface="+mj-ea"/>
                            </a:rPr>
                            <m:t>𝑖</m:t>
                          </m:r>
                        </m:sub>
                      </m:sSub>
                      <m:sSub>
                        <m:sSubPr>
                          <m:ctrlPr>
                            <a:rPr lang="en-US" altLang="zh-CN" sz="2400" i="1">
                              <a:latin typeface="Cambria Math" panose="02040503050406030204" pitchFamily="18" charset="0"/>
                              <a:ea typeface="+mj-ea"/>
                            </a:rPr>
                          </m:ctrlPr>
                        </m:sSubPr>
                        <m:e>
                          <m:r>
                            <a:rPr lang="en-US" altLang="zh-CN" sz="2400" b="0" i="1" smtClean="0">
                              <a:latin typeface="Cambria Math" panose="02040503050406030204" pitchFamily="18" charset="0"/>
                              <a:ea typeface="+mj-ea"/>
                            </a:rPr>
                            <m:t>𝑦</m:t>
                          </m:r>
                        </m:e>
                        <m:sub>
                          <m:r>
                            <a:rPr lang="en-US" altLang="zh-CN" sz="2400" i="1">
                              <a:latin typeface="Cambria Math" panose="02040503050406030204" pitchFamily="18" charset="0"/>
                              <a:ea typeface="+mj-ea"/>
                            </a:rPr>
                            <m:t>𝑗</m:t>
                          </m:r>
                        </m:sub>
                      </m:sSub>
                      <m:r>
                        <a:rPr lang="en-US" altLang="zh-CN" sz="2400" b="0" i="1" smtClean="0">
                          <a:latin typeface="Cambria Math" panose="02040503050406030204" pitchFamily="18" charset="0"/>
                          <a:ea typeface="+mj-ea"/>
                        </a:rPr>
                        <m:t>𝐾</m:t>
                      </m:r>
                      <m:d>
                        <m:dPr>
                          <m:ctrlPr>
                            <a:rPr lang="en-US" altLang="zh-CN" sz="2400" i="1">
                              <a:latin typeface="Cambria Math" panose="02040503050406030204" pitchFamily="18" charset="0"/>
                              <a:ea typeface="+mj-ea"/>
                            </a:rPr>
                          </m:ctrlPr>
                        </m:dPr>
                        <m:e>
                          <m:r>
                            <a:rPr lang="en-US" altLang="zh-CN" sz="2400" i="1">
                              <a:latin typeface="Cambria Math" panose="02040503050406030204" pitchFamily="18" charset="0"/>
                              <a:ea typeface="+mj-ea"/>
                            </a:rPr>
                            <m:t>𝑥</m:t>
                          </m:r>
                          <m:r>
                            <a:rPr lang="en-US" altLang="zh-CN" sz="2400" i="1">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𝑥</m:t>
                              </m:r>
                            </m:e>
                            <m:sub>
                              <m:r>
                                <a:rPr lang="en-US" altLang="zh-CN" sz="2400" i="1">
                                  <a:latin typeface="Cambria Math" panose="02040503050406030204" pitchFamily="18" charset="0"/>
                                  <a:ea typeface="+mj-ea"/>
                                </a:rPr>
                                <m:t>𝑖</m:t>
                              </m:r>
                            </m:sub>
                          </m:sSub>
                        </m:e>
                      </m:d>
                      <m:r>
                        <a:rPr lang="en-US" altLang="zh-CN" sz="2400" b="0" i="1" smtClean="0">
                          <a:latin typeface="Cambria Math" panose="02040503050406030204" pitchFamily="18" charset="0"/>
                          <a:ea typeface="+mj-ea"/>
                        </a:rPr>
                        <m:t>−</m:t>
                      </m:r>
                      <m:nary>
                        <m:naryPr>
                          <m:chr m:val="∑"/>
                          <m:ctrlPr>
                            <a:rPr lang="en-US" altLang="zh-CN" sz="2400" b="0" i="1" smtClean="0">
                              <a:latin typeface="Cambria Math" panose="02040503050406030204" pitchFamily="18" charset="0"/>
                              <a:ea typeface="+mj-ea"/>
                            </a:rPr>
                          </m:ctrlPr>
                        </m:naryPr>
                        <m:sub>
                          <m:r>
                            <m:rPr>
                              <m:brk m:alnAt="23"/>
                            </m:rPr>
                            <a:rPr lang="en-US" altLang="zh-CN" sz="2400" b="0" i="1" smtClean="0">
                              <a:latin typeface="Cambria Math" panose="02040503050406030204" pitchFamily="18" charset="0"/>
                              <a:ea typeface="+mj-ea"/>
                            </a:rPr>
                            <m:t>𝑖</m:t>
                          </m:r>
                          <m:r>
                            <a:rPr lang="en-US" altLang="zh-CN" sz="2400" b="0" i="1" smtClean="0">
                              <a:latin typeface="Cambria Math" panose="02040503050406030204" pitchFamily="18" charset="0"/>
                              <a:ea typeface="+mj-ea"/>
                            </a:rPr>
                            <m:t>=1</m:t>
                          </m:r>
                        </m:sub>
                        <m:sup>
                          <m:r>
                            <a:rPr lang="en-US" altLang="zh-CN" sz="2400" b="0" i="1" smtClean="0">
                              <a:latin typeface="Cambria Math" panose="02040503050406030204" pitchFamily="18" charset="0"/>
                              <a:ea typeface="+mj-ea"/>
                            </a:rPr>
                            <m:t>𝑁</m:t>
                          </m:r>
                        </m:sup>
                        <m:e>
                          <m:sSub>
                            <m:sSubPr>
                              <m:ctrlPr>
                                <a:rPr lang="en-US" altLang="zh-CN" sz="2400" b="0" i="1" smtClean="0">
                                  <a:latin typeface="Cambria Math" panose="02040503050406030204" pitchFamily="18" charset="0"/>
                                  <a:ea typeface="+mj-ea"/>
                                </a:rPr>
                              </m:ctrlPr>
                            </m:sSubPr>
                            <m:e>
                              <m:r>
                                <a:rPr lang="zh-CN" altLang="en-US" sz="2400" b="0" i="1" smtClean="0">
                                  <a:latin typeface="Cambria Math" panose="02040503050406030204" pitchFamily="18" charset="0"/>
                                  <a:ea typeface="+mj-ea"/>
                                </a:rPr>
                                <m:t>𝛼</m:t>
                              </m:r>
                            </m:e>
                            <m:sub>
                              <m:r>
                                <a:rPr lang="en-US" altLang="zh-CN" sz="2400" b="0" i="1" smtClean="0">
                                  <a:latin typeface="Cambria Math" panose="02040503050406030204" pitchFamily="18" charset="0"/>
                                  <a:ea typeface="+mj-ea"/>
                                </a:rPr>
                                <m:t>𝑖</m:t>
                              </m:r>
                            </m:sub>
                          </m:sSub>
                        </m:e>
                      </m:nary>
                      <m:r>
                        <a:rPr lang="en-US" altLang="zh-CN" sz="2400" b="0" i="1" smtClean="0">
                          <a:latin typeface="Cambria Math" panose="02040503050406030204" pitchFamily="18" charset="0"/>
                          <a:ea typeface="+mj-ea"/>
                        </a:rPr>
                        <m:t>     (4.65)</m:t>
                      </m:r>
                    </m:oMath>
                  </m:oMathPara>
                </a14:m>
                <a:endParaRPr lang="en-US" altLang="zh-CN" sz="2400" b="0" dirty="0">
                  <a:latin typeface="+mj-ea"/>
                  <a:ea typeface="+mj-ea"/>
                </a:endParaRPr>
              </a:p>
              <a:p>
                <a:pPr>
                  <a:lnSpc>
                    <a:spcPct val="150000"/>
                  </a:lnSpc>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mj-ea"/>
                        </a:rPr>
                        <m:t>𝑠</m:t>
                      </m:r>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𝑡</m:t>
                      </m:r>
                      <m:r>
                        <a:rPr lang="en-US" altLang="zh-CN" sz="2400" b="0" i="1" smtClean="0">
                          <a:latin typeface="Cambria Math" panose="02040503050406030204" pitchFamily="18" charset="0"/>
                          <a:ea typeface="+mj-ea"/>
                        </a:rPr>
                        <m:t>.  </m:t>
                      </m:r>
                      <m:nary>
                        <m:naryPr>
                          <m:chr m:val="∑"/>
                          <m:ctrlPr>
                            <a:rPr lang="en-US" altLang="zh-CN" sz="2400" b="0" i="1" smtClean="0">
                              <a:latin typeface="Cambria Math" panose="02040503050406030204" pitchFamily="18" charset="0"/>
                              <a:ea typeface="+mj-ea"/>
                            </a:rPr>
                          </m:ctrlPr>
                        </m:naryPr>
                        <m:sub>
                          <m:r>
                            <m:rPr>
                              <m:brk m:alnAt="23"/>
                            </m:rPr>
                            <a:rPr lang="en-US" altLang="zh-CN" sz="2400" b="0" i="1" smtClean="0">
                              <a:latin typeface="Cambria Math" panose="02040503050406030204" pitchFamily="18" charset="0"/>
                              <a:ea typeface="+mj-ea"/>
                            </a:rPr>
                            <m:t>𝑖</m:t>
                          </m:r>
                          <m:r>
                            <a:rPr lang="en-US" altLang="zh-CN" sz="2400" b="0" i="1" smtClean="0">
                              <a:latin typeface="Cambria Math" panose="02040503050406030204" pitchFamily="18" charset="0"/>
                              <a:ea typeface="+mj-ea"/>
                            </a:rPr>
                            <m:t>=1</m:t>
                          </m:r>
                        </m:sub>
                        <m:sup>
                          <m:r>
                            <a:rPr lang="en-US" altLang="zh-CN" sz="2400" b="0" i="1" smtClean="0">
                              <a:latin typeface="Cambria Math" panose="02040503050406030204" pitchFamily="18" charset="0"/>
                              <a:ea typeface="+mj-ea"/>
                            </a:rPr>
                            <m:t>𝑁</m:t>
                          </m:r>
                        </m:sup>
                        <m:e>
                          <m:sSub>
                            <m:sSubPr>
                              <m:ctrlPr>
                                <a:rPr lang="en-US" altLang="zh-CN" sz="2400" i="1">
                                  <a:latin typeface="Cambria Math" panose="02040503050406030204" pitchFamily="18" charset="0"/>
                                  <a:ea typeface="+mj-ea"/>
                                </a:rPr>
                              </m:ctrlPr>
                            </m:sSubPr>
                            <m:e>
                              <m:r>
                                <a:rPr lang="zh-CN" altLang="en-US" sz="2400" i="1">
                                  <a:latin typeface="Cambria Math" panose="02040503050406030204" pitchFamily="18" charset="0"/>
                                  <a:ea typeface="+mj-ea"/>
                                </a:rPr>
                                <m:t>𝛼</m:t>
                              </m:r>
                            </m:e>
                            <m:sub>
                              <m:r>
                                <a:rPr lang="en-US" altLang="zh-CN" sz="2400" i="1">
                                  <a:latin typeface="Cambria Math" panose="02040503050406030204" pitchFamily="18" charset="0"/>
                                  <a:ea typeface="+mj-ea"/>
                                </a:rPr>
                                <m:t>𝑖</m:t>
                              </m:r>
                            </m:sub>
                          </m:sSub>
                          <m:sSub>
                            <m:sSubPr>
                              <m:ctrlPr>
                                <a:rPr lang="en-US" altLang="zh-CN" sz="2400" i="1">
                                  <a:latin typeface="Cambria Math" panose="02040503050406030204" pitchFamily="18" charset="0"/>
                                  <a:ea typeface="+mj-ea"/>
                                </a:rPr>
                              </m:ctrlPr>
                            </m:sSubPr>
                            <m:e>
                              <m:r>
                                <a:rPr lang="zh-CN" altLang="en-US" sz="2400" i="1">
                                  <a:latin typeface="Cambria Math" panose="02040503050406030204" pitchFamily="18" charset="0"/>
                                  <a:ea typeface="+mj-ea"/>
                                </a:rPr>
                                <m:t>𝛼</m:t>
                              </m:r>
                            </m:e>
                            <m:sub>
                              <m:r>
                                <a:rPr lang="en-US" altLang="zh-CN" sz="2400" i="1">
                                  <a:latin typeface="Cambria Math" panose="02040503050406030204" pitchFamily="18" charset="0"/>
                                  <a:ea typeface="+mj-ea"/>
                                </a:rPr>
                                <m:t>𝑗</m:t>
                              </m:r>
                            </m:sub>
                          </m:sSub>
                          <m:r>
                            <a:rPr lang="en-US" altLang="zh-CN" sz="2400" b="0" i="1" smtClean="0">
                              <a:latin typeface="Cambria Math" panose="02040503050406030204" pitchFamily="18" charset="0"/>
                              <a:ea typeface="+mj-ea"/>
                            </a:rPr>
                            <m:t>=0</m:t>
                          </m:r>
                        </m:e>
                      </m:nary>
                      <m:r>
                        <a:rPr lang="en-US" altLang="zh-CN" sz="2400" b="0" i="1" smtClean="0">
                          <a:latin typeface="Cambria Math" panose="02040503050406030204" pitchFamily="18" charset="0"/>
                          <a:ea typeface="+mj-ea"/>
                        </a:rPr>
                        <m:t>      (4.66)</m:t>
                      </m:r>
                    </m:oMath>
                  </m:oMathPara>
                </a14:m>
                <a:endParaRPr lang="en-US" altLang="zh-CN" sz="2400" dirty="0">
                  <a:latin typeface="+mj-ea"/>
                  <a:ea typeface="+mj-ea"/>
                </a:endParaRPr>
              </a:p>
              <a:p>
                <a:pPr>
                  <a:lnSpc>
                    <a:spcPct val="150000"/>
                  </a:lnSpc>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mj-ea"/>
                        </a:rPr>
                        <m:t>0</m:t>
                      </m:r>
                      <m:sSub>
                        <m:sSubPr>
                          <m:ctrlPr>
                            <a:rPr lang="en-US" altLang="zh-CN" sz="2400" i="1">
                              <a:latin typeface="Cambria Math" panose="02040503050406030204" pitchFamily="18" charset="0"/>
                              <a:ea typeface="+mj-ea"/>
                            </a:rPr>
                          </m:ctrlPr>
                        </m:sSubPr>
                        <m:e>
                          <m:r>
                            <a:rPr lang="en-US" altLang="zh-CN" sz="2400" i="1" smtClean="0">
                              <a:latin typeface="Cambria Math" panose="02040503050406030204" pitchFamily="18" charset="0"/>
                              <a:ea typeface="+mj-ea"/>
                            </a:rPr>
                            <m:t>≤</m:t>
                          </m:r>
                          <m:r>
                            <a:rPr lang="zh-CN" altLang="en-US" sz="2400" i="1">
                              <a:latin typeface="Cambria Math" panose="02040503050406030204" pitchFamily="18" charset="0"/>
                              <a:ea typeface="+mj-ea"/>
                            </a:rPr>
                            <m:t>𝛼</m:t>
                          </m:r>
                        </m:e>
                        <m:sub>
                          <m:r>
                            <a:rPr lang="en-US" altLang="zh-CN" sz="2400" i="1">
                              <a:latin typeface="Cambria Math" panose="02040503050406030204" pitchFamily="18" charset="0"/>
                              <a:ea typeface="+mj-ea"/>
                            </a:rPr>
                            <m:t>𝑖</m:t>
                          </m:r>
                        </m:sub>
                      </m:sSub>
                      <m:r>
                        <a:rPr lang="en-US" altLang="zh-CN" sz="2400" i="1" smtClean="0">
                          <a:latin typeface="Cambria Math" panose="02040503050406030204" pitchFamily="18" charset="0"/>
                          <a:ea typeface="+mj-ea"/>
                        </a:rPr>
                        <m:t>≤</m:t>
                      </m:r>
                      <m:r>
                        <a:rPr lang="en-US" altLang="zh-CN" sz="2400" b="0" i="1" smtClean="0">
                          <a:latin typeface="Cambria Math" panose="02040503050406030204" pitchFamily="18" charset="0"/>
                          <a:ea typeface="+mj-ea"/>
                        </a:rPr>
                        <m:t>𝐶</m:t>
                      </m:r>
                      <m:r>
                        <a:rPr lang="en-US" altLang="zh-CN" sz="2400" b="0" i="1" smtClean="0">
                          <a:latin typeface="Cambria Math" panose="02040503050406030204" pitchFamily="18" charset="0"/>
                          <a:ea typeface="+mj-ea"/>
                        </a:rPr>
                        <m:t>,  </m:t>
                      </m:r>
                      <m:r>
                        <a:rPr lang="en-US" altLang="zh-CN" sz="2400" b="0" i="1" smtClean="0">
                          <a:latin typeface="Cambria Math" panose="02040503050406030204" pitchFamily="18" charset="0"/>
                          <a:ea typeface="+mj-ea"/>
                        </a:rPr>
                        <m:t>𝑖</m:t>
                      </m:r>
                      <m:r>
                        <a:rPr lang="en-US" altLang="zh-CN" sz="2400" b="0" i="1" smtClean="0">
                          <a:latin typeface="Cambria Math" panose="02040503050406030204" pitchFamily="18" charset="0"/>
                          <a:ea typeface="+mj-ea"/>
                        </a:rPr>
                        <m:t>=1,2,…,</m:t>
                      </m:r>
                      <m:r>
                        <a:rPr lang="en-US" altLang="zh-CN" sz="2400" b="0" i="1" smtClean="0">
                          <a:latin typeface="Cambria Math" panose="02040503050406030204" pitchFamily="18" charset="0"/>
                          <a:ea typeface="+mj-ea"/>
                        </a:rPr>
                        <m:t>𝑁</m:t>
                      </m:r>
                      <m:r>
                        <a:rPr lang="en-US" altLang="zh-CN" sz="2400" b="0" i="1" smtClean="0">
                          <a:latin typeface="Cambria Math" panose="02040503050406030204" pitchFamily="18" charset="0"/>
                          <a:ea typeface="+mj-ea"/>
                        </a:rPr>
                        <m:t>     (4.67)</m:t>
                      </m:r>
                    </m:oMath>
                  </m:oMathPara>
                </a14:m>
                <a:endParaRPr lang="en-US" altLang="zh-CN" sz="2400" dirty="0">
                  <a:latin typeface="+mj-ea"/>
                  <a:ea typeface="+mj-ea"/>
                </a:endParaRPr>
              </a:p>
              <a:p>
                <a:pPr>
                  <a:lnSpc>
                    <a:spcPct val="150000"/>
                  </a:lnSpc>
                </a:pPr>
                <a:endParaRPr lang="zh-CN" altLang="en-US" sz="2400" dirty="0">
                  <a:latin typeface="+mj-ea"/>
                  <a:ea typeface="+mj-ea"/>
                </a:endParaRPr>
              </a:p>
            </p:txBody>
          </p:sp>
        </mc:Choice>
        <mc:Fallback xmlns="">
          <p:sp>
            <p:nvSpPr>
              <p:cNvPr id="4" name="文本框 3">
                <a:extLst>
                  <a:ext uri="{FF2B5EF4-FFF2-40B4-BE49-F238E27FC236}">
                    <a16:creationId xmlns:a16="http://schemas.microsoft.com/office/drawing/2014/main" id="{BF508629-0E3F-90DF-B5AD-8567D9BC6E01}"/>
                  </a:ext>
                </a:extLst>
              </p:cNvPr>
              <p:cNvSpPr txBox="1">
                <a:spLocks noRot="1" noChangeAspect="1" noMove="1" noResize="1" noEditPoints="1" noAdjustHandles="1" noChangeArrowheads="1" noChangeShapeType="1" noTextEdit="1"/>
              </p:cNvSpPr>
              <p:nvPr/>
            </p:nvSpPr>
            <p:spPr>
              <a:xfrm>
                <a:off x="827157" y="1363271"/>
                <a:ext cx="9929743" cy="4897174"/>
              </a:xfrm>
              <a:prstGeom prst="rect">
                <a:avLst/>
              </a:prstGeom>
              <a:blipFill>
                <a:blip r:embed="rId2"/>
                <a:stretch>
                  <a:fillRect l="-9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681726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87050" y="1451174"/>
                <a:ext cx="10765668" cy="5184576"/>
              </a:xfrm>
            </p:spPr>
            <p:txBody>
              <a:bodyPr>
                <a:normAutofit/>
              </a:bodyPr>
              <a:lstStyle/>
              <a:p>
                <a:pPr>
                  <a:lnSpc>
                    <a:spcPct val="120000"/>
                  </a:lnSpc>
                </a:pPr>
                <a:r>
                  <a:rPr lang="zh-CN" altLang="en-US" sz="2400" dirty="0">
                    <a:solidFill>
                      <a:srgbClr val="C00000"/>
                    </a:solidFill>
                  </a:rPr>
                  <a:t>启发式算法，基本思路</a:t>
                </a:r>
                <a:r>
                  <a:rPr lang="zh-CN" altLang="en-US" sz="2400" dirty="0"/>
                  <a:t>：</a:t>
                </a:r>
                <a:endParaRPr lang="en-US" altLang="zh-CN" sz="2400" dirty="0"/>
              </a:p>
              <a:p>
                <a:pPr>
                  <a:lnSpc>
                    <a:spcPct val="120000"/>
                  </a:lnSpc>
                </a:pPr>
                <a:r>
                  <a:rPr lang="zh-CN" altLang="en-US" sz="2400" dirty="0"/>
                  <a:t>如果所有变量的解都满足此最优化问题的</a:t>
                </a:r>
                <a:r>
                  <a:rPr lang="en-US" altLang="zh-CN" sz="2400" dirty="0"/>
                  <a:t>KKT</a:t>
                </a:r>
                <a:r>
                  <a:rPr lang="zh-CN" altLang="en-US" sz="2400" dirty="0"/>
                  <a:t>条件，那么得到解；</a:t>
                </a:r>
                <a:endParaRPr lang="en-US" altLang="zh-CN" sz="2400" dirty="0"/>
              </a:p>
              <a:p>
                <a:pPr>
                  <a:lnSpc>
                    <a:spcPct val="120000"/>
                  </a:lnSpc>
                </a:pPr>
                <a:r>
                  <a:rPr lang="zh-CN" altLang="en-US" sz="2400" dirty="0"/>
                  <a:t>否则，选择两个变量，固定其它变量，针对这两个变量构建一个二次规划问题，称为子问题，可通过解析方法求解，提高了计算速度。</a:t>
                </a:r>
                <a:endParaRPr lang="en-US" altLang="zh-CN" sz="2400" dirty="0"/>
              </a:p>
              <a:p>
                <a:pPr>
                  <a:lnSpc>
                    <a:spcPct val="120000"/>
                  </a:lnSpc>
                </a:pPr>
                <a:r>
                  <a:rPr lang="zh-CN" altLang="en-US" sz="2400" dirty="0"/>
                  <a:t>子问题的两个变量：一个是违反</a:t>
                </a:r>
                <a:r>
                  <a:rPr lang="en-US" altLang="zh-CN" sz="2400" dirty="0"/>
                  <a:t>KKT</a:t>
                </a:r>
                <a:r>
                  <a:rPr lang="zh-CN" altLang="en-US" sz="2400" dirty="0"/>
                  <a:t>条件最严重的那个，另一个由约束条件自动确定。</a:t>
                </a:r>
                <a:endParaRPr lang="en-US" altLang="zh-CN" sz="2400" dirty="0"/>
              </a:p>
              <a:p>
                <a:pPr>
                  <a:lnSpc>
                    <a:spcPct val="120000"/>
                  </a:lnSpc>
                </a:pPr>
                <a:r>
                  <a:rPr lang="zh-CN" altLang="en-US" sz="2400" dirty="0"/>
                  <a:t>注意，子问题的两个变量中只有一个是自由变量。假设</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Sub>
                    <m:r>
                      <a:rPr lang="en-US" altLang="zh-CN" sz="2400" b="0" i="0" smtClean="0">
                        <a:latin typeface="Cambria Math" panose="02040503050406030204" pitchFamily="18" charset="0"/>
                      </a:rPr>
                      <m:t>,</m:t>
                    </m:r>
                    <m:sSub>
                      <m:sSubPr>
                        <m:ctrlPr>
                          <a:rPr lang="en-US" altLang="zh-CN" sz="2400" i="1" smtClean="0">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b="0" i="1" smtClean="0">
                            <a:latin typeface="Cambria Math" panose="02040503050406030204" pitchFamily="18" charset="0"/>
                          </a:rPr>
                          <m:t>2</m:t>
                        </m:r>
                      </m:sub>
                    </m:sSub>
                  </m:oMath>
                </a14:m>
                <a:r>
                  <a:rPr lang="zh-CN" altLang="en-US" sz="2400" dirty="0"/>
                  <a:t>为两个变量，</a:t>
                </a:r>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zh-CN" altLang="en-US" sz="2400">
                            <a:latin typeface="Cambria Math" panose="02040503050406030204" pitchFamily="18" charset="0"/>
                          </a:rPr>
                          <m:t>𝛼</m:t>
                        </m:r>
                      </m:e>
                      <m:sub>
                        <m:r>
                          <a:rPr lang="en-US" altLang="zh-CN" sz="2400">
                            <a:latin typeface="Cambria Math" panose="02040503050406030204" pitchFamily="18" charset="0"/>
                          </a:rPr>
                          <m:t>3</m:t>
                        </m:r>
                      </m:sub>
                    </m:sSub>
                    <m:r>
                      <a:rPr lang="en-US" altLang="zh-CN" sz="2400">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a:latin typeface="Cambria Math" panose="02040503050406030204" pitchFamily="18" charset="0"/>
                          </a:rPr>
                          <m:t>𝛼</m:t>
                        </m:r>
                      </m:e>
                      <m:sub>
                        <m:r>
                          <a:rPr lang="en-US" altLang="zh-CN" sz="2400">
                            <a:latin typeface="Cambria Math" panose="02040503050406030204" pitchFamily="18" charset="0"/>
                          </a:rPr>
                          <m:t>4</m:t>
                        </m:r>
                      </m:sub>
                    </m:sSub>
                    <m:r>
                      <a:rPr lang="en-US" altLang="zh-CN" sz="2400">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a:latin typeface="Cambria Math" panose="02040503050406030204" pitchFamily="18" charset="0"/>
                          </a:rPr>
                          <m:t>𝛼</m:t>
                        </m:r>
                      </m:e>
                      <m:sub>
                        <m:r>
                          <a:rPr lang="en-US" altLang="zh-CN" sz="2400">
                            <a:latin typeface="Cambria Math" panose="02040503050406030204" pitchFamily="18" charset="0"/>
                          </a:rPr>
                          <m:t>𝑁</m:t>
                        </m:r>
                      </m:sub>
                    </m:sSub>
                    <m:r>
                      <a:rPr lang="en-US" altLang="zh-CN" sz="2400">
                        <a:latin typeface="Cambria Math" panose="02040503050406030204" pitchFamily="18" charset="0"/>
                      </a:rPr>
                      <m:t> </m:t>
                    </m:r>
                    <m:r>
                      <a:rPr lang="zh-CN" altLang="en-US" sz="2400">
                        <a:latin typeface="Cambria Math" panose="02040503050406030204" pitchFamily="18" charset="0"/>
                      </a:rPr>
                      <m:t>固定</m:t>
                    </m:r>
                    <m:r>
                      <a:rPr lang="zh-CN" altLang="en-US" sz="2400" i="1">
                        <a:latin typeface="Cambria Math" panose="02040503050406030204" pitchFamily="18" charset="0"/>
                      </a:rPr>
                      <m:t>，</m:t>
                    </m:r>
                  </m:oMath>
                </a14:m>
                <a:r>
                  <a:rPr lang="zh-CN" altLang="en-US" sz="2400" dirty="0"/>
                  <a:t>那么由等式约束</a:t>
                </a:r>
                <a:r>
                  <a:rPr lang="en-US" altLang="zh-CN" sz="2400" dirty="0"/>
                  <a:t>(4.66)</a:t>
                </a:r>
                <a:r>
                  <a:rPr lang="zh-CN" altLang="en-US" sz="2400" dirty="0"/>
                  <a:t>可知</a:t>
                </a:r>
                <a14:m>
                  <m:oMath xmlns:m="http://schemas.openxmlformats.org/officeDocument/2006/math">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𝛼</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=2</m:t>
                        </m:r>
                      </m:sub>
                      <m:sup>
                        <m:r>
                          <a:rPr lang="en-US" altLang="zh-CN" sz="2400" b="0" i="1" smtClean="0">
                            <a:latin typeface="Cambria Math" panose="02040503050406030204" pitchFamily="18" charset="0"/>
                          </a:rPr>
                          <m:t>𝑁</m:t>
                        </m:r>
                      </m:sup>
                      <m:e>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𝛼</m:t>
                            </m:r>
                          </m:e>
                          <m:sub>
                            <m:r>
                              <a:rPr lang="en-US" altLang="zh-CN" sz="2400" b="0" i="1" smtClean="0">
                                <a:latin typeface="Cambria Math" panose="02040503050406030204" pitchFamily="18" charset="0"/>
                              </a:rPr>
                              <m:t>𝑖</m:t>
                            </m:r>
                          </m:sub>
                        </m:sSub>
                      </m:e>
                    </m:nary>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r>
                      <a:rPr lang="zh-CN" altLang="en-US" sz="2400" i="1">
                        <a:latin typeface="Cambria Math" panose="02040503050406030204" pitchFamily="18" charset="0"/>
                      </a:rPr>
                      <m:t>，</m:t>
                    </m:r>
                  </m:oMath>
                </a14:m>
                <a:r>
                  <a:rPr lang="zh-CN" altLang="en-US" sz="2400" dirty="0"/>
                  <a:t>如果</a:t>
                </a:r>
                <a14:m>
                  <m:oMath xmlns:m="http://schemas.openxmlformats.org/officeDocument/2006/math">
                    <m:sSub>
                      <m:sSubPr>
                        <m:ctrlPr>
                          <a:rPr lang="en-US" altLang="zh-CN" sz="2400" i="1">
                            <a:latin typeface="Cambria Math" panose="02040503050406030204" pitchFamily="18" charset="0"/>
                          </a:rPr>
                        </m:ctrlPr>
                      </m:sSubPr>
                      <m:e>
                        <m:r>
                          <a:rPr lang="zh-CN" altLang="en-US" sz="2400">
                            <a:latin typeface="Cambria Math" panose="02040503050406030204" pitchFamily="18" charset="0"/>
                          </a:rPr>
                          <m:t>𝛼</m:t>
                        </m:r>
                      </m:e>
                      <m:sub>
                        <m:r>
                          <a:rPr lang="en-US" altLang="zh-CN" sz="2400">
                            <a:latin typeface="Cambria Math" panose="02040503050406030204" pitchFamily="18" charset="0"/>
                          </a:rPr>
                          <m:t>2</m:t>
                        </m:r>
                      </m:sub>
                    </m:sSub>
                  </m:oMath>
                </a14:m>
                <a:r>
                  <a:rPr lang="zh-CN" altLang="en-US" sz="2400" dirty="0"/>
                  <a:t>确定，那么</a:t>
                </a:r>
                <a14:m>
                  <m:oMath xmlns:m="http://schemas.openxmlformats.org/officeDocument/2006/math">
                    <m:sSub>
                      <m:sSubPr>
                        <m:ctrlPr>
                          <a:rPr lang="en-US" altLang="zh-CN" sz="2400" i="1">
                            <a:latin typeface="Cambria Math" panose="02040503050406030204" pitchFamily="18" charset="0"/>
                          </a:rPr>
                        </m:ctrlPr>
                      </m:sSubPr>
                      <m:e>
                        <m:r>
                          <a:rPr lang="zh-CN" altLang="en-US" sz="2400">
                            <a:latin typeface="Cambria Math" panose="02040503050406030204" pitchFamily="18" charset="0"/>
                          </a:rPr>
                          <m:t>𝛼</m:t>
                        </m:r>
                      </m:e>
                      <m:sub>
                        <m:r>
                          <a:rPr lang="en-US" altLang="zh-CN" sz="2400">
                            <a:latin typeface="Cambria Math" panose="02040503050406030204" pitchFamily="18" charset="0"/>
                          </a:rPr>
                          <m:t>1</m:t>
                        </m:r>
                      </m:sub>
                    </m:sSub>
                  </m:oMath>
                </a14:m>
                <a:r>
                  <a:rPr lang="zh-CN" altLang="en-US" sz="2400" dirty="0"/>
                  <a:t>也随之确定。所以子问题中同时更新两个变量。</a:t>
                </a:r>
                <a:endParaRPr lang="en-US" altLang="zh-CN" sz="2400" dirty="0"/>
              </a:p>
              <a:p>
                <a:pPr marL="0" indent="0">
                  <a:buNone/>
                </a:pPr>
                <a:endParaRPr lang="en-US" altLang="zh-CN" sz="2000" dirty="0">
                  <a:latin typeface="+mn-ea"/>
                  <a:ea typeface="+mn-ea"/>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87050" y="1451174"/>
                <a:ext cx="10765668" cy="5184576"/>
              </a:xfrm>
              <a:blipFill>
                <a:blip r:embed="rId3"/>
                <a:stretch>
                  <a:fillRect l="-1019" t="-940"/>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BE77303B-CF92-4CCC-1E61-7B33FE914916}"/>
              </a:ext>
            </a:extLst>
          </p:cNvPr>
          <p:cNvSpPr>
            <a:spLocks noGrp="1"/>
          </p:cNvSpPr>
          <p:nvPr>
            <p:ph type="title"/>
          </p:nvPr>
        </p:nvSpPr>
        <p:spPr>
          <a:xfrm>
            <a:off x="711200" y="222250"/>
            <a:ext cx="11106150" cy="677863"/>
          </a:xfrm>
        </p:spPr>
        <p:txBody>
          <a:bodyPr/>
          <a:lstStyle/>
          <a:p>
            <a:pPr algn="l"/>
            <a:r>
              <a:rPr lang="en-US" altLang="zh-CN" dirty="0">
                <a:solidFill>
                  <a:schemeClr val="tx1"/>
                </a:solidFill>
              </a:rPr>
              <a:t>SMO</a:t>
            </a:r>
            <a:endParaRPr lang="zh-CN" altLang="en-US" dirty="0">
              <a:solidFill>
                <a:schemeClr val="tx1"/>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87050" y="1451174"/>
            <a:ext cx="10765668" cy="5184576"/>
          </a:xfrm>
        </p:spPr>
        <p:txBody>
          <a:bodyPr>
            <a:normAutofit/>
          </a:bodyPr>
          <a:lstStyle/>
          <a:p>
            <a:pPr>
              <a:lnSpc>
                <a:spcPct val="150000"/>
              </a:lnSpc>
            </a:pPr>
            <a:r>
              <a:rPr lang="en-US" altLang="zh-CN" sz="2800" dirty="0">
                <a:solidFill>
                  <a:srgbClr val="C00000"/>
                </a:solidFill>
              </a:rPr>
              <a:t>SMO</a:t>
            </a:r>
            <a:r>
              <a:rPr lang="zh-CN" altLang="en-US" sz="2800" dirty="0">
                <a:solidFill>
                  <a:srgbClr val="C00000"/>
                </a:solidFill>
              </a:rPr>
              <a:t>算法包括两个部分：</a:t>
            </a:r>
            <a:endParaRPr lang="en-US" altLang="zh-CN" sz="2800" dirty="0">
              <a:solidFill>
                <a:srgbClr val="C00000"/>
              </a:solidFill>
            </a:endParaRPr>
          </a:p>
          <a:p>
            <a:pPr lvl="1">
              <a:lnSpc>
                <a:spcPct val="150000"/>
              </a:lnSpc>
            </a:pPr>
            <a:r>
              <a:rPr lang="zh-CN" altLang="en-US" dirty="0">
                <a:latin typeface="+mn-ea"/>
              </a:rPr>
              <a:t>求解两个变量二次规划的解析方法</a:t>
            </a:r>
            <a:endParaRPr lang="en-US" altLang="zh-CN" dirty="0">
              <a:latin typeface="+mn-ea"/>
            </a:endParaRPr>
          </a:p>
          <a:p>
            <a:pPr lvl="1">
              <a:lnSpc>
                <a:spcPct val="150000"/>
              </a:lnSpc>
            </a:pPr>
            <a:r>
              <a:rPr lang="zh-CN" altLang="en-US" dirty="0">
                <a:latin typeface="+mn-ea"/>
              </a:rPr>
              <a:t>选择变量的启发式方法</a:t>
            </a:r>
          </a:p>
        </p:txBody>
      </p:sp>
      <p:sp>
        <p:nvSpPr>
          <p:cNvPr id="2" name="标题 1">
            <a:extLst>
              <a:ext uri="{FF2B5EF4-FFF2-40B4-BE49-F238E27FC236}">
                <a16:creationId xmlns:a16="http://schemas.microsoft.com/office/drawing/2014/main" id="{BE77303B-CF92-4CCC-1E61-7B33FE914916}"/>
              </a:ext>
            </a:extLst>
          </p:cNvPr>
          <p:cNvSpPr>
            <a:spLocks noGrp="1"/>
          </p:cNvSpPr>
          <p:nvPr>
            <p:ph type="title"/>
          </p:nvPr>
        </p:nvSpPr>
        <p:spPr>
          <a:xfrm>
            <a:off x="685800" y="222250"/>
            <a:ext cx="11131550" cy="677863"/>
          </a:xfrm>
        </p:spPr>
        <p:txBody>
          <a:bodyPr/>
          <a:lstStyle/>
          <a:p>
            <a:pPr algn="l"/>
            <a:r>
              <a:rPr lang="en-US" altLang="zh-CN" dirty="0">
                <a:solidFill>
                  <a:schemeClr val="tx1"/>
                </a:solidFill>
              </a:rPr>
              <a:t>SMO</a:t>
            </a:r>
            <a:endParaRPr lang="zh-CN" altLang="en-US" dirty="0">
              <a:solidFill>
                <a:schemeClr val="tx1"/>
              </a:solidFill>
            </a:endParaRPr>
          </a:p>
        </p:txBody>
      </p:sp>
    </p:spTree>
    <p:extLst>
      <p:ext uri="{BB962C8B-B14F-4D97-AF65-F5344CB8AC3E}">
        <p14:creationId xmlns:p14="http://schemas.microsoft.com/office/powerpoint/2010/main" val="26396902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62000" y="1353519"/>
                <a:ext cx="11055350" cy="5184576"/>
              </a:xfrm>
            </p:spPr>
            <p:txBody>
              <a:bodyPr>
                <a:noAutofit/>
              </a:bodyPr>
              <a:lstStyle/>
              <a:p>
                <a:pPr marL="0" indent="0">
                  <a:lnSpc>
                    <a:spcPct val="110000"/>
                  </a:lnSpc>
                  <a:buNone/>
                </a:pPr>
                <a:r>
                  <a:rPr lang="zh-CN" altLang="en-US" sz="2400" dirty="0"/>
                  <a:t>不失一般性，假设选择的两个变量是</a:t>
                </a:r>
                <a14:m>
                  <m:oMath xmlns:m="http://schemas.openxmlformats.org/officeDocument/2006/math">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𝛼</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oMath>
                </a14:m>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b="0" i="1" smtClean="0">
                            <a:latin typeface="Cambria Math" panose="02040503050406030204" pitchFamily="18" charset="0"/>
                          </a:rPr>
                          <m:t>2</m:t>
                        </m:r>
                      </m:sub>
                    </m:sSub>
                    <m:r>
                      <a:rPr lang="zh-CN" altLang="en-US" sz="2400" i="1" smtClean="0">
                        <a:latin typeface="Cambria Math" panose="02040503050406030204" pitchFamily="18" charset="0"/>
                      </a:rPr>
                      <m:t>，</m:t>
                    </m:r>
                  </m:oMath>
                </a14:m>
                <a:r>
                  <a:rPr lang="zh-CN" altLang="en-US" sz="2400" dirty="0"/>
                  <a:t>其他变量</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=3,4,…,</m:t>
                    </m:r>
                    <m:r>
                      <a:rPr lang="en-US" altLang="zh-CN" sz="2400" b="0" i="1" smtClean="0">
                        <a:latin typeface="Cambria Math" panose="02040503050406030204" pitchFamily="18" charset="0"/>
                      </a:rPr>
                      <m:t>𝑁</m:t>
                    </m:r>
                    <m:r>
                      <a:rPr lang="en-US" altLang="zh-CN" sz="2400" b="0" i="1" smtClean="0">
                        <a:latin typeface="Cambria Math" panose="02040503050406030204" pitchFamily="18" charset="0"/>
                      </a:rPr>
                      <m:t>)</m:t>
                    </m:r>
                    <m:r>
                      <a:rPr lang="zh-CN" altLang="en-US" sz="2400" i="1">
                        <a:latin typeface="Cambria Math" panose="02040503050406030204" pitchFamily="18" charset="0"/>
                      </a:rPr>
                      <m:t>是</m:t>
                    </m:r>
                  </m:oMath>
                </a14:m>
                <a:r>
                  <a:rPr lang="zh-CN" altLang="en-US" sz="2400" dirty="0"/>
                  <a:t>固定的。于是</a:t>
                </a:r>
                <a:r>
                  <a:rPr lang="en-US" altLang="zh-CN" sz="2400" dirty="0"/>
                  <a:t>SMO</a:t>
                </a:r>
                <a:r>
                  <a:rPr lang="zh-CN" altLang="en-US" sz="2400" dirty="0"/>
                  <a:t>的最优化问题</a:t>
                </a:r>
                <a:r>
                  <a:rPr lang="en-US" altLang="zh-CN" sz="2400" dirty="0"/>
                  <a:t>(4.65)~(4.67)</a:t>
                </a:r>
                <a:r>
                  <a:rPr lang="zh-CN" altLang="en-US" sz="2400" dirty="0"/>
                  <a:t>的子问题可以写成：</a:t>
                </a:r>
                <a:endParaRPr lang="en-US" altLang="zh-CN" sz="2400" dirty="0"/>
              </a:p>
              <a:p>
                <a:pPr marL="0" indent="0">
                  <a:lnSpc>
                    <a:spcPct val="110000"/>
                  </a:lnSpc>
                  <a:buNone/>
                </a:pPr>
                <a14:m>
                  <m:oMathPara xmlns:m="http://schemas.openxmlformats.org/officeDocument/2006/math">
                    <m:oMathParaPr>
                      <m:jc m:val="centerGroup"/>
                    </m:oMathParaPr>
                    <m:oMath xmlns:m="http://schemas.openxmlformats.org/officeDocument/2006/math">
                      <m:func>
                        <m:funcPr>
                          <m:ctrlPr>
                            <a:rPr lang="en-US" altLang="zh-CN" sz="2000" i="1" smtClean="0">
                              <a:latin typeface="Cambria Math" panose="02040503050406030204" pitchFamily="18" charset="0"/>
                            </a:rPr>
                          </m:ctrlPr>
                        </m:funcPr>
                        <m:fName>
                          <m:limLow>
                            <m:limLowPr>
                              <m:ctrlPr>
                                <a:rPr lang="en-US" altLang="zh-CN" sz="2000" i="1" smtClean="0">
                                  <a:latin typeface="Cambria Math" panose="02040503050406030204" pitchFamily="18" charset="0"/>
                                </a:rPr>
                              </m:ctrlPr>
                            </m:limLowPr>
                            <m:e>
                              <m:r>
                                <m:rPr>
                                  <m:sty m:val="p"/>
                                </m:rPr>
                                <a:rPr lang="en-US" altLang="zh-CN" sz="2000" i="0" smtClean="0">
                                  <a:latin typeface="Cambria Math" panose="02040503050406030204" pitchFamily="18" charset="0"/>
                                </a:rPr>
                                <m:t>min</m:t>
                              </m:r>
                            </m:e>
                            <m:lim>
                              <m:sSub>
                                <m:sSubPr>
                                  <m:ctrlPr>
                                    <a:rPr lang="en-US" altLang="zh-CN" sz="2000" i="1" smtClean="0">
                                      <a:latin typeface="Cambria Math" panose="02040503050406030204" pitchFamily="18" charset="0"/>
                                    </a:rPr>
                                  </m:ctrlPr>
                                </m:sSubPr>
                                <m:e>
                                  <m:r>
                                    <a:rPr lang="zh-CN" altLang="en-US" sz="2000" i="1" smtClean="0">
                                      <a:latin typeface="Cambria Math" panose="02040503050406030204" pitchFamily="18" charset="0"/>
                                    </a:rPr>
                                    <m:t>𝛼</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𝛼</m:t>
                                  </m:r>
                                </m:e>
                                <m:sub>
                                  <m:r>
                                    <a:rPr lang="en-US" altLang="zh-CN" sz="2000" b="0" i="1" smtClean="0">
                                      <a:latin typeface="Cambria Math" panose="02040503050406030204" pitchFamily="18" charset="0"/>
                                    </a:rPr>
                                    <m:t>2</m:t>
                                  </m:r>
                                </m:sub>
                              </m:sSub>
                            </m:lim>
                          </m:limLow>
                          <m:r>
                            <a:rPr lang="en-US" altLang="zh-CN" sz="2000" b="0" i="1" smtClean="0">
                              <a:latin typeface="Cambria Math" panose="02040503050406030204" pitchFamily="18" charset="0"/>
                            </a:rPr>
                            <m:t>        </m:t>
                          </m:r>
                        </m:fName>
                        <m:e>
                          <m:r>
                            <a:rPr lang="en-US" altLang="zh-CN" sz="2000" b="0" i="1" smtClean="0">
                              <a:latin typeface="Cambria Math" panose="02040503050406030204" pitchFamily="18" charset="0"/>
                            </a:rPr>
                            <m:t>𝑊</m:t>
                          </m:r>
                          <m:d>
                            <m:dPr>
                              <m:ctrlPr>
                                <a:rPr lang="en-US" altLang="zh-CN" sz="2000" b="0" i="1" smtClean="0">
                                  <a:latin typeface="Cambria Math" panose="02040503050406030204" pitchFamily="18" charset="0"/>
                                </a:rPr>
                              </m:ctrlPr>
                            </m:dPr>
                            <m:e>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𝛼</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𝛼</m:t>
                                  </m:r>
                                </m:e>
                                <m:sub>
                                  <m:r>
                                    <a:rPr lang="en-US" altLang="zh-CN" sz="2000" i="1">
                                      <a:latin typeface="Cambria Math" panose="02040503050406030204" pitchFamily="18" charset="0"/>
                                    </a:rPr>
                                    <m:t>2</m:t>
                                  </m:r>
                                </m:sub>
                              </m:sSub>
                            </m:e>
                          </m:d>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2</m:t>
                              </m:r>
                            </m:den>
                          </m:f>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𝐾</m:t>
                              </m:r>
                            </m:e>
                            <m:sub>
                              <m:r>
                                <a:rPr lang="en-US" altLang="zh-CN" sz="2000" b="0" i="1" smtClean="0">
                                  <a:latin typeface="Cambria Math" panose="02040503050406030204" pitchFamily="18" charset="0"/>
                                </a:rPr>
                                <m:t>11</m:t>
                              </m:r>
                            </m:sub>
                          </m:sSub>
                          <m:sSubSup>
                            <m:sSubSupPr>
                              <m:ctrlPr>
                                <a:rPr lang="en-US" altLang="zh-CN" sz="2000" b="0" i="1" smtClean="0">
                                  <a:latin typeface="Cambria Math" panose="02040503050406030204" pitchFamily="18" charset="0"/>
                                </a:rPr>
                              </m:ctrlPr>
                            </m:sSubSupPr>
                            <m:e>
                              <m:r>
                                <a:rPr lang="zh-CN" altLang="en-US" sz="2000" b="0" i="1" smtClean="0">
                                  <a:latin typeface="Cambria Math" panose="02040503050406030204" pitchFamily="18" charset="0"/>
                                </a:rPr>
                                <m:t>𝛼</m:t>
                              </m:r>
                            </m:e>
                            <m:sub>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2</m:t>
                              </m:r>
                            </m:sup>
                          </m:sSubSup>
                          <m:r>
                            <a:rPr lang="en-US" altLang="zh-CN" sz="2000" b="0" i="1" smtClean="0">
                              <a:latin typeface="Cambria Math" panose="02040503050406030204" pitchFamily="18" charset="0"/>
                            </a:rPr>
                            <m:t>+</m:t>
                          </m:r>
                        </m:e>
                      </m:func>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2</m:t>
                          </m:r>
                        </m:den>
                      </m:f>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𝐾</m:t>
                          </m:r>
                        </m:e>
                        <m:sub>
                          <m:r>
                            <a:rPr lang="en-US" altLang="zh-CN" sz="2000" b="0" i="1" smtClean="0">
                              <a:latin typeface="Cambria Math" panose="02040503050406030204" pitchFamily="18" charset="0"/>
                            </a:rPr>
                            <m:t>22</m:t>
                          </m:r>
                        </m:sub>
                      </m:sSub>
                      <m:sSubSup>
                        <m:sSubSupPr>
                          <m:ctrlPr>
                            <a:rPr lang="en-US" altLang="zh-CN" sz="2000" i="1">
                              <a:latin typeface="Cambria Math" panose="02040503050406030204" pitchFamily="18" charset="0"/>
                            </a:rPr>
                          </m:ctrlPr>
                        </m:sSubSupPr>
                        <m:e>
                          <m:r>
                            <a:rPr lang="zh-CN" altLang="en-US" sz="2000" i="1">
                              <a:latin typeface="Cambria Math" panose="02040503050406030204" pitchFamily="18" charset="0"/>
                            </a:rPr>
                            <m:t>𝛼</m:t>
                          </m:r>
                        </m:e>
                        <m:sub>
                          <m:r>
                            <a:rPr lang="en-US" altLang="zh-CN" sz="2000" b="0" i="1" smtClean="0">
                              <a:latin typeface="Cambria Math" panose="02040503050406030204" pitchFamily="18" charset="0"/>
                            </a:rPr>
                            <m:t>2</m:t>
                          </m:r>
                        </m:sub>
                        <m:sup>
                          <m:r>
                            <a:rPr lang="en-US" altLang="zh-CN" sz="2000" i="1">
                              <a:latin typeface="Cambria Math" panose="02040503050406030204" pitchFamily="18" charset="0"/>
                            </a:rPr>
                            <m:t>2</m:t>
                          </m:r>
                        </m:sup>
                      </m:sSubSup>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𝑦</m:t>
                          </m:r>
                        </m:e>
                        <m:sub>
                          <m:r>
                            <a:rPr lang="en-US" altLang="zh-CN" sz="2000" b="0" i="1" smtClean="0">
                              <a:latin typeface="Cambria Math" panose="02040503050406030204" pitchFamily="18" charset="0"/>
                            </a:rPr>
                            <m:t>1</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𝑦</m:t>
                          </m:r>
                        </m:e>
                        <m:sub>
                          <m:r>
                            <a:rPr lang="en-US" altLang="zh-CN" sz="2000" b="0" i="1" smtClean="0">
                              <a:latin typeface="Cambria Math" panose="02040503050406030204" pitchFamily="18" charset="0"/>
                            </a:rPr>
                            <m:t>2</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𝐾</m:t>
                          </m:r>
                        </m:e>
                        <m:sub>
                          <m:r>
                            <a:rPr lang="en-US" altLang="zh-CN" sz="2000" b="0" i="1" smtClean="0">
                              <a:latin typeface="Cambria Math" panose="02040503050406030204" pitchFamily="18" charset="0"/>
                            </a:rPr>
                            <m:t>12</m:t>
                          </m:r>
                        </m:sub>
                      </m:sSub>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𝛼</m:t>
                          </m:r>
                        </m:e>
                        <m:sub>
                          <m:r>
                            <a:rPr lang="en-US" altLang="zh-CN" sz="2000" b="0" i="1" smtClean="0">
                              <a:latin typeface="Cambria Math" panose="02040503050406030204" pitchFamily="18" charset="0"/>
                            </a:rPr>
                            <m:t>1</m:t>
                          </m:r>
                        </m:sub>
                      </m:sSub>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𝛼</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d>
                        <m:dPr>
                          <m:ctrlPr>
                            <a:rPr lang="en-US" altLang="zh-CN" sz="2000" b="0" i="1" smtClean="0">
                              <a:latin typeface="Cambria Math" panose="02040503050406030204" pitchFamily="18" charset="0"/>
                            </a:rPr>
                          </m:ctrlPr>
                        </m:dPr>
                        <m:e>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𝛼</m:t>
                              </m:r>
                            </m:e>
                            <m:sub>
                              <m:r>
                                <a:rPr lang="en-US" altLang="zh-CN" sz="2000" i="1">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𝛼</m:t>
                              </m:r>
                            </m:e>
                            <m:sub>
                              <m:r>
                                <a:rPr lang="en-US" altLang="zh-CN" sz="2000" b="0" i="1" smtClean="0">
                                  <a:latin typeface="Cambria Math" panose="02040503050406030204" pitchFamily="18" charset="0"/>
                                </a:rPr>
                                <m:t>2</m:t>
                              </m:r>
                            </m:sub>
                          </m:sSub>
                        </m:e>
                      </m:d>
                      <m:r>
                        <a:rPr lang="en-US" altLang="zh-CN" sz="2000" b="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𝑦</m:t>
                          </m:r>
                        </m:e>
                        <m:sub>
                          <m:r>
                            <a:rPr lang="en-US" altLang="zh-CN" sz="2000" i="1">
                              <a:latin typeface="Cambria Math" panose="02040503050406030204" pitchFamily="18" charset="0"/>
                            </a:rPr>
                            <m:t>1</m:t>
                          </m:r>
                        </m:sub>
                      </m:sSub>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𝛼</m:t>
                          </m:r>
                        </m:e>
                        <m:sub>
                          <m:r>
                            <a:rPr lang="en-US" altLang="zh-CN" sz="2000" i="1">
                              <a:latin typeface="Cambria Math" panose="02040503050406030204" pitchFamily="18" charset="0"/>
                            </a:rPr>
                            <m:t>1</m:t>
                          </m:r>
                        </m:sub>
                      </m:sSub>
                      <m:nary>
                        <m:naryPr>
                          <m:chr m:val="∑"/>
                          <m:ctrlPr>
                            <a:rPr lang="en-US" altLang="zh-CN" sz="200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=3</m:t>
                          </m:r>
                        </m:sub>
                        <m:sup>
                          <m:r>
                            <a:rPr lang="en-US" altLang="zh-CN" sz="2000" b="0" i="1" smtClean="0">
                              <a:latin typeface="Cambria Math" panose="02040503050406030204" pitchFamily="18" charset="0"/>
                            </a:rPr>
                            <m:t>𝑁</m:t>
                          </m:r>
                        </m:sup>
                        <m:e>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𝑦</m:t>
                              </m:r>
                            </m:e>
                            <m:sub>
                              <m:r>
                                <a:rPr lang="en-US" altLang="zh-CN" sz="2000" b="0" i="1" smtClean="0">
                                  <a:latin typeface="Cambria Math" panose="02040503050406030204" pitchFamily="18" charset="0"/>
                                </a:rPr>
                                <m:t>𝑖</m:t>
                              </m:r>
                            </m:sub>
                          </m:sSub>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𝛼</m:t>
                              </m:r>
                            </m:e>
                            <m:sub>
                              <m:r>
                                <a:rPr lang="en-US" altLang="zh-CN" sz="2000" b="0" i="1" smtClean="0">
                                  <a:latin typeface="Cambria Math" panose="02040503050406030204" pitchFamily="18" charset="0"/>
                                </a:rPr>
                                <m:t>𝑖</m:t>
                              </m:r>
                            </m:sub>
                          </m:sSub>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𝐾</m:t>
                              </m:r>
                            </m:e>
                            <m:sub>
                              <m:r>
                                <a:rPr lang="en-US" altLang="zh-CN" sz="2000" b="0" i="1" smtClean="0">
                                  <a:latin typeface="Cambria Math" panose="02040503050406030204" pitchFamily="18" charset="0"/>
                                </a:rPr>
                                <m:t>𝑖</m:t>
                              </m:r>
                              <m:r>
                                <a:rPr lang="en-US" altLang="zh-CN" sz="2000" i="1">
                                  <a:latin typeface="Cambria Math" panose="02040503050406030204" pitchFamily="18" charset="0"/>
                                </a:rPr>
                                <m:t>1</m:t>
                              </m:r>
                            </m:sub>
                          </m:sSub>
                          <m:r>
                            <a:rPr lang="en-US" altLang="zh-CN" sz="2000" b="0" i="1" smtClean="0">
                              <a:latin typeface="Cambria Math" panose="02040503050406030204" pitchFamily="18" charset="0"/>
                            </a:rPr>
                            <m:t>+</m:t>
                          </m:r>
                        </m:e>
                      </m:nary>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𝑦</m:t>
                          </m:r>
                        </m:e>
                        <m:sub>
                          <m:r>
                            <a:rPr lang="en-US" altLang="zh-CN" sz="2000" b="0" i="1" smtClean="0">
                              <a:latin typeface="Cambria Math" panose="02040503050406030204" pitchFamily="18" charset="0"/>
                            </a:rPr>
                            <m:t>2</m:t>
                          </m:r>
                        </m:sub>
                      </m:sSub>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𝛼</m:t>
                          </m:r>
                        </m:e>
                        <m:sub>
                          <m:r>
                            <a:rPr lang="en-US" altLang="zh-CN" sz="2000" b="0" i="1" smtClean="0">
                              <a:latin typeface="Cambria Math" panose="02040503050406030204" pitchFamily="18" charset="0"/>
                            </a:rPr>
                            <m:t>2</m:t>
                          </m:r>
                        </m:sub>
                      </m:sSub>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=3</m:t>
                          </m:r>
                        </m:sub>
                        <m:sup>
                          <m:r>
                            <a:rPr lang="en-US" altLang="zh-CN" sz="2000" i="1">
                              <a:latin typeface="Cambria Math" panose="02040503050406030204" pitchFamily="18" charset="0"/>
                            </a:rPr>
                            <m:t>𝑁</m:t>
                          </m:r>
                        </m:sup>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𝑦</m:t>
                              </m:r>
                            </m:e>
                            <m:sub>
                              <m:r>
                                <a:rPr lang="en-US" altLang="zh-CN" sz="2000" i="1">
                                  <a:latin typeface="Cambria Math" panose="02040503050406030204" pitchFamily="18" charset="0"/>
                                </a:rPr>
                                <m:t>𝑖</m:t>
                              </m:r>
                            </m:sub>
                          </m:sSub>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𝛼</m:t>
                              </m:r>
                            </m:e>
                            <m:sub>
                              <m:r>
                                <a:rPr lang="en-US" altLang="zh-CN" sz="2000" i="1">
                                  <a:latin typeface="Cambria Math" panose="02040503050406030204" pitchFamily="18" charset="0"/>
                                </a:rPr>
                                <m:t>𝑖</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𝐾</m:t>
                              </m:r>
                            </m:e>
                            <m:sub>
                              <m:r>
                                <a:rPr lang="en-US" altLang="zh-CN" sz="2000" i="1">
                                  <a:latin typeface="Cambria Math" panose="02040503050406030204" pitchFamily="18" charset="0"/>
                                </a:rPr>
                                <m:t>𝑖</m:t>
                              </m:r>
                              <m:r>
                                <a:rPr lang="en-US" altLang="zh-CN" sz="2000" b="0" i="1" smtClean="0">
                                  <a:latin typeface="Cambria Math" panose="02040503050406030204" pitchFamily="18" charset="0"/>
                                </a:rPr>
                                <m:t>2</m:t>
                              </m:r>
                            </m:sub>
                          </m:sSub>
                        </m:e>
                      </m:nary>
                      <m:r>
                        <a:rPr lang="en-US" altLang="zh-CN" sz="2000" b="0" i="1" smtClean="0">
                          <a:latin typeface="Cambria Math" panose="02040503050406030204" pitchFamily="18" charset="0"/>
                        </a:rPr>
                        <m:t> (4.68)</m:t>
                      </m:r>
                    </m:oMath>
                  </m:oMathPara>
                </a14:m>
                <a:endParaRPr lang="en-US" altLang="zh-CN" sz="2000" dirty="0"/>
              </a:p>
              <a:p>
                <a:pPr marL="0" indent="0">
                  <a:lnSpc>
                    <a:spcPct val="110000"/>
                  </a:lnSpc>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𝑠</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   </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𝛼</m:t>
                          </m:r>
                        </m:e>
                        <m:sub>
                          <m:r>
                            <a:rPr lang="en-US" altLang="zh-CN" sz="2000" b="0" i="1" smtClean="0">
                              <a:latin typeface="Cambria Math" panose="02040503050406030204" pitchFamily="18" charset="0"/>
                            </a:rPr>
                            <m:t>1</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𝑦</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𝛼</m:t>
                          </m:r>
                        </m:e>
                        <m:sub>
                          <m:r>
                            <a:rPr lang="en-US" altLang="zh-CN" sz="2000" b="0" i="1" smtClean="0">
                              <a:latin typeface="Cambria Math" panose="02040503050406030204" pitchFamily="18" charset="0"/>
                            </a:rPr>
                            <m:t>2</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𝑦</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=3</m:t>
                          </m:r>
                        </m:sub>
                        <m:sup>
                          <m:r>
                            <a:rPr lang="en-US" altLang="zh-CN" sz="2000" i="1">
                              <a:latin typeface="Cambria Math" panose="02040503050406030204" pitchFamily="18" charset="0"/>
                            </a:rPr>
                            <m:t>𝑁</m:t>
                          </m:r>
                        </m:sup>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𝑦</m:t>
                              </m:r>
                            </m:e>
                            <m:sub>
                              <m:r>
                                <a:rPr lang="en-US" altLang="zh-CN" sz="2000" i="1">
                                  <a:latin typeface="Cambria Math" panose="02040503050406030204" pitchFamily="18" charset="0"/>
                                </a:rPr>
                                <m:t>𝑖</m:t>
                              </m:r>
                            </m:sub>
                          </m:sSub>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𝛼</m:t>
                              </m:r>
                            </m:e>
                            <m:sub>
                              <m:r>
                                <a:rPr lang="en-US" altLang="zh-CN" sz="2000" i="1">
                                  <a:latin typeface="Cambria Math" panose="02040503050406030204" pitchFamily="18" charset="0"/>
                                </a:rPr>
                                <m:t>𝑖</m:t>
                              </m:r>
                            </m:sub>
                          </m:sSub>
                        </m:e>
                      </m:nary>
                      <m:r>
                        <a:rPr lang="en-US" altLang="zh-CN" sz="2000" b="0" i="1" smtClean="0">
                          <a:latin typeface="Cambria Math" panose="02040503050406030204" pitchFamily="18" charset="0"/>
                        </a:rPr>
                        <m:t>=</m:t>
                      </m:r>
                      <m:r>
                        <a:rPr lang="zh-CN" altLang="en-US" sz="2000" b="0" i="1" smtClean="0">
                          <a:latin typeface="Cambria Math" panose="02040503050406030204" pitchFamily="18" charset="0"/>
                        </a:rPr>
                        <m:t>𝜍</m:t>
                      </m:r>
                      <m:r>
                        <a:rPr lang="en-US" altLang="zh-CN" sz="2000" b="0" i="1" smtClean="0">
                          <a:latin typeface="Cambria Math" panose="02040503050406030204" pitchFamily="18" charset="0"/>
                        </a:rPr>
                        <m:t>     (4.69)</m:t>
                      </m:r>
                    </m:oMath>
                  </m:oMathPara>
                </a14:m>
                <a:endParaRPr lang="en-US" altLang="zh-CN" sz="2000" dirty="0"/>
              </a:p>
              <a:p>
                <a:pPr marL="0" indent="0">
                  <a:lnSpc>
                    <a:spcPct val="110000"/>
                  </a:lnSpc>
                  <a:buNone/>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0</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m:t>
                          </m:r>
                          <m:r>
                            <a:rPr lang="zh-CN" altLang="en-US" sz="2000" i="1">
                              <a:latin typeface="Cambria Math" panose="02040503050406030204" pitchFamily="18" charset="0"/>
                            </a:rPr>
                            <m:t>𝛼</m:t>
                          </m:r>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r>
                        <a:rPr lang="en-US" altLang="zh-CN" sz="2000" i="1">
                          <a:latin typeface="Cambria Math" panose="02040503050406030204" pitchFamily="18" charset="0"/>
                        </a:rPr>
                        <m:t>𝐶</m:t>
                      </m:r>
                      <m:r>
                        <a:rPr lang="en-US" altLang="zh-CN" sz="2000" i="1">
                          <a:latin typeface="Cambria Math" panose="02040503050406030204" pitchFamily="18" charset="0"/>
                        </a:rPr>
                        <m:t>,  </m:t>
                      </m:r>
                      <m:r>
                        <a:rPr lang="en-US" altLang="zh-CN" sz="2000" i="1">
                          <a:latin typeface="Cambria Math" panose="02040503050406030204" pitchFamily="18" charset="0"/>
                        </a:rPr>
                        <m:t>𝑖</m:t>
                      </m:r>
                      <m:r>
                        <a:rPr lang="en-US" altLang="zh-CN" sz="2000" i="1">
                          <a:latin typeface="Cambria Math" panose="02040503050406030204" pitchFamily="18" charset="0"/>
                        </a:rPr>
                        <m:t>=1,2     (4.70)</m:t>
                      </m:r>
                    </m:oMath>
                  </m:oMathPara>
                </a14:m>
                <a:endParaRPr lang="en-US" altLang="zh-CN" sz="2000" dirty="0"/>
              </a:p>
              <a:p>
                <a:pPr marL="0" indent="0">
                  <a:lnSpc>
                    <a:spcPct val="110000"/>
                  </a:lnSpc>
                  <a:buNone/>
                </a:pPr>
                <a:r>
                  <a:rPr lang="zh-CN" altLang="en-US" sz="2400" dirty="0"/>
                  <a:t>其中，</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𝐾</m:t>
                        </m:r>
                      </m:e>
                      <m:sub>
                        <m:r>
                          <a:rPr lang="en-US" altLang="zh-CN" sz="2400" b="0" i="1" smtClean="0">
                            <a:latin typeface="Cambria Math" panose="02040503050406030204" pitchFamily="18" charset="0"/>
                          </a:rPr>
                          <m:t>𝑖𝑗</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𝐾</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𝑗</m:t>
                            </m:r>
                          </m:sub>
                        </m:sSub>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=1,2,…,</m:t>
                    </m:r>
                    <m:r>
                      <a:rPr lang="en-US" altLang="zh-CN" sz="2400" b="0" i="1" smtClean="0">
                        <a:latin typeface="Cambria Math" panose="02040503050406030204" pitchFamily="18" charset="0"/>
                      </a:rPr>
                      <m:t>𝑁</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𝜍</m:t>
                    </m:r>
                    <m:r>
                      <a:rPr lang="zh-CN" altLang="en-US" sz="2400" i="1">
                        <a:latin typeface="Cambria Math" panose="02040503050406030204" pitchFamily="18" charset="0"/>
                      </a:rPr>
                      <m:t>是</m:t>
                    </m:r>
                  </m:oMath>
                </a14:m>
                <a:r>
                  <a:rPr lang="zh-CN" altLang="en-US" sz="2400" dirty="0"/>
                  <a:t>常数。目标函数式</a:t>
                </a:r>
                <a:r>
                  <a:rPr lang="en-US" altLang="zh-CN" sz="2400" dirty="0"/>
                  <a:t>(4.68)</a:t>
                </a:r>
                <a:r>
                  <a:rPr lang="zh-CN" altLang="en-US" sz="2400" dirty="0"/>
                  <a:t>省略了不含</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oMath>
                </a14:m>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Sub>
                  </m:oMath>
                </a14:m>
                <a:r>
                  <a:rPr lang="zh-CN" altLang="en-US" sz="2400" dirty="0"/>
                  <a:t>的常数项。</a:t>
                </a: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62000" y="1353519"/>
                <a:ext cx="11055350" cy="5184576"/>
              </a:xfrm>
              <a:blipFill>
                <a:blip r:embed="rId3"/>
                <a:stretch>
                  <a:fillRect l="-827" t="-705"/>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BE77303B-CF92-4CCC-1E61-7B33FE914916}"/>
              </a:ext>
            </a:extLst>
          </p:cNvPr>
          <p:cNvSpPr>
            <a:spLocks noGrp="1"/>
          </p:cNvSpPr>
          <p:nvPr>
            <p:ph type="title"/>
          </p:nvPr>
        </p:nvSpPr>
        <p:spPr>
          <a:xfrm>
            <a:off x="673100" y="222250"/>
            <a:ext cx="11144250" cy="677863"/>
          </a:xfrm>
        </p:spPr>
        <p:txBody>
          <a:bodyPr/>
          <a:lstStyle/>
          <a:p>
            <a:pPr algn="l"/>
            <a:r>
              <a:rPr lang="zh-CN" altLang="en-US" dirty="0">
                <a:solidFill>
                  <a:schemeClr val="tx1"/>
                </a:solidFill>
              </a:rPr>
              <a:t>两个变量二次规划的求解方法</a:t>
            </a:r>
          </a:p>
        </p:txBody>
      </p:sp>
    </p:spTree>
    <p:extLst>
      <p:ext uri="{BB962C8B-B14F-4D97-AF65-F5344CB8AC3E}">
        <p14:creationId xmlns:p14="http://schemas.microsoft.com/office/powerpoint/2010/main" val="40171496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23627" y="1353519"/>
                <a:ext cx="11693723" cy="5184576"/>
              </a:xfrm>
            </p:spPr>
            <p:txBody>
              <a:bodyPr>
                <a:normAutofit/>
              </a:bodyPr>
              <a:lstStyle/>
              <a:p>
                <a:pPr>
                  <a:lnSpc>
                    <a:spcPct val="130000"/>
                  </a:lnSpc>
                </a:pPr>
                <a:r>
                  <a:rPr lang="zh-CN" altLang="en-US" sz="2400" dirty="0"/>
                  <a:t>为了求解两个变量的二次规划问题</a:t>
                </a:r>
                <a:r>
                  <a:rPr lang="en-US" altLang="zh-CN" sz="2400" dirty="0"/>
                  <a:t>(4.68)~(4.70),</a:t>
                </a:r>
                <a:r>
                  <a:rPr lang="zh-CN" altLang="en-US" sz="2400" dirty="0"/>
                  <a:t>首先分析约束条件，然后在此约束条件下求极小。由于只有两个变量</a:t>
                </a:r>
                <a14:m>
                  <m:oMath xmlns:m="http://schemas.openxmlformats.org/officeDocument/2006/math">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𝛼</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𝛼</m:t>
                            </m:r>
                          </m:e>
                          <m:sub>
                            <m:r>
                              <a:rPr lang="en-US" altLang="zh-CN" sz="2400" b="0" i="1" smtClean="0">
                                <a:latin typeface="Cambria Math" panose="02040503050406030204" pitchFamily="18" charset="0"/>
                              </a:rPr>
                              <m:t>2</m:t>
                            </m:r>
                          </m:sub>
                        </m:sSub>
                      </m:e>
                    </m:d>
                    <m:r>
                      <a:rPr lang="en-US" altLang="zh-CN" sz="2400" b="0" i="1" smtClean="0">
                        <a:latin typeface="Cambria Math" panose="02040503050406030204" pitchFamily="18" charset="0"/>
                      </a:rPr>
                      <m:t>,</m:t>
                    </m:r>
                    <m:r>
                      <a:rPr lang="zh-CN" altLang="en-US" sz="2400" i="1">
                        <a:latin typeface="Cambria Math" panose="02040503050406030204" pitchFamily="18" charset="0"/>
                      </a:rPr>
                      <m:t>约束</m:t>
                    </m:r>
                  </m:oMath>
                </a14:m>
                <a:r>
                  <a:rPr lang="zh-CN" altLang="en-US" sz="2400" dirty="0"/>
                  <a:t>可以用二维空间中的图形表示（如图）。</a:t>
                </a:r>
                <a:endParaRPr lang="en-US" altLang="zh-CN" sz="2400" dirty="0"/>
              </a:p>
              <a:p>
                <a:pPr>
                  <a:lnSpc>
                    <a:spcPct val="130000"/>
                  </a:lnSpc>
                </a:pPr>
                <a:r>
                  <a:rPr lang="zh-CN" altLang="en-US" sz="2400" dirty="0"/>
                  <a:t>不等式约束</a:t>
                </a:r>
                <a:r>
                  <a:rPr lang="en-US" altLang="zh-CN" sz="2400" dirty="0"/>
                  <a:t>(4.70)</a:t>
                </a:r>
                <a:r>
                  <a:rPr lang="zh-CN" altLang="en-US" sz="2400" dirty="0"/>
                  <a:t>使得</a:t>
                </a:r>
                <a:r>
                  <a:rPr lang="en-US" altLang="zh-CN" sz="2400" dirty="0"/>
                  <a:t>(</a:t>
                </a:r>
                <a14:m>
                  <m:oMath xmlns:m="http://schemas.openxmlformats.org/officeDocument/2006/math">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𝛼</m:t>
                        </m:r>
                      </m:e>
                      <m:sub>
                        <m:r>
                          <a:rPr lang="en-US" altLang="zh-CN" sz="2400" b="0" i="1" smtClean="0">
                            <a:latin typeface="Cambria Math" panose="02040503050406030204" pitchFamily="18" charset="0"/>
                          </a:rPr>
                          <m:t>1</m:t>
                        </m:r>
                      </m:sub>
                    </m:sSub>
                  </m:oMath>
                </a14:m>
                <a:r>
                  <a:rPr lang="en-US" altLang="zh-CN" sz="2400" dirty="0"/>
                  <a:t>,</a:t>
                </a:r>
                <a14:m>
                  <m:oMath xmlns:m="http://schemas.openxmlformats.org/officeDocument/2006/math">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𝛼</m:t>
                        </m:r>
                      </m:e>
                      <m:sub>
                        <m:r>
                          <a:rPr lang="en-US" altLang="zh-CN" sz="2400" b="0" i="1" smtClean="0">
                            <a:latin typeface="Cambria Math" panose="02040503050406030204" pitchFamily="18" charset="0"/>
                          </a:rPr>
                          <m:t>2</m:t>
                        </m:r>
                      </m:sub>
                    </m:sSub>
                  </m:oMath>
                </a14:m>
                <a:r>
                  <a:rPr lang="en-US" altLang="zh-CN" sz="2400" dirty="0"/>
                  <a:t>)</a:t>
                </a:r>
                <a:r>
                  <a:rPr lang="zh-CN" altLang="en-US" sz="2400" dirty="0"/>
                  <a:t>在盒子</a:t>
                </a:r>
                <a:r>
                  <a:rPr lang="en-US" altLang="zh-CN" sz="2400" dirty="0"/>
                  <a:t>[0,C]× [0,C]</a:t>
                </a:r>
                <a:r>
                  <a:rPr lang="zh-CN" altLang="en-US" sz="2400" dirty="0"/>
                  <a:t>内，等式约束</a:t>
                </a:r>
                <a:r>
                  <a:rPr lang="en-US" altLang="zh-CN" sz="2400" dirty="0"/>
                  <a:t>(4.69)</a:t>
                </a:r>
                <a:r>
                  <a:rPr lang="zh-CN" altLang="en-US" sz="2400" dirty="0"/>
                  <a:t>使</a:t>
                </a:r>
                <a:r>
                  <a:rPr lang="en-US" altLang="zh-CN" sz="2400" dirty="0"/>
                  <a:t>(</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Sub>
                  </m:oMath>
                </a14:m>
                <a:r>
                  <a:rPr lang="en-US" altLang="zh-CN" sz="2400" dirty="0"/>
                  <a:t>,</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Sub>
                  </m:oMath>
                </a14:m>
                <a:r>
                  <a:rPr lang="en-US" altLang="zh-CN" sz="2400" dirty="0"/>
                  <a:t>)</a:t>
                </a:r>
                <a:r>
                  <a:rPr lang="zh-CN" altLang="en-US" sz="2400" dirty="0"/>
                  <a:t>在平行于盒子</a:t>
                </a:r>
                <a:r>
                  <a:rPr lang="en-US" altLang="zh-CN" sz="2400" dirty="0"/>
                  <a:t>[0,C]×[0,C]</a:t>
                </a:r>
                <a:r>
                  <a:rPr lang="zh-CN" altLang="en-US" sz="2400" dirty="0"/>
                  <a:t>的对角线的直线上。因此要求的是目标函数在一条平行于对角线的线段上的最优值。这使得两个变量的最优化问题成为实质上的单变量的最优化问题，不妨考虑为变量</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Sub>
                  </m:oMath>
                </a14:m>
                <a:r>
                  <a:rPr lang="zh-CN" altLang="en-US" sz="2400" dirty="0"/>
                  <a:t>的最优化问题。</a:t>
                </a:r>
                <a:endParaRPr lang="en-US" altLang="zh-CN" sz="2400" dirty="0"/>
              </a:p>
              <a:p>
                <a:pPr marL="0" indent="0">
                  <a:lnSpc>
                    <a:spcPct val="130000"/>
                  </a:lnSpc>
                  <a:buNone/>
                </a:pPr>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23627" y="1353519"/>
                <a:ext cx="11693723" cy="5184576"/>
              </a:xfrm>
              <a:blipFill>
                <a:blip r:embed="rId3"/>
                <a:stretch>
                  <a:fillRect l="-938" t="-353"/>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BE77303B-CF92-4CCC-1E61-7B33FE914916}"/>
              </a:ext>
            </a:extLst>
          </p:cNvPr>
          <p:cNvSpPr>
            <a:spLocks noGrp="1"/>
          </p:cNvSpPr>
          <p:nvPr>
            <p:ph type="title"/>
          </p:nvPr>
        </p:nvSpPr>
        <p:spPr>
          <a:xfrm>
            <a:off x="673100" y="222250"/>
            <a:ext cx="11144250" cy="677863"/>
          </a:xfrm>
        </p:spPr>
        <p:txBody>
          <a:bodyPr/>
          <a:lstStyle/>
          <a:p>
            <a:pPr algn="l"/>
            <a:r>
              <a:rPr lang="zh-CN" altLang="en-US" dirty="0">
                <a:solidFill>
                  <a:schemeClr val="tx1"/>
                </a:solidFill>
              </a:rPr>
              <a:t>两个变量二次规划的求解方法</a:t>
            </a:r>
          </a:p>
        </p:txBody>
      </p:sp>
      <p:pic>
        <p:nvPicPr>
          <p:cNvPr id="8" name="图片 7">
            <a:extLst>
              <a:ext uri="{FF2B5EF4-FFF2-40B4-BE49-F238E27FC236}">
                <a16:creationId xmlns:a16="http://schemas.microsoft.com/office/drawing/2014/main" id="{1093BD5F-7B4B-037C-59D1-084FE0F61561}"/>
              </a:ext>
            </a:extLst>
          </p:cNvPr>
          <p:cNvPicPr>
            <a:picLocks noChangeAspect="1"/>
          </p:cNvPicPr>
          <p:nvPr/>
        </p:nvPicPr>
        <p:blipFill>
          <a:blip r:embed="rId4"/>
          <a:stretch>
            <a:fillRect/>
          </a:stretch>
        </p:blipFill>
        <p:spPr>
          <a:xfrm>
            <a:off x="6654158" y="4403941"/>
            <a:ext cx="4641275" cy="2231809"/>
          </a:xfrm>
          <a:prstGeom prst="rect">
            <a:avLst/>
          </a:prstGeom>
        </p:spPr>
      </p:pic>
    </p:spTree>
    <p:extLst>
      <p:ext uri="{BB962C8B-B14F-4D97-AF65-F5344CB8AC3E}">
        <p14:creationId xmlns:p14="http://schemas.microsoft.com/office/powerpoint/2010/main" val="7119643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55.49307"/>
  <p:tag name="ORIGINALWIDTH" val="41.99472"/>
  <p:tag name="LATEXADDIN" val="\documentclass{article}&#10;\usepackage{amsmath}&#10;\usepackage{amsfonts}&#10;\usepackage{amssymb}&#10;\pagestyle{empty}&#10;\begin{document}&#10;&#10;$\epsilon$&#10;&#10;\end{document}"/>
  <p:tag name="IGUANATEXSIZE" val="22"/>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960.6299"/>
  <p:tag name="ORIGINALWIDTH" val="1902.512"/>
  <p:tag name="LATEXADDIN" val="\documentclass{article}&#10;\usepackage{amsmath}&#10;\usepackage{amsfonts}&#10;\usepackage{amssymb}&#10;\pagestyle{empty}&#10;\begin{document}&#10;&#10;$$\begin{aligned}&#10;\min _{w, b, \xi_{i}, \hat{\xi}_{i}} &amp; \frac{1}{2}\|\boldsymbol{w}\|^{2}+C \sum_{i=1}^{m}\left(\xi_{i}+\hat{\xi}_{i}\right) \\&#10;\text { s.t. } &amp; f\left(\boldsymbol{x}_{i}\right)-y_{i} \leqslant \epsilon+\xi_{i} \\&#10;&amp; y_{i}-f\left(\boldsymbol{x}_{i}\right) \leqslant \epsilon+\hat{\xi}_{i} \\&#10;&amp; \xi_{i} \geqslant 0, \hat{\xi}_{i} \geqslant 0, i=1,2, \ldots, m&#10;\end{aligned}$$&#10;&#10;\end{document}"/>
  <p:tag name="IGUANATEXSIZE" val="22"/>
  <p:tag name="IGUANATEXCURSOR" val="514"/>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377.578"/>
  <p:tag name="ORIGINALWIDTH" val="2219.722"/>
  <p:tag name="LATEXADDIN" val="\documentclass{article}&#10;\usepackage{amsmath}&#10;\usepackage{amsfonts}&#10;\usepackage{amssymb}&#10;\pagestyle{empty}&#10;\begin{document}&#10;&#10;$$\begin{aligned}&#10;\max _{\boldsymbol{\alpha}, \hat{\boldsymbol{\alpha}}} &amp; \sum_{i=1}^{m} y_{i}\left(\hat{\alpha}_{i}-\alpha_{i}\right)-\epsilon\left(\hat{\alpha}_{i}+\alpha_{i}\right) \\&#10;&amp;-\frac{1}{2} \sum_{i=1}^{m} \sum_{j=1}^{m}\left(\hat{\alpha}_{i}-\alpha_{i}\right)\left(\hat{\alpha}_{j}-\alpha_{j}\right) \boldsymbol{x}_{i}^{\mathrm{T}} \boldsymbol{x}_{j} \\&#10;\text { s.t. } &amp; \sum_{i=1}^{m}\left(\hat{\alpha}_{i}-\alpha_{i}\right)=0 \\&#10;&amp; 0 \leqslant \alpha_{i}, \hat{\alpha}_{i} \leqslant C&#10;\end{aligned}$$&#10;&#10;\end{document}"/>
  <p:tag name="IGUANATEXSIZE" val="22"/>
  <p:tag name="IGUANATEXCURSOR" val="637"/>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微软雅黑"/>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18263</TotalTime>
  <Words>10011</Words>
  <Application>Microsoft Office PowerPoint</Application>
  <PresentationFormat>宽屏</PresentationFormat>
  <Paragraphs>820</Paragraphs>
  <Slides>117</Slides>
  <Notes>65</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117</vt:i4>
      </vt:variant>
    </vt:vector>
  </HeadingPairs>
  <TitlesOfParts>
    <vt:vector size="133" baseType="lpstr">
      <vt:lpstr>-apple-system</vt:lpstr>
      <vt:lpstr>PingFang SC</vt:lpstr>
      <vt:lpstr>Times </vt:lpstr>
      <vt:lpstr>等线</vt:lpstr>
      <vt:lpstr>宋体</vt:lpstr>
      <vt:lpstr>微软雅黑</vt:lpstr>
      <vt:lpstr>Arial</vt:lpstr>
      <vt:lpstr>Calibri</vt:lpstr>
      <vt:lpstr>Cambria Math</vt:lpstr>
      <vt:lpstr>Impact</vt:lpstr>
      <vt:lpstr>Times</vt:lpstr>
      <vt:lpstr>Times New Roman</vt:lpstr>
      <vt:lpstr>Verdana</vt:lpstr>
      <vt:lpstr>Wingdings</vt:lpstr>
      <vt:lpstr>默认设计模板</vt:lpstr>
      <vt:lpstr>Formula</vt:lpstr>
      <vt:lpstr>第四章 支持向量机</vt:lpstr>
      <vt:lpstr>目录</vt:lpstr>
      <vt:lpstr>目录</vt:lpstr>
      <vt:lpstr>支持向量机相关概念</vt:lpstr>
      <vt:lpstr>1.支持向量机概述</vt:lpstr>
      <vt:lpstr>PowerPoint 演示文稿</vt:lpstr>
      <vt:lpstr>PowerPoint 演示文稿</vt:lpstr>
      <vt:lpstr>PowerPoint 演示文稿</vt:lpstr>
      <vt:lpstr>PowerPoint 演示文稿</vt:lpstr>
      <vt:lpstr>目录</vt:lpstr>
      <vt:lpstr>引例</vt:lpstr>
      <vt:lpstr>引例</vt:lpstr>
      <vt:lpstr>引例</vt:lpstr>
      <vt:lpstr>线性可分支持向量机</vt:lpstr>
      <vt:lpstr>线性可分支持向量机</vt:lpstr>
      <vt:lpstr>线性可分支持向量机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间隔最大化</vt:lpstr>
      <vt:lpstr>最大间隔分离超平面</vt:lpstr>
      <vt:lpstr>最大间隔分离超平面</vt:lpstr>
      <vt:lpstr>PowerPoint 演示文稿</vt:lpstr>
      <vt:lpstr>最大间隔分离超平面</vt:lpstr>
      <vt:lpstr>最大间隔分离超平面</vt:lpstr>
      <vt:lpstr>PowerPoint 演示文稿</vt:lpstr>
      <vt:lpstr>PowerPoint 演示文稿</vt:lpstr>
      <vt:lpstr>支持向量和间隔边界</vt:lpstr>
      <vt:lpstr>PowerPoint 演示文稿</vt:lpstr>
      <vt:lpstr>PowerPoint 演示文稿</vt:lpstr>
      <vt:lpstr>拉格朗日对偶性</vt:lpstr>
      <vt:lpstr>拉格朗日对偶性</vt:lpstr>
      <vt:lpstr>拉格朗日对偶性</vt:lpstr>
      <vt:lpstr>拉格朗日对偶性</vt:lpstr>
      <vt:lpstr>拉格朗日对偶性</vt:lpstr>
      <vt:lpstr>PowerPoint 演示文稿</vt:lpstr>
      <vt:lpstr>PowerPoint 演示文稿</vt:lpstr>
      <vt:lpstr>PowerPoint 演示文稿</vt:lpstr>
      <vt:lpstr>PowerPoint 演示文稿</vt:lpstr>
      <vt:lpstr>PowerPoint 演示文稿</vt:lpstr>
      <vt:lpstr>学习的对偶算法</vt:lpstr>
      <vt:lpstr>学习的对偶算法</vt:lpstr>
      <vt:lpstr>学习的对偶算法</vt:lpstr>
      <vt:lpstr>学习的对偶算法</vt:lpstr>
      <vt:lpstr>PowerPoint 演示文稿</vt:lpstr>
      <vt:lpstr>学习的对偶算法</vt:lpstr>
      <vt:lpstr>学习的对偶算法</vt:lpstr>
      <vt:lpstr>学习的对偶算法</vt:lpstr>
      <vt:lpstr>学习的对偶算法</vt:lpstr>
      <vt:lpstr>对偶问题</vt:lpstr>
      <vt:lpstr>对偶问题</vt:lpstr>
      <vt:lpstr>目录</vt:lpstr>
      <vt:lpstr>PowerPoint 演示文稿</vt:lpstr>
      <vt:lpstr>PowerPoint 演示文稿</vt:lpstr>
      <vt:lpstr>PowerPoint 演示文稿</vt:lpstr>
      <vt:lpstr>PowerPoint 演示文稿</vt:lpstr>
      <vt:lpstr>PowerPoint 演示文稿</vt:lpstr>
      <vt:lpstr>线性支持向量机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支持向量</vt:lpstr>
      <vt:lpstr>支持向量</vt:lpstr>
      <vt:lpstr>合页损失函数</vt:lpstr>
      <vt:lpstr>线性支持向量机原始最优化问题</vt:lpstr>
      <vt:lpstr>合页损失函数</vt:lpstr>
      <vt:lpstr>合页损失函数</vt:lpstr>
      <vt:lpstr>目录</vt:lpstr>
      <vt:lpstr>非线性分类问题</vt:lpstr>
      <vt:lpstr>非线性分类问题</vt:lpstr>
      <vt:lpstr>线性不可分</vt:lpstr>
      <vt:lpstr>线性不可分</vt:lpstr>
      <vt:lpstr>核技巧</vt:lpstr>
      <vt:lpstr>核函数</vt:lpstr>
      <vt:lpstr>核函数</vt:lpstr>
      <vt:lpstr>核函数</vt:lpstr>
      <vt:lpstr>核函数</vt:lpstr>
      <vt:lpstr>非线性支持向量分类机</vt:lpstr>
      <vt:lpstr>非线性支持向量机学习算法</vt:lpstr>
      <vt:lpstr>非线性支持向量机学习算法</vt:lpstr>
      <vt:lpstr>非线性支持向量机学习算法</vt:lpstr>
      <vt:lpstr>目录</vt:lpstr>
      <vt:lpstr>SMO</vt:lpstr>
      <vt:lpstr>求解方法 - SMO</vt:lpstr>
      <vt:lpstr>SMO</vt:lpstr>
      <vt:lpstr>SMO</vt:lpstr>
      <vt:lpstr>SMO</vt:lpstr>
      <vt:lpstr>两个变量二次规划的求解方法</vt:lpstr>
      <vt:lpstr>两个变量二次规划的求解方法</vt:lpstr>
      <vt:lpstr>两个变量二次规划的求解方法</vt:lpstr>
      <vt:lpstr>两个变量二次规划的求解方法</vt:lpstr>
      <vt:lpstr>两个变量二次规划的求解方法</vt:lpstr>
      <vt:lpstr>变量的选择方法</vt:lpstr>
      <vt:lpstr>变量的选择方法</vt:lpstr>
      <vt:lpstr>变量的选择方法</vt:lpstr>
      <vt:lpstr>变量的选择方法</vt:lpstr>
      <vt:lpstr>变量的选择方法</vt:lpstr>
      <vt:lpstr>变量的选择方法</vt:lpstr>
      <vt:lpstr>SMO算法</vt:lpstr>
      <vt:lpstr>SMO算法</vt:lpstr>
      <vt:lpstr>支持向量回归</vt:lpstr>
      <vt:lpstr>损失函数</vt:lpstr>
      <vt:lpstr>形式化</vt:lpstr>
      <vt:lpstr>Take Home Message</vt:lpstr>
      <vt:lpstr>成熟的SVM软件包</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第四章 支持向量机 </dc:title>
  <dc:creator>qian tang</dc:creator>
  <cp:lastModifiedBy>帅冰 陆</cp:lastModifiedBy>
  <cp:revision>101</cp:revision>
  <dcterms:created xsi:type="dcterms:W3CDTF">2022-08-14T05:09:54Z</dcterms:created>
  <dcterms:modified xsi:type="dcterms:W3CDTF">2022-10-15T05:18:38Z</dcterms:modified>
</cp:coreProperties>
</file>